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5" r:id="rId3"/>
    <p:sldId id="280" r:id="rId4"/>
    <p:sldId id="281" r:id="rId5"/>
    <p:sldId id="282" r:id="rId6"/>
    <p:sldId id="283" r:id="rId7"/>
    <p:sldId id="284" r:id="rId8"/>
    <p:sldId id="286" r:id="rId9"/>
    <p:sldId id="288" r:id="rId10"/>
    <p:sldId id="287" r:id="rId11"/>
    <p:sldId id="290" r:id="rId12"/>
    <p:sldId id="285" r:id="rId13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58CE331-96FC-406D-9BFB-F420FDA639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CDB1C6-4E09-48D1-A8A1-24299F7A19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92B14-A0AE-4700-9275-1C25DCB764C8}" type="datetimeFigureOut">
              <a:rPr lang="it-IT" smtClean="0"/>
              <a:t>16/10/2017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87F2F1F-F9F2-4307-BF2C-B07A8A422C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16C931-1396-46A3-9530-54E3778438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089CB-D993-4BFD-8046-7D8F50069C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083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57F8E-71B7-4C70-B396-BC4C1FB0012C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A17FA-AC82-4D1E-AEF7-5A6BE05D3E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A17FA-AC82-4D1E-AEF7-5A6BE05D3EFA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74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16/10/2017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4F9F79B-A093-478E-96B5-EE02BC93A8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C22394-EBC2-4FAF-A555-6C02D589EED7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131570" y="2573667"/>
            <a:ext cx="0" cy="130302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F7194F93-1F71-4A70-9DF1-28F18377111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49672" y="3753435"/>
            <a:ext cx="721797" cy="72179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BBC0C84-DC2A-43AE-9576-0A44295E8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7793" y="3649473"/>
            <a:ext cx="220272" cy="22027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1394CD8-BD30-4B74-86F4-51FDF338341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69084" y="0"/>
            <a:ext cx="4274916" cy="3044433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395536" y="3394710"/>
            <a:ext cx="5892141" cy="13030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IL LIBRO </a:t>
            </a:r>
            <a:r>
              <a:rPr lang="en-US" sz="2800" b="1" kern="1200" dirty="0">
                <a:latin typeface="+mj-lt"/>
                <a:ea typeface="+mj-ea"/>
                <a:cs typeface="+mj-cs"/>
              </a:rPr>
              <a:t>BIANCO DELLA </a:t>
            </a:r>
            <a:r>
              <a:rPr lang="en-US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PUBBLICITÀ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42B6776-189F-40B9-9200-A3563B3EA3AA}"/>
              </a:ext>
            </a:extLst>
          </p:cNvPr>
          <p:cNvSpPr/>
          <p:nvPr/>
        </p:nvSpPr>
        <p:spPr>
          <a:xfrm>
            <a:off x="371099" y="1386523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b="1" cap="small" dirty="0">
                <a:latin typeface="+mj-lt"/>
                <a:cs typeface="Arial" panose="020B0604020202020204" pitchFamily="34" charset="0"/>
              </a:rPr>
              <a:t>Fabrizio Carotti</a:t>
            </a:r>
          </a:p>
          <a:p>
            <a:r>
              <a:rPr lang="it-IT" sz="1600" cap="small" dirty="0">
                <a:latin typeface="+mj-lt"/>
                <a:cs typeface="Arial" panose="020B0604020202020204" pitchFamily="34" charset="0"/>
              </a:rPr>
              <a:t>Direttore Generale FIEG</a:t>
            </a:r>
            <a:r>
              <a:rPr lang="it-IT" sz="1600" dirty="0"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AFC35FDC-04C5-4B2E-B605-6F7C42F01F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108" y="4248767"/>
            <a:ext cx="959498" cy="720080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6DA96F2-0531-4139-B990-F636AFAB6491}"/>
              </a:ext>
            </a:extLst>
          </p:cNvPr>
          <p:cNvSpPr txBox="1"/>
          <p:nvPr/>
        </p:nvSpPr>
        <p:spPr>
          <a:xfrm flipH="1">
            <a:off x="6660232" y="832525"/>
            <a:ext cx="32024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Internet Festival 2017</a:t>
            </a:r>
            <a:r>
              <a:rPr lang="it-IT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 </a:t>
            </a:r>
          </a:p>
          <a:p>
            <a:endParaRPr lang="it-IT" sz="14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it-IT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Pisa, 6 ottobre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001514"/>
            <a:ext cx="5904656" cy="994172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latin typeface="+mn-lt"/>
                <a:cs typeface="Arial" panose="020B0604020202020204" pitchFamily="34" charset="0"/>
              </a:rPr>
              <a:t>Perché la Fieg ha aderito al Libro Bianco</a:t>
            </a:r>
            <a:br>
              <a:rPr lang="it-IT" sz="3600" b="1" spc="-25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600" b="1" spc="-25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7655"/>
            <a:ext cx="5400600" cy="3456383"/>
          </a:xfrm>
        </p:spPr>
        <p:txBody>
          <a:bodyPr anchor="ctr">
            <a:normAutofit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Sviluppo di brand </a:t>
            </a:r>
            <a:r>
              <a:rPr lang="it-IT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safety</a:t>
            </a: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 &amp; brand policy: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 lotta a frodi e violazione dei diritti di Copyright; no alla  pubblicità sui siti che violino tali diritti, che incitino alla contraffazione, alla </a:t>
            </a:r>
            <a:r>
              <a:rPr lang="it-IT" sz="1800" dirty="0" err="1">
                <a:ea typeface="Calibri" panose="020F0502020204030204" pitchFamily="34" charset="0"/>
                <a:cs typeface="Arial" panose="020B0604020202020204" pitchFamily="34" charset="0"/>
              </a:rPr>
              <a:t>pedopornografia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, all’odio e alla violenza, o che propongano </a:t>
            </a:r>
            <a:r>
              <a:rPr lang="it-IT" sz="1800" dirty="0" err="1">
                <a:ea typeface="Calibri" panose="020F0502020204030204" pitchFamily="34" charset="0"/>
                <a:cs typeface="Arial" panose="020B0604020202020204" pitchFamily="34" charset="0"/>
              </a:rPr>
              <a:t>fake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 news o che si rendano manifestatamente soggetti di atti di concorrenza sleale. </a:t>
            </a:r>
          </a:p>
          <a:p>
            <a:pPr marL="0" lvl="0" indent="0" algn="just">
              <a:spcAft>
                <a:spcPts val="0"/>
              </a:spcAft>
              <a:buNone/>
            </a:pPr>
            <a:endParaRPr lang="it-IT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Uso delle </a:t>
            </a:r>
            <a:r>
              <a:rPr lang="it-IT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blacklist</a:t>
            </a: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it-IT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whitelist</a:t>
            </a: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 da parte degli </a:t>
            </a:r>
            <a:r>
              <a:rPr lang="it-IT" sz="1800" b="1" dirty="0" err="1">
                <a:ea typeface="Calibri" panose="020F0502020204030204" pitchFamily="34" charset="0"/>
                <a:cs typeface="Arial" panose="020B0604020202020204" pitchFamily="34" charset="0"/>
              </a:rPr>
              <a:t>advertisers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it-IT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2B1C26-9696-473B-8D80-D6C2B10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8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699542"/>
            <a:ext cx="5904656" cy="994172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cs typeface="Arial" panose="020B0604020202020204" pitchFamily="34" charset="0"/>
              </a:rPr>
              <a:t>Oltre il Libro Bianco</a:t>
            </a:r>
            <a:br>
              <a:rPr lang="it-IT" sz="3600" b="1" spc="-2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600" b="1" spc="-2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9623"/>
            <a:ext cx="5328592" cy="2448272"/>
          </a:xfrm>
        </p:spPr>
        <p:txBody>
          <a:bodyPr anchor="ctr"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Tutela e condivisione dei dati</a:t>
            </a:r>
            <a:b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Rispetto della Privacy </a:t>
            </a:r>
            <a:r>
              <a:rPr lang="it-IT" sz="18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it-IT" sz="1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2B1C26-9696-473B-8D80-D6C2B10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146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321" y="470673"/>
            <a:ext cx="5605629" cy="994172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/>
              <a:t>Il futuro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320" y="1708629"/>
            <a:ext cx="5231847" cy="258796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it-IT" sz="1800" dirty="0"/>
              <a:t>Ruolo di una informazione credibile e affidabile</a:t>
            </a:r>
          </a:p>
          <a:p>
            <a:pPr marL="0" indent="0">
              <a:lnSpc>
                <a:spcPct val="90000"/>
              </a:lnSpc>
              <a:buNone/>
            </a:pPr>
            <a:endParaRPr lang="it-IT" sz="18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800" dirty="0"/>
              <a:t>Gli editori  ricoprono oggi e nel futuro tale ruolo </a:t>
            </a:r>
          </a:p>
          <a:p>
            <a:pPr marL="0" indent="0">
              <a:lnSpc>
                <a:spcPct val="90000"/>
              </a:lnSpc>
              <a:buNone/>
            </a:pPr>
            <a:endParaRPr lang="it-IT" sz="18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800" dirty="0"/>
              <a:t>Dialogo costruttivo con tutti gli attori </a:t>
            </a:r>
          </a:p>
          <a:p>
            <a:pPr marL="0" indent="0">
              <a:lnSpc>
                <a:spcPct val="90000"/>
              </a:lnSpc>
              <a:buNone/>
            </a:pPr>
            <a:endParaRPr lang="it-IT" sz="1800" dirty="0"/>
          </a:p>
          <a:p>
            <a:pPr marL="0" indent="0">
              <a:lnSpc>
                <a:spcPct val="90000"/>
              </a:lnSpc>
              <a:buNone/>
            </a:pPr>
            <a:r>
              <a:rPr lang="it-IT" sz="1800" dirty="0"/>
              <a:t>Dialogo di cui il Libro Bianco rappresenta un valido esempio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6A66B1-D4D5-4A9E-B3E4-56B57E60B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0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9" y="470673"/>
            <a:ext cx="5533620" cy="994172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/>
              <a:t>Un mondo nuovo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9" y="1717964"/>
            <a:ext cx="4752527" cy="2725993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it-IT" sz="1800" dirty="0"/>
              <a:t>La trasformazione digitale e la sua velocità hanno avuto negli ultimi 10 anni – con una accelerazione e negli ultimi 2 – un impatto straordinario sull’«immaginario collettivo», sui modi di esprimerlo, sull’organizzazione industriale e del lavoro (</a:t>
            </a:r>
            <a:r>
              <a:rPr lang="it-IT" sz="1800" dirty="0" err="1"/>
              <a:t>Censis</a:t>
            </a:r>
            <a:r>
              <a:rPr lang="it-IT" sz="1800" dirty="0"/>
              <a:t>, Quattordicesimo Rapporto sulla comunicazione). 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Effetti sulla informazione giornalistica professionale.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BF4CD712-BAAF-41BF-BB20-ABF6952400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8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774" y="483518"/>
            <a:ext cx="6408711" cy="994172"/>
          </a:xfrm>
        </p:spPr>
        <p:txBody>
          <a:bodyPr>
            <a:noAutofit/>
          </a:bodyPr>
          <a:lstStyle/>
          <a:p>
            <a:pPr algn="l"/>
            <a:r>
              <a:rPr lang="it-IT" sz="3600" b="1" dirty="0"/>
              <a:t>Primo impatto: da tutti ad uno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731818"/>
            <a:ext cx="4726780" cy="255057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it-IT" sz="1800" dirty="0"/>
              <a:t>La disintermediazione digitale ha ricondotto tutto al singolo e alle sue capacità.</a:t>
            </a:r>
          </a:p>
          <a:p>
            <a:pPr marL="0" indent="0" algn="just">
              <a:buNone/>
            </a:pPr>
            <a:r>
              <a:rPr lang="it-IT" sz="1800" dirty="0"/>
              <a:t> </a:t>
            </a:r>
          </a:p>
          <a:p>
            <a:pPr marL="0" indent="0" algn="just">
              <a:buNone/>
            </a:pPr>
            <a:r>
              <a:rPr lang="it-IT" sz="1800" dirty="0"/>
              <a:t>I social network sono una insostituibile vetrina dell’individuo. 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Nell’informazione: il soggetto da destinatario è anche creatore di notizie.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1236937-398F-4089-80BA-698895D6C5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60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411510"/>
            <a:ext cx="6883092" cy="1080120"/>
          </a:xfrm>
        </p:spPr>
        <p:txBody>
          <a:bodyPr>
            <a:noAutofit/>
          </a:bodyPr>
          <a:lstStyle/>
          <a:p>
            <a:pPr algn="l"/>
            <a:r>
              <a:rPr lang="it-IT" sz="3600" b="1" dirty="0"/>
              <a:t>Secondo impatto: un lettore nuovo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91630"/>
            <a:ext cx="4850901" cy="25879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800" dirty="0"/>
              <a:t>Lo smartphone è al primo posto per gli under 30 anche come «fonte di informazione». 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/>
              <a:t>Una realtà con la quale tutti i media tradizionali devono fare i conti. </a:t>
            </a:r>
          </a:p>
          <a:p>
            <a:pPr marL="0" indent="0">
              <a:buNone/>
            </a:pPr>
            <a:endParaRPr lang="it-IT" sz="1800" dirty="0"/>
          </a:p>
          <a:p>
            <a:pPr marL="0" indent="0">
              <a:buNone/>
            </a:pPr>
            <a:r>
              <a:rPr lang="it-IT" sz="1800" dirty="0"/>
              <a:t>Nessuno escluso.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5F7E528-D5EE-414E-B42D-364D7A778B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3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83518"/>
            <a:ext cx="6192688" cy="1008112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it-IT" sz="3600" b="1" dirty="0"/>
              <a:t>Non solo opportunità: la crisi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9" y="1563638"/>
            <a:ext cx="5150660" cy="2587960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it-IT" sz="1800" dirty="0"/>
              <a:t>Editoria giornalistica: crisi che discende anche dall’innovazione tecnologica. </a:t>
            </a:r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1800" dirty="0"/>
              <a:t>Concorrono: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1800" dirty="0"/>
              <a:t>pervasività degli OTT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1800" dirty="0"/>
              <a:t>difficoltà a monetizzare i contenuti prodotti e veicolati in rete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1800" dirty="0"/>
              <a:t>assenza di trasparenza nel mercato della pubblicità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A4050F0-13B3-4859-B315-61877E9A91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11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83518"/>
            <a:ext cx="5605629" cy="994172"/>
          </a:xfrm>
        </p:spPr>
        <p:txBody>
          <a:bodyPr>
            <a:normAutofit/>
          </a:bodyPr>
          <a:lstStyle/>
          <a:p>
            <a:pPr algn="l"/>
            <a:r>
              <a:rPr lang="it-IT" sz="3600" b="1" dirty="0">
                <a:cs typeface="Arial" panose="020B0604020202020204" pitchFamily="34" charset="0"/>
              </a:rPr>
              <a:t>Parliamo di pubblicità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31" y="1347614"/>
            <a:ext cx="5701198" cy="3528391"/>
          </a:xfrm>
        </p:spPr>
        <p:txBody>
          <a:bodyPr anchor="ctr">
            <a:noAutofit/>
          </a:bodyPr>
          <a:lstStyle/>
          <a:p>
            <a:pPr marL="457200" lvl="1" indent="0" algn="just">
              <a:buNone/>
            </a:pPr>
            <a:r>
              <a:rPr lang="it-IT" sz="1800" dirty="0">
                <a:cs typeface="Arial" panose="020B0604020202020204" pitchFamily="34" charset="0"/>
              </a:rPr>
              <a:t>Da fonte principale di sostentamento, la stampa vede i ricavi pubblicitari crollati del 60% negli ultimi 10 anni. </a:t>
            </a:r>
          </a:p>
          <a:p>
            <a:pPr marL="457200" lvl="1" indent="0" algn="just">
              <a:buNone/>
            </a:pPr>
            <a:endParaRPr lang="it-IT" sz="1000" dirty="0"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it-IT" sz="1800" dirty="0">
                <a:cs typeface="Arial" panose="020B0604020202020204" pitchFamily="34" charset="0"/>
              </a:rPr>
              <a:t>La pubblicità digitale cresce rapidamente. L’investimento digitale sorpassa quello televisivo in 10 mercati e in altri 5 si prevede avvenga già quest’anno (Francia, Germania, Irlanda, Hong Kong e Taiwan. </a:t>
            </a:r>
            <a:r>
              <a:rPr lang="it-IT" sz="1800" i="1" dirty="0">
                <a:cs typeface="Arial" panose="020B0604020202020204" pitchFamily="34" charset="0"/>
              </a:rPr>
              <a:t>Previsioni </a:t>
            </a:r>
            <a:r>
              <a:rPr lang="it-IT" sz="1800" i="1" dirty="0" err="1">
                <a:cs typeface="Arial" panose="020B0604020202020204" pitchFamily="34" charset="0"/>
              </a:rPr>
              <a:t>GroupM</a:t>
            </a:r>
            <a:r>
              <a:rPr lang="it-IT" sz="1800" dirty="0">
                <a:cs typeface="Arial" panose="020B0604020202020204" pitchFamily="34" charset="0"/>
              </a:rPr>
              <a:t>).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457200" lvl="1" indent="0" algn="just">
              <a:buNone/>
            </a:pPr>
            <a:endParaRPr lang="it-IT" sz="1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Indispensabile </a:t>
            </a: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garantire trasparenza al mercato della pubblicità online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 per consentire parità di condizioni. 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5A2BD9A-7FB9-4037-9761-C9A8A1C845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95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699542"/>
            <a:ext cx="5976664" cy="1069642"/>
          </a:xfrm>
        </p:spPr>
        <p:txBody>
          <a:bodyPr>
            <a:noAutofit/>
          </a:bodyPr>
          <a:lstStyle/>
          <a:p>
            <a:pPr algn="just"/>
            <a:r>
              <a:rPr lang="it-IT" sz="3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Perch</a:t>
            </a:r>
            <a:r>
              <a:rPr lang="it-IT" sz="3600" b="1" dirty="0">
                <a:latin typeface="+mn-lt"/>
                <a:cs typeface="Arial" panose="020B0604020202020204" pitchFamily="34" charset="0"/>
              </a:rPr>
              <a:t>é </a:t>
            </a:r>
            <a:r>
              <a:rPr lang="it-IT" sz="3600" b="1" dirty="0"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un Libro Bianco sulla comunicazione digitale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779663"/>
            <a:ext cx="5976664" cy="3456383"/>
          </a:xfrm>
        </p:spPr>
        <p:txBody>
          <a:bodyPr anchor="ctr">
            <a:normAutofit/>
          </a:bodyPr>
          <a:lstStyle/>
          <a:p>
            <a:pPr marL="457200" lvl="1" indent="0" algn="just">
              <a:buNone/>
            </a:pP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it-IT" sz="1800" dirty="0">
                <a:cs typeface="Arial" panose="020B0604020202020204" pitchFamily="34" charset="0"/>
              </a:rPr>
              <a:t>ealizzato da </a:t>
            </a:r>
            <a:r>
              <a:rPr lang="it-IT" sz="1800" dirty="0" err="1">
                <a:cs typeface="Arial" panose="020B0604020202020204" pitchFamily="34" charset="0"/>
              </a:rPr>
              <a:t>Assocom</a:t>
            </a:r>
            <a:r>
              <a:rPr lang="it-IT" sz="1800" dirty="0">
                <a:cs typeface="Arial" panose="020B0604020202020204" pitchFamily="34" charset="0"/>
              </a:rPr>
              <a:t>, </a:t>
            </a:r>
            <a:r>
              <a:rPr lang="it-IT" sz="1800" dirty="0" err="1">
                <a:cs typeface="Arial" panose="020B0604020202020204" pitchFamily="34" charset="0"/>
              </a:rPr>
              <a:t>Fcp</a:t>
            </a:r>
            <a:r>
              <a:rPr lang="it-IT" sz="1800" dirty="0">
                <a:cs typeface="Arial" panose="020B0604020202020204" pitchFamily="34" charset="0"/>
              </a:rPr>
              <a:t>, </a:t>
            </a:r>
            <a:r>
              <a:rPr lang="it-IT" sz="1800" dirty="0" err="1">
                <a:cs typeface="Arial" panose="020B0604020202020204" pitchFamily="34" charset="0"/>
              </a:rPr>
              <a:t>Fedoweb</a:t>
            </a:r>
            <a:r>
              <a:rPr lang="it-IT" sz="1800" dirty="0">
                <a:cs typeface="Arial" panose="020B0604020202020204" pitchFamily="34" charset="0"/>
              </a:rPr>
              <a:t>, Fieg, </a:t>
            </a:r>
            <a:r>
              <a:rPr lang="it-IT" sz="1800" dirty="0" err="1">
                <a:cs typeface="Arial" panose="020B0604020202020204" pitchFamily="34" charset="0"/>
              </a:rPr>
              <a:t>Iab</a:t>
            </a:r>
            <a:r>
              <a:rPr lang="it-IT" sz="1800" dirty="0">
                <a:cs typeface="Arial" panose="020B0604020202020204" pitchFamily="34" charset="0"/>
              </a:rPr>
              <a:t>, </a:t>
            </a:r>
            <a:r>
              <a:rPr lang="it-IT" sz="1800" dirty="0" err="1">
                <a:cs typeface="Arial" panose="020B0604020202020204" pitchFamily="34" charset="0"/>
              </a:rPr>
              <a:t>Netcomm</a:t>
            </a:r>
            <a:r>
              <a:rPr lang="it-IT" sz="1800" dirty="0">
                <a:cs typeface="Arial" panose="020B0604020202020204" pitchFamily="34" charset="0"/>
              </a:rPr>
              <a:t>, </a:t>
            </a:r>
            <a:r>
              <a:rPr lang="it-IT" sz="1800" dirty="0" err="1">
                <a:cs typeface="Arial" panose="020B0604020202020204" pitchFamily="34" charset="0"/>
              </a:rPr>
              <a:t>Unicom</a:t>
            </a:r>
            <a:r>
              <a:rPr lang="it-IT" sz="1800" dirty="0">
                <a:cs typeface="Arial" panose="020B0604020202020204" pitchFamily="34" charset="0"/>
              </a:rPr>
              <a:t>, </a:t>
            </a:r>
            <a:r>
              <a:rPr lang="it-IT" sz="1800" dirty="0" err="1">
                <a:cs typeface="Arial" panose="020B0604020202020204" pitchFamily="34" charset="0"/>
              </a:rPr>
              <a:t>Upa</a:t>
            </a:r>
            <a:r>
              <a:rPr lang="it-IT" sz="1800" dirty="0">
                <a:cs typeface="Arial" panose="020B0604020202020204" pitchFamily="34" charset="0"/>
              </a:rPr>
              <a:t>. </a:t>
            </a:r>
          </a:p>
          <a:p>
            <a:pPr marL="457200" lvl="1" indent="0" algn="just">
              <a:buNone/>
            </a:pPr>
            <a:endParaRPr lang="it-IT" sz="1000" dirty="0"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it-IT" sz="1800" dirty="0">
                <a:cs typeface="Arial" panose="020B0604020202020204" pitchFamily="34" charset="0"/>
              </a:rPr>
              <a:t>Linee guida condivise in un mercato fortemente impattato dalla innovazione tecnologica. </a:t>
            </a:r>
          </a:p>
          <a:p>
            <a:pPr marL="457200" lvl="1" indent="0" algn="just">
              <a:buNone/>
            </a:pPr>
            <a:endParaRPr lang="it-IT" sz="1000" dirty="0"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it-IT" sz="1800" dirty="0">
                <a:cs typeface="Arial" panose="020B0604020202020204" pitchFamily="34" charset="0"/>
              </a:rPr>
              <a:t>Dall’era dell’informazione a quella dell’intelligenza artificiale, realtà aumentata e virtuale, competizione video, utilizzo dati, streaming e audio on-demand, live video, e-commerce, integrità del </a:t>
            </a:r>
            <a:r>
              <a:rPr lang="it-IT" sz="1800" dirty="0" err="1">
                <a:cs typeface="Arial" panose="020B0604020202020204" pitchFamily="34" charset="0"/>
              </a:rPr>
              <a:t>marketplace</a:t>
            </a:r>
            <a:r>
              <a:rPr lang="it-IT" sz="1800" dirty="0">
                <a:cs typeface="Arial" panose="020B0604020202020204" pitchFamily="34" charset="0"/>
              </a:rPr>
              <a:t> e false notizie.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2B1C26-9696-473B-8D80-D6C2B10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131590"/>
            <a:ext cx="6048672" cy="778148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latin typeface="+mn-lt"/>
                <a:cs typeface="Arial" panose="020B0604020202020204" pitchFamily="34" charset="0"/>
              </a:rPr>
              <a:t>Perché la Fieg ha aderito al Libro Bianco</a:t>
            </a:r>
            <a:br>
              <a:rPr lang="it-IT" sz="3600" b="1" spc="-25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600" b="1" spc="-25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35647"/>
            <a:ext cx="5544616" cy="3456383"/>
          </a:xfrm>
        </p:spPr>
        <p:txBody>
          <a:bodyPr anchor="ctr">
            <a:normAutofit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Più trasparenza nella filiera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: l’esigenza di trasparenza nell’ecosistema della pubblicità online è sempre più avvertita dagli editori:</a:t>
            </a:r>
          </a:p>
          <a:p>
            <a:pPr marL="0" indent="0" algn="just">
              <a:spcAft>
                <a:spcPts val="0"/>
              </a:spcAft>
              <a:buNone/>
            </a:pPr>
            <a:endParaRPr lang="it-IT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Trasparenza nel </a:t>
            </a:r>
            <a:r>
              <a:rPr lang="it-IT" sz="1800" b="1" i="1" dirty="0" err="1">
                <a:ea typeface="Calibri" panose="020F0502020204030204" pitchFamily="34" charset="0"/>
                <a:cs typeface="Arial" panose="020B0604020202020204" pitchFamily="34" charset="0"/>
              </a:rPr>
              <a:t>programmatic</a:t>
            </a:r>
            <a:r>
              <a:rPr lang="it-IT" sz="1800" b="1" i="1" dirty="0">
                <a:ea typeface="Calibri" panose="020F0502020204030204" pitchFamily="34" charset="0"/>
                <a:cs typeface="Arial" panose="020B0604020202020204" pitchFamily="34" charset="0"/>
              </a:rPr>
              <a:t> advertising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: necessaria un’analisi dei flussi finanziari legati al </a:t>
            </a:r>
            <a:r>
              <a:rPr lang="it-IT" sz="1800" dirty="0" err="1">
                <a:ea typeface="Calibri" panose="020F0502020204030204" pitchFamily="34" charset="0"/>
                <a:cs typeface="Arial" panose="020B0604020202020204" pitchFamily="34" charset="0"/>
              </a:rPr>
              <a:t>programmatic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800" dirty="0" err="1">
                <a:ea typeface="Calibri" panose="020F0502020204030204" pitchFamily="34" charset="0"/>
                <a:cs typeface="Arial" panose="020B0604020202020204" pitchFamily="34" charset="0"/>
              </a:rPr>
              <a:t>buying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it-IT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1800" b="1" dirty="0">
                <a:cs typeface="Arial" panose="020B0604020202020204" pitchFamily="34" charset="0"/>
              </a:rPr>
              <a:t>T</a:t>
            </a: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rasparenza nella gestione dati</a:t>
            </a:r>
            <a:endParaRPr lang="it-IT" sz="18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2B1C26-9696-473B-8D80-D6C2B10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08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660" y="0"/>
            <a:ext cx="157734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86550" y="1769184"/>
            <a:ext cx="1605129" cy="1605129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4103C6D-5925-4C32-BC31-7AFF041D7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987574"/>
            <a:ext cx="5904656" cy="994172"/>
          </a:xfrm>
        </p:spPr>
        <p:txBody>
          <a:bodyPr>
            <a:noAutofit/>
          </a:bodyPr>
          <a:lstStyle/>
          <a:p>
            <a:pPr algn="l"/>
            <a:r>
              <a:rPr lang="it-IT" sz="3600" b="1" dirty="0">
                <a:latin typeface="+mn-lt"/>
                <a:cs typeface="Arial" panose="020B0604020202020204" pitchFamily="34" charset="0"/>
              </a:rPr>
              <a:t>Perché la Fieg ha aderito al Libro Bianco</a:t>
            </a:r>
            <a:br>
              <a:rPr lang="it-IT" sz="3600" b="1" spc="-25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3600" b="1" spc="-25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F8E852-B977-4967-A397-893F3DC1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47614"/>
            <a:ext cx="5544616" cy="3456383"/>
          </a:xfrm>
        </p:spPr>
        <p:txBody>
          <a:bodyPr anchor="ctr">
            <a:normAutofit/>
          </a:bodyPr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it-IT" sz="1800" b="1" dirty="0">
                <a:ea typeface="Calibri" panose="020F0502020204030204" pitchFamily="34" charset="0"/>
                <a:cs typeface="Arial" panose="020B0604020202020204" pitchFamily="34" charset="0"/>
              </a:rPr>
              <a:t>Più responsabilità sociale di tutti gli attori: </a:t>
            </a: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comportamenti virtuosi suggeriti dal Libro sono volontari. </a:t>
            </a:r>
          </a:p>
          <a:p>
            <a:pPr marL="285750" lvl="0" indent="-285750" algn="just"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it-IT" sz="1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it-IT" sz="1800" dirty="0">
                <a:ea typeface="Calibri" panose="020F0502020204030204" pitchFamily="34" charset="0"/>
                <a:cs typeface="Arial" panose="020B0604020202020204" pitchFamily="34" charset="0"/>
              </a:rPr>
              <a:t>Parte del valore della pubblicità va a beneficio di chi veicola i contenuti e non di chi li crea.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2B1C26-9696-473B-8D80-D6C2B10236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078" y="2343953"/>
            <a:ext cx="648072" cy="45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83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50"/>
      </a:hlink>
      <a:folHlink>
        <a:srgbClr val="00B05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537</Words>
  <Application>Microsoft Office PowerPoint</Application>
  <PresentationFormat>Presentazione su schermo (16:9)</PresentationFormat>
  <Paragraphs>66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Tema di Office</vt:lpstr>
      <vt:lpstr>IL LIBRO BIANCO DELLA PUBBLICITÀ  </vt:lpstr>
      <vt:lpstr>Un mondo nuovo</vt:lpstr>
      <vt:lpstr>Primo impatto: da tutti ad uno</vt:lpstr>
      <vt:lpstr>Secondo impatto: un lettore nuovo</vt:lpstr>
      <vt:lpstr>Non solo opportunità: la crisi</vt:lpstr>
      <vt:lpstr>Parliamo di pubblicità </vt:lpstr>
      <vt:lpstr>Perché un Libro Bianco sulla comunicazione digitale</vt:lpstr>
      <vt:lpstr>Perché la Fieg ha aderito al Libro Bianco </vt:lpstr>
      <vt:lpstr>Perché la Fieg ha aderito al Libro Bianco </vt:lpstr>
      <vt:lpstr>Perché la Fieg ha aderito al Libro Bianco </vt:lpstr>
      <vt:lpstr>Oltre il Libro Bianco </vt:lpstr>
      <vt:lpstr>Il futuro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LIBRO BIANCO SUL DIGITALE</dc:title>
  <dc:creator>Upa</dc:creator>
  <cp:lastModifiedBy>Diana Daneluz</cp:lastModifiedBy>
  <cp:revision>79</cp:revision>
  <cp:lastPrinted>2017-10-05T15:24:24Z</cp:lastPrinted>
  <dcterms:created xsi:type="dcterms:W3CDTF">2017-04-03T11:06:57Z</dcterms:created>
  <dcterms:modified xsi:type="dcterms:W3CDTF">2017-10-16T09:32:34Z</dcterms:modified>
</cp:coreProperties>
</file>