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5186" r:id="rId2"/>
  </p:sldMasterIdLst>
  <p:notesMasterIdLst>
    <p:notesMasterId r:id="rId24"/>
  </p:notesMasterIdLst>
  <p:handoutMasterIdLst>
    <p:handoutMasterId r:id="rId25"/>
  </p:handoutMasterIdLst>
  <p:sldIdLst>
    <p:sldId id="1655" r:id="rId3"/>
    <p:sldId id="1921" r:id="rId4"/>
    <p:sldId id="1604" r:id="rId5"/>
    <p:sldId id="1896" r:id="rId6"/>
    <p:sldId id="1928" r:id="rId7"/>
    <p:sldId id="1922" r:id="rId8"/>
    <p:sldId id="1923" r:id="rId9"/>
    <p:sldId id="1924" r:id="rId10"/>
    <p:sldId id="1874" r:id="rId11"/>
    <p:sldId id="1925" r:id="rId12"/>
    <p:sldId id="1926" r:id="rId13"/>
    <p:sldId id="1823" r:id="rId14"/>
    <p:sldId id="1917" r:id="rId15"/>
    <p:sldId id="1890" r:id="rId16"/>
    <p:sldId id="1651" r:id="rId17"/>
    <p:sldId id="1906" r:id="rId18"/>
    <p:sldId id="1927" r:id="rId19"/>
    <p:sldId id="1919" r:id="rId20"/>
    <p:sldId id="1898" r:id="rId21"/>
    <p:sldId id="1875" r:id="rId22"/>
    <p:sldId id="1912" r:id="rId23"/>
  </p:sldIdLst>
  <p:sldSz cx="9144000" cy="6858000" type="screen4x3"/>
  <p:notesSz cx="6805613" cy="99441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>
          <p15:clr>
            <a:srgbClr val="A4A3A4"/>
          </p15:clr>
        </p15:guide>
        <p15:guide id="2" pos="113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pos="385">
          <p15:clr>
            <a:srgbClr val="A4A3A4"/>
          </p15:clr>
        </p15:guide>
        <p15:guide id="6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" initials="M" lastIdx="57" clrIdx="0"/>
  <p:cmAuthor id="1" name="hp2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E90D4E"/>
    <a:srgbClr val="C50B40"/>
    <a:srgbClr val="F10D4E"/>
    <a:srgbClr val="FAA8BF"/>
    <a:srgbClr val="F7658F"/>
    <a:srgbClr val="FFD03B"/>
    <a:srgbClr val="B8E08C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280" autoAdjust="0"/>
    <p:restoredTop sz="94435" autoAdjust="0"/>
  </p:normalViewPr>
  <p:slideViewPr>
    <p:cSldViewPr showGuides="1">
      <p:cViewPr>
        <p:scale>
          <a:sx n="90" d="100"/>
          <a:sy n="90" d="100"/>
        </p:scale>
        <p:origin x="-2394" y="-600"/>
      </p:cViewPr>
      <p:guideLst>
        <p:guide orient="horz" pos="4156"/>
        <p:guide pos="68"/>
        <p:guide pos="385"/>
        <p:guide pos="5647"/>
      </p:guideLst>
    </p:cSldViewPr>
  </p:slideViewPr>
  <p:outlineViewPr>
    <p:cViewPr>
      <p:scale>
        <a:sx n="33" d="100"/>
        <a:sy n="33" d="100"/>
      </p:scale>
      <p:origin x="0" y="83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CPSERVER\Dati\WAN%20IFRA\Edliand%20Meeting%202019\Grafic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CPSERVER\Dati\WAN%20IFRA\Edliand%20Meeting%202019\Graf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cat>
            <c:strRef>
              <c:f>Foglio2!$B$15:$B$18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Foglio2!$C$15:$C$18</c:f>
              <c:numCache>
                <c:formatCode>General</c:formatCode>
                <c:ptCount val="4"/>
                <c:pt idx="0">
                  <c:v>-15.2</c:v>
                </c:pt>
                <c:pt idx="1">
                  <c:v>-2.7</c:v>
                </c:pt>
                <c:pt idx="2">
                  <c:v>-18.600000000000001</c:v>
                </c:pt>
                <c:pt idx="3">
                  <c:v>-15.7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41856"/>
        <c:axId val="78898304"/>
        <c:axId val="76570624"/>
      </c:line3DChart>
      <c:catAx>
        <c:axId val="78441856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solidFill>
                  <a:schemeClr val="accent3">
                    <a:lumMod val="50000"/>
                  </a:schemeClr>
                </a:solidFill>
              </a:defRPr>
            </a:pPr>
            <a:endParaRPr lang="it-IT"/>
          </a:p>
        </c:txPr>
        <c:crossAx val="78898304"/>
        <c:crosses val="autoZero"/>
        <c:auto val="1"/>
        <c:lblAlgn val="ctr"/>
        <c:lblOffset val="100"/>
        <c:noMultiLvlLbl val="0"/>
      </c:catAx>
      <c:valAx>
        <c:axId val="7889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accent3">
                    <a:lumMod val="50000"/>
                  </a:schemeClr>
                </a:solidFill>
              </a:defRPr>
            </a:pPr>
            <a:endParaRPr lang="it-IT"/>
          </a:p>
        </c:txPr>
        <c:crossAx val="78441856"/>
        <c:crosses val="autoZero"/>
        <c:crossBetween val="between"/>
      </c:valAx>
      <c:serAx>
        <c:axId val="76570624"/>
        <c:scaling>
          <c:orientation val="minMax"/>
        </c:scaling>
        <c:delete val="1"/>
        <c:axPos val="b"/>
        <c:majorTickMark val="out"/>
        <c:minorTickMark val="none"/>
        <c:tickLblPos val="nextTo"/>
        <c:crossAx val="7889830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59579400025692E-2"/>
          <c:y val="7.7555834198382273E-2"/>
          <c:w val="0.90040360639223926"/>
          <c:h val="0.86590902083311916"/>
        </c:manualLayout>
      </c:layout>
      <c:line3DChart>
        <c:grouping val="standard"/>
        <c:varyColors val="0"/>
        <c:ser>
          <c:idx val="0"/>
          <c:order val="0"/>
          <c:spPr>
            <a:solidFill>
              <a:schemeClr val="accent6"/>
            </a:solidFill>
          </c:spPr>
          <c:cat>
            <c:strRef>
              <c:f>Foglio2!$B$5:$B$8</c:f>
              <c:strCache>
                <c:ptCount val="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</c:strCache>
            </c:strRef>
          </c:cat>
          <c:val>
            <c:numRef>
              <c:f>Foglio2!$C$5:$C$8</c:f>
              <c:numCache>
                <c:formatCode>General</c:formatCode>
                <c:ptCount val="4"/>
                <c:pt idx="0">
                  <c:v>-15.1</c:v>
                </c:pt>
                <c:pt idx="1">
                  <c:v>-10.9</c:v>
                </c:pt>
                <c:pt idx="2">
                  <c:v>-10.5</c:v>
                </c:pt>
                <c:pt idx="3">
                  <c:v>-6.7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45760"/>
        <c:axId val="84647296"/>
        <c:axId val="76581504"/>
      </c:line3DChart>
      <c:catAx>
        <c:axId val="84645760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200" b="1" i="0" baseline="0">
                <a:solidFill>
                  <a:schemeClr val="accent3">
                    <a:lumMod val="50000"/>
                  </a:schemeClr>
                </a:solidFill>
              </a:defRPr>
            </a:pPr>
            <a:endParaRPr lang="it-IT"/>
          </a:p>
        </c:txPr>
        <c:crossAx val="84647296"/>
        <c:crosses val="autoZero"/>
        <c:auto val="1"/>
        <c:lblAlgn val="ctr"/>
        <c:lblOffset val="100"/>
        <c:noMultiLvlLbl val="0"/>
      </c:catAx>
      <c:valAx>
        <c:axId val="8464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i="0" cap="none" baseline="0">
                <a:solidFill>
                  <a:schemeClr val="accent3">
                    <a:lumMod val="50000"/>
                  </a:schemeClr>
                </a:solidFill>
              </a:defRPr>
            </a:pPr>
            <a:endParaRPr lang="it-IT"/>
          </a:p>
        </c:txPr>
        <c:crossAx val="84645760"/>
        <c:crosses val="autoZero"/>
        <c:crossBetween val="between"/>
      </c:valAx>
      <c:serAx>
        <c:axId val="76581504"/>
        <c:scaling>
          <c:orientation val="minMax"/>
        </c:scaling>
        <c:delete val="1"/>
        <c:axPos val="b"/>
        <c:majorTickMark val="out"/>
        <c:minorTickMark val="none"/>
        <c:tickLblPos val="nextTo"/>
        <c:crossAx val="8464729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defRPr/>
            </a:pPr>
            <a:fld id="{04A7D005-70C7-468C-B5F3-83EC798D74D3}" type="datetimeFigureOut">
              <a:rPr lang="it-IT"/>
              <a:pPr>
                <a:defRPr/>
              </a:pPr>
              <a:t>14/06/2019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defRPr/>
            </a:pPr>
            <a:fld id="{17601C1C-45FD-44C7-B9C7-9F6A99F6330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33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722CA7-030C-4643-BB95-80BE63F3B495}" type="datetimeFigureOut">
              <a:rPr lang="it-IT"/>
              <a:pPr>
                <a:defRPr/>
              </a:pPr>
              <a:t>14/06/2019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4749"/>
            <a:ext cx="2949841" cy="49776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BB8A82E-8886-4C34-AA19-BA1BC45A4E9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4418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esto 15"/>
          <p:cNvSpPr>
            <a:spLocks noGrp="1"/>
          </p:cNvSpPr>
          <p:nvPr>
            <p:ph type="body" sz="quarter" idx="15"/>
          </p:nvPr>
        </p:nvSpPr>
        <p:spPr>
          <a:xfrm>
            <a:off x="740809" y="1692488"/>
            <a:ext cx="8098391" cy="1552088"/>
          </a:xfrm>
          <a:noFill/>
        </p:spPr>
        <p:txBody>
          <a:bodyPr/>
          <a:lstStyle>
            <a:lvl1pPr marL="0" indent="0">
              <a:buNone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/>
              </a:defRPr>
            </a:lvl1pPr>
            <a:lvl2pPr marL="457200" indent="0">
              <a:buFont typeface="Arial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Open Sans Light"/>
              </a:defRPr>
            </a:lvl2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</p:txBody>
      </p:sp>
      <p:sp>
        <p:nvSpPr>
          <p:cNvPr id="4" name="Segnaposto titolo 1"/>
          <p:cNvSpPr>
            <a:spLocks noGrp="1"/>
          </p:cNvSpPr>
          <p:nvPr>
            <p:ph type="title"/>
          </p:nvPr>
        </p:nvSpPr>
        <p:spPr bwMode="auto">
          <a:xfrm>
            <a:off x="76440" y="188640"/>
            <a:ext cx="8229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547827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72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48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1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4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4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31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44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22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zato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568325" y="727075"/>
            <a:ext cx="1028700" cy="10271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0650" cmpd="sng"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5153" y="633605"/>
            <a:ext cx="4312692" cy="3037642"/>
          </a:xfrm>
        </p:spPr>
        <p:txBody>
          <a:bodyPr anchor="t">
            <a:noAutofit/>
          </a:bodyPr>
          <a:lstStyle>
            <a:lvl1pPr algn="l">
              <a:lnSpc>
                <a:spcPts val="53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7097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698" cy="4525963"/>
          </a:xfrm>
        </p:spPr>
        <p:txBody>
          <a:bodyPr/>
          <a:lstStyle>
            <a:lvl1pPr>
              <a:lnSpc>
                <a:spcPts val="2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ts val="2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lnSpc>
                <a:spcPts val="2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lnSpc>
                <a:spcPts val="2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lnSpc>
                <a:spcPts val="2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7873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67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1995" y="138810"/>
            <a:ext cx="5821363" cy="750737"/>
          </a:xfrm>
          <a:noFill/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6266" y="684887"/>
            <a:ext cx="5821363" cy="409319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5" hasCustomPrompt="1"/>
          </p:nvPr>
        </p:nvSpPr>
        <p:spPr>
          <a:xfrm>
            <a:off x="740809" y="1692488"/>
            <a:ext cx="8098391" cy="1552088"/>
          </a:xfrm>
          <a:noFill/>
        </p:spPr>
        <p:txBody>
          <a:bodyPr>
            <a:normAutofit/>
          </a:bodyPr>
          <a:lstStyle>
            <a:lvl1pPr marL="0" indent="0">
              <a:buNone/>
              <a:defRPr sz="1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cs typeface="Open Sans Light"/>
              </a:defRPr>
            </a:lvl2pPr>
          </a:lstStyle>
          <a:p>
            <a:pPr lvl="0"/>
            <a:r>
              <a:rPr lang="it-IT" dirty="0"/>
              <a:t>Corpo</a:t>
            </a:r>
          </a:p>
          <a:p>
            <a:pPr lvl="0"/>
            <a:r>
              <a:rPr lang="it-IT" dirty="0"/>
              <a:t>Livello 1</a:t>
            </a:r>
          </a:p>
        </p:txBody>
      </p:sp>
    </p:spTree>
    <p:extLst>
      <p:ext uri="{BB962C8B-B14F-4D97-AF65-F5344CB8AC3E}">
        <p14:creationId xmlns:p14="http://schemas.microsoft.com/office/powerpoint/2010/main" val="120873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1995" y="138810"/>
            <a:ext cx="5821363" cy="750737"/>
          </a:xfrm>
          <a:noFill/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17" name="Segnaposto testo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6266" y="684887"/>
            <a:ext cx="5821363" cy="409319"/>
          </a:xfrm>
          <a:noFill/>
        </p:spPr>
        <p:txBody>
          <a:bodyPr>
            <a:normAutofit/>
          </a:bodyPr>
          <a:lstStyle>
            <a:lvl1pPr marL="0" indent="0">
              <a:buNone/>
              <a:defRPr sz="20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5" hasCustomPrompt="1"/>
          </p:nvPr>
        </p:nvSpPr>
        <p:spPr>
          <a:xfrm>
            <a:off x="740809" y="1692488"/>
            <a:ext cx="8098391" cy="1552088"/>
          </a:xfrm>
          <a:noFill/>
        </p:spPr>
        <p:txBody>
          <a:bodyPr>
            <a:normAutofit/>
          </a:bodyPr>
          <a:lstStyle>
            <a:lvl1pPr marL="0" indent="0">
              <a:buNone/>
              <a:defRPr sz="17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/>
                <a:cs typeface="Open Sans Light"/>
              </a:defRPr>
            </a:lvl2pPr>
          </a:lstStyle>
          <a:p>
            <a:pPr lvl="0"/>
            <a:r>
              <a:rPr lang="it-IT" dirty="0"/>
              <a:t>Corpo</a:t>
            </a:r>
          </a:p>
          <a:p>
            <a:pPr lvl="0"/>
            <a:r>
              <a:rPr lang="it-IT" dirty="0"/>
              <a:t>Livello 1</a:t>
            </a:r>
          </a:p>
        </p:txBody>
      </p:sp>
    </p:spTree>
    <p:extLst>
      <p:ext uri="{BB962C8B-B14F-4D97-AF65-F5344CB8AC3E}">
        <p14:creationId xmlns:p14="http://schemas.microsoft.com/office/powerpoint/2010/main" val="120873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8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7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51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itolo 1"/>
          <p:cNvSpPr>
            <a:spLocks noGrp="1"/>
          </p:cNvSpPr>
          <p:nvPr>
            <p:ph type="title"/>
          </p:nvPr>
        </p:nvSpPr>
        <p:spPr bwMode="auto">
          <a:xfrm>
            <a:off x="76440" y="188640"/>
            <a:ext cx="8229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6600" y="1600200"/>
            <a:ext cx="7950200" cy="452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 err="1"/>
              <a:t>Bajsglarhgaerghaerpi</a:t>
            </a:r>
            <a:endParaRPr lang="it-IT" dirty="0"/>
          </a:p>
          <a:p>
            <a:pPr lvl="1"/>
            <a:r>
              <a:rPr lang="it-IT" dirty="0" err="1"/>
              <a:t>Krjbgkawrjgljwrga</a:t>
            </a:r>
            <a:endParaRPr lang="it-IT" dirty="0"/>
          </a:p>
          <a:p>
            <a:pPr lvl="2"/>
            <a:r>
              <a:rPr lang="it-IT" dirty="0" err="1"/>
              <a:t>Herpderp</a:t>
            </a:r>
            <a:endParaRPr lang="it-IT" dirty="0"/>
          </a:p>
          <a:p>
            <a:pPr lvl="1"/>
            <a:endParaRPr lang="it-IT" dirty="0"/>
          </a:p>
          <a:p>
            <a:pPr lvl="0"/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179388" y="943959"/>
            <a:ext cx="8785225" cy="0"/>
          </a:xfrm>
          <a:prstGeom prst="line">
            <a:avLst/>
          </a:prstGeom>
          <a:ln w="6350" cmpd="sng">
            <a:solidFill>
              <a:srgbClr val="9BBB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5" name="CasellaDiTesto 4"/>
          <p:cNvSpPr txBox="1">
            <a:spLocks noChangeArrowheads="1"/>
          </p:cNvSpPr>
          <p:nvPr/>
        </p:nvSpPr>
        <p:spPr bwMode="auto">
          <a:xfrm>
            <a:off x="7853809" y="6444302"/>
            <a:ext cx="11826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fld id="{94701856-3B13-4E10-8D92-3311EB5CD9B4}" type="slidenum">
              <a:rPr lang="it-IT" sz="1200" smtClean="0">
                <a:solidFill>
                  <a:srgbClr val="7F7F7F"/>
                </a:solidFill>
                <a:cs typeface="Arial" pitchFamily="34" charset="0"/>
              </a:rPr>
              <a:pPr algn="r" eaLnBrk="1" hangingPunct="1">
                <a:defRPr/>
              </a:pPr>
              <a:t>‹N›</a:t>
            </a:fld>
            <a:endParaRPr lang="it-IT" sz="1200" dirty="0">
              <a:solidFill>
                <a:srgbClr val="7F7F7F"/>
              </a:solidFill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19479" r="13603" b="19328"/>
          <a:stretch/>
        </p:blipFill>
        <p:spPr>
          <a:xfrm>
            <a:off x="395536" y="5673366"/>
            <a:ext cx="1620000" cy="8832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4" r:id="rId2"/>
    <p:sldLayoutId id="2147485178" r:id="rId3"/>
    <p:sldLayoutId id="2147485181" r:id="rId4"/>
    <p:sldLayoutId id="2147485184" r:id="rId5"/>
    <p:sldLayoutId id="214748518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b="1" kern="1200">
          <a:solidFill>
            <a:schemeClr val="accent3">
              <a:lumMod val="75000"/>
            </a:schemeClr>
          </a:solidFill>
          <a:latin typeface="Century Gothic" panose="020B0502020202020204" pitchFamily="34" charset="0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itchFamily="34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itchFamily="34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itchFamily="34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itchFamily="34" charset="0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itchFamily="34" charset="0"/>
          <a:cs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itchFamily="34" charset="0"/>
          <a:cs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itchFamily="34" charset="0"/>
          <a:cs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400"/>
        </a:spcBef>
        <a:spcAft>
          <a:spcPct val="0"/>
        </a:spcAft>
        <a:buFont typeface="Arial" pitchFamily="34" charset="0"/>
        <a:defRPr sz="17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Arial"/>
        </a:defRPr>
      </a:lvl1pPr>
      <a:lvl2pPr marL="742950" indent="-285750" algn="l" defTabSz="457200" rtl="0" eaLnBrk="0" fontAlgn="base" hangingPunct="0">
        <a:spcBef>
          <a:spcPts val="400"/>
        </a:spcBef>
        <a:spcAft>
          <a:spcPct val="0"/>
        </a:spcAft>
        <a:buClr>
          <a:schemeClr val="accent3">
            <a:lumMod val="75000"/>
          </a:schemeClr>
        </a:buClr>
        <a:buFont typeface="Wingdings" panose="05000000000000000000" pitchFamily="2" charset="2"/>
        <a:buChar char="Ø"/>
        <a:defRPr sz="17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ts val="400"/>
        </a:spcBef>
        <a:spcAft>
          <a:spcPct val="0"/>
        </a:spcAft>
        <a:buClr>
          <a:schemeClr val="accent3">
            <a:lumMod val="75000"/>
          </a:schemeClr>
        </a:buClr>
        <a:buFont typeface="Arial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Open Sans Light"/>
          <a:ea typeface="Open Sans Light"/>
          <a:cs typeface="Open Sans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Open Sans Light"/>
          <a:ea typeface="Open Sans Light"/>
          <a:cs typeface="Open Sans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Open Sans Light"/>
          <a:ea typeface="Open Sans Light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5A8B-D526-4E2F-B9A5-3AD1B914CAE1}" type="datetimeFigureOut">
              <a:rPr lang="it-IT" smtClean="0"/>
              <a:t>14/06/2019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4049-4246-410C-9472-05F564EE69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65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7" r:id="rId1"/>
    <p:sldLayoutId id="2147485188" r:id="rId2"/>
    <p:sldLayoutId id="2147485189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irezione@fcponline.i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6440" y="188640"/>
            <a:ext cx="8816040" cy="714375"/>
          </a:xfrm>
        </p:spPr>
        <p:txBody>
          <a:bodyPr/>
          <a:lstStyle/>
          <a:p>
            <a:r>
              <a:rPr lang="it-IT" dirty="0" smtClean="0"/>
              <a:t>SCENARIO DELLA PUBBLICITÀ IN ITALIA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0" y="4120916"/>
            <a:ext cx="9144000" cy="2750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2987824" y="5317414"/>
            <a:ext cx="0" cy="125045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015896" y="6229319"/>
            <a:ext cx="1905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cs typeface="Arial"/>
              </a:rPr>
              <a:t>18 GIUGNO 2019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t="18721" r="12930" b="19651"/>
          <a:stretch/>
        </p:blipFill>
        <p:spPr>
          <a:xfrm>
            <a:off x="539552" y="5346783"/>
            <a:ext cx="2285524" cy="1221089"/>
          </a:xfrm>
          <a:prstGeom prst="rect">
            <a:avLst/>
          </a:prstGeom>
        </p:spPr>
      </p:pic>
      <p:sp>
        <p:nvSpPr>
          <p:cNvPr id="13" name="Segnaposto testo 2"/>
          <p:cNvSpPr txBox="1">
            <a:spLocks/>
          </p:cNvSpPr>
          <p:nvPr/>
        </p:nvSpPr>
        <p:spPr>
          <a:xfrm>
            <a:off x="3182508" y="3573016"/>
            <a:ext cx="5680373" cy="4320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0" fontAlgn="base" hangingPunct="0"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7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457200" indent="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Open Sans Light"/>
              </a:defRPr>
            </a:lvl2pPr>
            <a:lvl3pPr marL="1143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Open Sans Light"/>
                <a:cs typeface="Open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</a:pP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Massimo Martellini </a:t>
            </a:r>
            <a:r>
              <a:rPr lang="it-IT" sz="1600" i="1" dirty="0" smtClean="0"/>
              <a:t>– </a:t>
            </a:r>
            <a:r>
              <a:rPr 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Presidente FCP</a:t>
            </a:r>
          </a:p>
        </p:txBody>
      </p:sp>
      <p:pic>
        <p:nvPicPr>
          <p:cNvPr id="14" name="975d6f58-2611-419a-881a-b4fc5a4cb938" descr="EA9D6573-FE0D-449F-81FF-76154C745CD6@hom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42" y="5459319"/>
            <a:ext cx="1857003" cy="110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2420888"/>
            <a:ext cx="165678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Fiducia Occupazione </a:t>
            </a:r>
            <a:r>
              <a:rPr lang="it-IT" dirty="0"/>
              <a:t>Crescita</a:t>
            </a:r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740809" y="1980520"/>
            <a:ext cx="6423479" cy="2888640"/>
          </a:xfrm>
        </p:spPr>
        <p:txBody>
          <a:bodyPr>
            <a:noAutofit/>
          </a:bodyPr>
          <a:lstStyle/>
          <a:p>
            <a:pPr marL="450850" indent="-4508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Fiducia dei consumatori e delle imprese</a:t>
            </a:r>
          </a:p>
          <a:p>
            <a:pPr marL="450850" indent="-4508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Dati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sull’occupazione a Marzo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0850" indent="-4508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Crescita primo trimestre 2019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Fiducia Occupazione Crescita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403648" y="1556792"/>
            <a:ext cx="2858400" cy="1512000"/>
          </a:xfrm>
          <a:prstGeom prst="rect">
            <a:avLst/>
          </a:prstGeom>
          <a:noFill/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Maggio 2018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endParaRPr lang="it-IT" sz="1400" b="1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113,9</a:t>
            </a:r>
            <a:endParaRPr lang="it-IT" sz="2400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1115616" y="1196752"/>
            <a:ext cx="1533011" cy="4313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00" b="1" dirty="0" smtClean="0"/>
              <a:t>Consumatori</a:t>
            </a:r>
            <a:endParaRPr lang="it-IT" sz="19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18"/>
          <p:cNvSpPr/>
          <p:nvPr/>
        </p:nvSpPr>
        <p:spPr>
          <a:xfrm>
            <a:off x="4854656" y="1560950"/>
            <a:ext cx="2858400" cy="1512000"/>
          </a:xfrm>
          <a:prstGeom prst="rect">
            <a:avLst/>
          </a:prstGeom>
          <a:noFill/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Maggio 2019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endParaRPr lang="it-IT" sz="1400" b="1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sz="24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111,8</a:t>
            </a:r>
          </a:p>
        </p:txBody>
      </p:sp>
      <p:sp>
        <p:nvSpPr>
          <p:cNvPr id="33" name="Rectangle 18"/>
          <p:cNvSpPr/>
          <p:nvPr/>
        </p:nvSpPr>
        <p:spPr>
          <a:xfrm>
            <a:off x="1403648" y="3284984"/>
            <a:ext cx="2858400" cy="1512000"/>
          </a:xfrm>
          <a:prstGeom prst="rect">
            <a:avLst/>
          </a:prstGeom>
          <a:noFill/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Maggio 2018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endParaRPr lang="it-IT" sz="1400" b="1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104,6</a:t>
            </a:r>
            <a:endParaRPr lang="it-IT" sz="2400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1115616" y="4729829"/>
            <a:ext cx="1533011" cy="431353"/>
          </a:xfrm>
          <a:prstGeom prst="roundRect">
            <a:avLst/>
          </a:prstGeom>
          <a:solidFill>
            <a:srgbClr val="E90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00" b="1" dirty="0" smtClean="0"/>
              <a:t>Imprese</a:t>
            </a:r>
            <a:endParaRPr lang="it-IT" sz="1900" b="1" dirty="0">
              <a:latin typeface="Century Gothic" panose="020B0502020202020204" pitchFamily="34" charset="0"/>
            </a:endParaRPr>
          </a:p>
        </p:txBody>
      </p:sp>
      <p:sp>
        <p:nvSpPr>
          <p:cNvPr id="37" name="Rectangle 18"/>
          <p:cNvSpPr/>
          <p:nvPr/>
        </p:nvSpPr>
        <p:spPr>
          <a:xfrm>
            <a:off x="4854656" y="3289142"/>
            <a:ext cx="2858400" cy="1512000"/>
          </a:xfrm>
          <a:prstGeom prst="rect">
            <a:avLst/>
          </a:prstGeom>
          <a:noFill/>
          <a:ln>
            <a:solidFill>
              <a:srgbClr val="708B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Maggio 2019</a:t>
            </a: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endParaRPr lang="it-IT" sz="1400" b="1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algn="ctr">
              <a:lnSpc>
                <a:spcPts val="1600"/>
              </a:lnSpc>
              <a:spcBef>
                <a:spcPts val="600"/>
              </a:spcBef>
            </a:pPr>
            <a:r>
              <a:rPr lang="it-IT" sz="24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100,2</a:t>
            </a:r>
          </a:p>
        </p:txBody>
      </p:sp>
      <p:sp>
        <p:nvSpPr>
          <p:cNvPr id="41" name="Segnaposto contenuto 2"/>
          <p:cNvSpPr>
            <a:spLocks noGrp="1"/>
          </p:cNvSpPr>
          <p:nvPr>
            <p:ph idx="1"/>
          </p:nvPr>
        </p:nvSpPr>
        <p:spPr>
          <a:xfrm>
            <a:off x="1547664" y="5132651"/>
            <a:ext cx="7272610" cy="1350301"/>
          </a:xfrm>
        </p:spPr>
        <p:txBody>
          <a:bodyPr>
            <a:normAutofit/>
          </a:bodyPr>
          <a:lstStyle/>
          <a:p>
            <a:pPr lvl="1"/>
            <a:endParaRPr lang="it-IT" dirty="0"/>
          </a:p>
          <a:p>
            <a:pPr lvl="1"/>
            <a:r>
              <a:rPr lang="it-IT" dirty="0"/>
              <a:t>A maggio 2019 l’indice del clima di fiducia dei consumatori torna ad aumentare dopo tre mesi consecutivi di calo, passando da 110,6 a </a:t>
            </a:r>
            <a:r>
              <a:rPr lang="it-IT" dirty="0" smtClean="0"/>
              <a:t>111,8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Fiducia dei consumatori e delle imprese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Fiducia Occupazione Crescita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80204" y="617517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Fonte ISTAT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1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84081" y="4407636"/>
            <a:ext cx="8780531" cy="2082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>
              <a:spcBef>
                <a:spcPts val="0"/>
              </a:spcBef>
            </a:pPr>
            <a:r>
              <a:rPr lang="it-IT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Dopo il consistente aumento di occupazione registrato a Marzo, ad Aprile 2019 la stima degli occupati risulta sostanzialmente stabile rispetto al mese precedente </a:t>
            </a:r>
            <a:endParaRPr lang="it-IT" sz="2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539552" y="4721884"/>
            <a:ext cx="0" cy="1480636"/>
          </a:xfrm>
          <a:prstGeom prst="line">
            <a:avLst/>
          </a:prstGeom>
          <a:ln w="19050">
            <a:solidFill>
              <a:srgbClr val="E90D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Fiducia Occupazione Crescita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15070" y="1921646"/>
            <a:ext cx="8064698" cy="7198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Light"/>
                <a:cs typeface="Open Sans Light"/>
              </a:defRPr>
            </a:lvl3pPr>
            <a:lvl4pPr marL="1600200" indent="-22860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Light"/>
                <a:cs typeface="Open Sans Light"/>
              </a:defRPr>
            </a:lvl4pPr>
            <a:lvl5pPr marL="2057400" indent="-22860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Light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it-IT" dirty="0">
                <a:solidFill>
                  <a:schemeClr val="tx1"/>
                </a:solidFill>
              </a:rPr>
              <a:t>L’aumento dell’occupazione è determinato da entrambe le componenti di genere e si concentra tra i minori di 34 anni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11187" y="2733582"/>
            <a:ext cx="8533405" cy="704782"/>
          </a:xfrm>
          <a:prstGeom prst="rect">
            <a:avLst/>
          </a:prstGeom>
          <a:solidFill>
            <a:srgbClr val="FAA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/>
            <a:r>
              <a:rPr lang="it-IT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Gennaio-Marzo: </a:t>
            </a:r>
            <a:r>
              <a:rPr lang="it-IT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+25mila </a:t>
            </a:r>
            <a:r>
              <a:rPr lang="it-IT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lavoratori</a:t>
            </a:r>
            <a:endParaRPr lang="it-IT" sz="2000" dirty="0">
              <a:solidFill>
                <a:schemeClr val="tx1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980204" y="617517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Fonte ISTAT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Dati sull’occupazione </a:t>
            </a:r>
            <a:r>
              <a:rPr lang="it-IT" dirty="0" smtClean="0"/>
              <a:t>a Marzo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10594" y="1124744"/>
            <a:ext cx="8533405" cy="704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>
              <a:spcBef>
                <a:spcPts val="0"/>
              </a:spcBef>
            </a:pPr>
            <a:r>
              <a:rPr lang="it-IT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  <a:r>
              <a:rPr lang="it-IT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arzo: +60mila </a:t>
            </a:r>
            <a:r>
              <a:rPr lang="it-IT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lavoratori, </a:t>
            </a:r>
            <a:r>
              <a:rPr lang="it-IT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salgono </a:t>
            </a:r>
            <a:r>
              <a:rPr lang="it-IT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ancora gli </a:t>
            </a:r>
            <a:r>
              <a:rPr lang="it-IT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stabili </a:t>
            </a:r>
            <a:endParaRPr lang="it-IT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Segnaposto contenuto 2"/>
          <p:cNvSpPr txBox="1">
            <a:spLocks/>
          </p:cNvSpPr>
          <p:nvPr/>
        </p:nvSpPr>
        <p:spPr>
          <a:xfrm>
            <a:off x="612720" y="3530484"/>
            <a:ext cx="8064698" cy="7198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1pPr>
            <a:lvl2pPr marL="742950" indent="-28575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"/>
              </a:defRPr>
            </a:lvl2pPr>
            <a:lvl3pPr marL="1143000" indent="-22860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Light"/>
                <a:cs typeface="Open Sans Light"/>
              </a:defRPr>
            </a:lvl3pPr>
            <a:lvl4pPr marL="1600200" indent="-22860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Light"/>
                <a:cs typeface="Open Sans Light"/>
              </a:defRPr>
            </a:lvl4pPr>
            <a:lvl5pPr marL="2057400" indent="-228600" algn="l" defTabSz="457200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itchFamily="34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Open Sans Light"/>
                <a:cs typeface="Open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/>
            <a:r>
              <a:rPr lang="it-IT" dirty="0">
                <a:solidFill>
                  <a:schemeClr val="tx1"/>
                </a:solidFill>
              </a:rPr>
              <a:t>Nel primo trimestre 2019 si registra un lieve aumento dell’occupazione rispetto al trimestre precedente (+0,1%), in un contesto di calo della disoccupazione e dell’inattività </a:t>
            </a:r>
          </a:p>
        </p:txBody>
      </p:sp>
    </p:spTree>
    <p:extLst>
      <p:ext uri="{BB962C8B-B14F-4D97-AF65-F5344CB8AC3E}">
        <p14:creationId xmlns:p14="http://schemas.microsoft.com/office/powerpoint/2010/main" val="27036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Fiducia Occupazione Crescita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331640" y="524139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Il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Pil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della zona euro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 cresciuto dello 0,4%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nel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primo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trimestre (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Fonte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Eurostat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11386" y="1412776"/>
            <a:ext cx="7993062" cy="352839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/>
            <a:endParaRPr lang="it-IT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95250"/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Istat, nel primo trimestre </a:t>
            </a: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Pil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+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0,1%: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Italia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fuori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dalla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recessione tecnica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46355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Nel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primo trimestre del 2019, il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Pil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italiano ha registrato un aumento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dello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0,1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% </a:t>
            </a:r>
          </a:p>
          <a:p>
            <a:pPr marL="46355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crescita è stata alimentata dal contributo positivo della domanda estera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dalla domanda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interna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46355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Maggio si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 protratta la situazione di incertezza sul futuro delle relazioni commerciali 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internazionali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450850" indent="-273050">
              <a:buFont typeface="Wingdings" panose="05000000000000000000" pitchFamily="2" charset="2"/>
              <a:buChar char="§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ttore 1 23"/>
          <p:cNvCxnSpPr/>
          <p:nvPr/>
        </p:nvCxnSpPr>
        <p:spPr>
          <a:xfrm>
            <a:off x="647378" y="5220507"/>
            <a:ext cx="7849244" cy="0"/>
          </a:xfrm>
          <a:prstGeom prst="line">
            <a:avLst/>
          </a:prstGeom>
          <a:ln w="3175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3204000" y="5949280"/>
            <a:ext cx="2736000" cy="0"/>
          </a:xfrm>
          <a:prstGeom prst="line">
            <a:avLst/>
          </a:prstGeom>
          <a:ln w="3175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Crescita primo trimestre 2019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980204" y="617517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Fonte ISTAT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9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15152" y="908720"/>
            <a:ext cx="6717287" cy="2762526"/>
          </a:xfrm>
        </p:spPr>
        <p:txBody>
          <a:bodyPr/>
          <a:lstStyle/>
          <a:p>
            <a:r>
              <a:rPr lang="it-IT" dirty="0" smtClean="0"/>
              <a:t>TRE SPUNTI </a:t>
            </a:r>
            <a:r>
              <a:rPr lang="it-IT" dirty="0"/>
              <a:t>DI </a:t>
            </a:r>
            <a:r>
              <a:rPr lang="it-IT" dirty="0" smtClean="0"/>
              <a:t>RIFLESSIONE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13936" y="79200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59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503300" y="1484784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03300" y="2721633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3300" y="3977769"/>
            <a:ext cx="753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259632" y="1705357"/>
            <a:ext cx="7848872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spcBef>
                <a:spcPts val="400"/>
              </a:spcBef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SPINGERE IL MERCATO</a:t>
            </a:r>
            <a:endParaRPr lang="it-IT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lvl="0" defTabSz="457200" eaLnBrk="0" hangingPunct="0">
              <a:spcBef>
                <a:spcPts val="400"/>
              </a:spcBef>
            </a:pPr>
            <a:r>
              <a:rPr lang="it-IT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Fieg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ed edicolanti: al via la campagna stampa “Compra un giornale. Scegli l’informazione di qualità”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259632" y="4198342"/>
            <a:ext cx="7848871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spcBef>
                <a:spcPts val="400"/>
              </a:spcBef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STIMOLARE L’NDOTTO</a:t>
            </a:r>
          </a:p>
          <a:p>
            <a:pPr lvl="0" defTabSz="457200" eaLnBrk="0" hangingPunct="0">
              <a:spcBef>
                <a:spcPts val="400"/>
              </a:spcBef>
            </a:pP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P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ersonificare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un giornale in un evento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come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fonte integrativa di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guadagno, consolidamento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dello status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, momento di incontro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coi lettori</a:t>
            </a:r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259632" y="2942206"/>
            <a:ext cx="7416626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spcBef>
                <a:spcPts val="400"/>
              </a:spcBef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AUMENTARE LE RISORSE</a:t>
            </a:r>
            <a:endParaRPr lang="it-IT" sz="1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  <a:p>
            <a:pPr lvl="0" defTabSz="457200" eaLnBrk="0" hangingPunct="0">
              <a:spcBef>
                <a:spcPts val="400"/>
              </a:spcBef>
            </a:pP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Contrastare la progressiva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diminuzione delle risorse a disposizione dei </a:t>
            </a:r>
            <a:r>
              <a:rPr lang="it-IT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publisher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 e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il conseguente impoverimento </a:t>
            </a:r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della qualità del </a:t>
            </a:r>
            <a:r>
              <a:rPr lang="it-IT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prodotto</a:t>
            </a:r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cxnSp>
        <p:nvCxnSpPr>
          <p:cNvPr id="28" name="Connettore 1 27"/>
          <p:cNvCxnSpPr/>
          <p:nvPr/>
        </p:nvCxnSpPr>
        <p:spPr>
          <a:xfrm>
            <a:off x="611188" y="2796694"/>
            <a:ext cx="7849244" cy="0"/>
          </a:xfrm>
          <a:prstGeom prst="line">
            <a:avLst/>
          </a:prstGeom>
          <a:ln w="3175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611188" y="4029524"/>
            <a:ext cx="7849244" cy="0"/>
          </a:xfrm>
          <a:prstGeom prst="line">
            <a:avLst/>
          </a:prstGeom>
          <a:ln w="3175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611188" y="5262353"/>
            <a:ext cx="7849244" cy="0"/>
          </a:xfrm>
          <a:prstGeom prst="line">
            <a:avLst/>
          </a:prstGeom>
          <a:ln w="3175">
            <a:solidFill>
              <a:srgbClr val="92D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 spunti di riflessione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62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17632" r="28366" b="5224"/>
          <a:stretch/>
        </p:blipFill>
        <p:spPr bwMode="auto">
          <a:xfrm>
            <a:off x="136681" y="-5942"/>
            <a:ext cx="8870638" cy="686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Spingere il mercato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1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740809" y="1980520"/>
            <a:ext cx="6423479" cy="2888640"/>
          </a:xfrm>
        </p:spPr>
        <p:txBody>
          <a:bodyPr>
            <a:noAutofit/>
          </a:bodyPr>
          <a:lstStyle/>
          <a:p>
            <a:pPr marL="450850" indent="-4508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Prosegue la collaborazione di FCP con le Associazioni che rappresentano la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Advertiser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Centri Media)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 tema delle Gare al ribasso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Aumentare le risorse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0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2008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Stimolare l’indotto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15152" y="908720"/>
            <a:ext cx="6717287" cy="2762526"/>
          </a:xfrm>
        </p:spPr>
        <p:txBody>
          <a:bodyPr/>
          <a:lstStyle/>
          <a:p>
            <a:r>
              <a:rPr lang="it-IT" dirty="0" smtClean="0"/>
              <a:t>IN CONCLUSIONE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13936" y="79200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78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1360261" y="2596748"/>
            <a:ext cx="6423479" cy="166450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FCP È L’ORGANISMO ASSOCIATIVO CHE FIN DAL 1951 RACCOGLIE LE MIGLIORI COMPETENZE ED ESPERIENZE NEL MONDO DELLA PUBBLICITÀ ITALIANA</a:t>
            </a:r>
          </a:p>
          <a:p>
            <a:pPr>
              <a:spcBef>
                <a:spcPts val="1800"/>
              </a:spcBef>
              <a:buClr>
                <a:schemeClr val="accent3">
                  <a:lumMod val="75000"/>
                </a:schemeClr>
              </a:buClr>
            </a:pPr>
            <a:endParaRPr lang="it-IT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5148064" y="6159367"/>
            <a:ext cx="3384104" cy="30775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/>
            <a:r>
              <a:rPr lang="it-IT" sz="1400" dirty="0" err="1">
                <a:latin typeface="Century Gothic" panose="020B0502020202020204" pitchFamily="34" charset="0"/>
                <a:cs typeface="Arial"/>
              </a:rPr>
              <a:t>Ediland</a:t>
            </a:r>
            <a:r>
              <a:rPr lang="it-IT" sz="1400" dirty="0">
                <a:latin typeface="Century Gothic" panose="020B0502020202020204" pitchFamily="34" charset="0"/>
                <a:cs typeface="Arial"/>
              </a:rPr>
              <a:t> Meeting – 18 Giugno 2018</a:t>
            </a:r>
            <a:endParaRPr lang="en-US" sz="140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76440" y="188640"/>
            <a:ext cx="8816040" cy="714375"/>
          </a:xfrm>
        </p:spPr>
        <p:txBody>
          <a:bodyPr/>
          <a:lstStyle/>
          <a:p>
            <a:r>
              <a:rPr lang="it-IT" dirty="0" smtClean="0"/>
              <a:t>FCP-Federazione Concessionarie Pubblicità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4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916832"/>
            <a:ext cx="806469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smtClean="0"/>
              <a:t>Si </a:t>
            </a:r>
            <a:r>
              <a:rPr lang="it-IT" i="1" dirty="0"/>
              <a:t>può ancora garantire la sopravvivenza dei giornali nella grande trasformazione in atto? Perché, nel 2027, qualcuno dovrebbe continuare a leggerli? 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i="1" dirty="0"/>
              <a:t>La risposta è semplice: resisteranno </a:t>
            </a:r>
            <a:r>
              <a:rPr lang="it-IT" b="1" i="1" dirty="0"/>
              <a:t>se troveranno il modo di rendersi </a:t>
            </a:r>
            <a:r>
              <a:rPr lang="it-IT" b="1" i="1" dirty="0" smtClean="0"/>
              <a:t>utili</a:t>
            </a:r>
            <a:endParaRPr lang="it-IT" b="1" i="1" dirty="0"/>
          </a:p>
          <a:p>
            <a:pPr lvl="1"/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602128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  <a:cs typeface="Arial"/>
              </a:rPr>
              <a:t>Beppe Severgnini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Quale futuro per i giornali?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36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9532" y="3005807"/>
            <a:ext cx="842493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GRAZIE PER L’ATTENZIONE</a:t>
            </a:r>
          </a:p>
          <a:p>
            <a:pPr algn="ctr"/>
            <a:r>
              <a:rPr lang="it-IT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  <a:hlinkClick r:id="rId2"/>
              </a:rPr>
              <a:t>direzione@fcponline.it</a:t>
            </a:r>
            <a:endParaRPr lang="it-IT" sz="17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5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15152" y="908720"/>
            <a:ext cx="6717287" cy="2762526"/>
          </a:xfrm>
        </p:spPr>
        <p:txBody>
          <a:bodyPr/>
          <a:lstStyle/>
          <a:p>
            <a:r>
              <a:rPr lang="it-IT" dirty="0" smtClean="0"/>
              <a:t>SCENARIO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13936" y="79200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55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740809" y="1980520"/>
            <a:ext cx="6711511" cy="2888640"/>
          </a:xfrm>
        </p:spPr>
        <p:txBody>
          <a:bodyPr>
            <a:noAutofit/>
          </a:bodyPr>
          <a:lstStyle/>
          <a:p>
            <a:pPr marL="450850" indent="-4508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anni di pubblicità in Italia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0850" indent="-4508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quote dei mezzi 2018 </a:t>
            </a:r>
          </a:p>
          <a:p>
            <a:pPr marL="450850" indent="-4508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Investimenti  pubblicitari Gen. – Apr. 2019 </a:t>
            </a:r>
          </a:p>
          <a:p>
            <a:pPr marL="450850" indent="-450850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Quotidiani e Periodici Gen. – Apr. 2019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3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Scenario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22842" r="23106" b="5430"/>
          <a:stretch/>
        </p:blipFill>
        <p:spPr bwMode="auto">
          <a:xfrm>
            <a:off x="0" y="373655"/>
            <a:ext cx="9144000" cy="524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Scenario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11760" y="602128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entury Gothic" panose="020B0502020202020204" pitchFamily="34" charset="0"/>
                <a:cs typeface="Arial"/>
              </a:rPr>
              <a:t>Courtesy of Nielsen</a:t>
            </a:r>
            <a:endParaRPr lang="it-IT" sz="1400" dirty="0"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4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quote dei mezzi 2018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602128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  <a:cs typeface="Arial"/>
              </a:rPr>
              <a:t>Fonte: Nielsen, </a:t>
            </a:r>
            <a:r>
              <a:rPr lang="it-IT" sz="1400" dirty="0" err="1">
                <a:latin typeface="Century Gothic" panose="020B0502020202020204" pitchFamily="34" charset="0"/>
                <a:cs typeface="Arial"/>
              </a:rPr>
              <a:t>AdEx</a:t>
            </a:r>
            <a:r>
              <a:rPr lang="it-IT" sz="1400" dirty="0">
                <a:latin typeface="Century Gothic" panose="020B0502020202020204" pitchFamily="34" charset="0"/>
                <a:cs typeface="Arial"/>
              </a:rPr>
              <a:t>, dati stimati netti – tutte le tipologie + stima Nielsen del digitale (OOT + altro + </a:t>
            </a:r>
            <a:r>
              <a:rPr lang="it-IT" sz="1400" dirty="0" smtClean="0">
                <a:latin typeface="Century Gothic" panose="020B0502020202020204" pitchFamily="34" charset="0"/>
                <a:cs typeface="Arial"/>
              </a:rPr>
              <a:t>FCP-Assointernet</a:t>
            </a:r>
            <a:r>
              <a:rPr lang="it-IT" sz="1400" dirty="0">
                <a:latin typeface="Century Gothic" panose="020B0502020202020204" pitchFamily="34" charset="0"/>
                <a:cs typeface="Arial"/>
              </a:rPr>
              <a:t>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t="35199" r="30944" b="13943"/>
          <a:stretch/>
        </p:blipFill>
        <p:spPr bwMode="auto">
          <a:xfrm>
            <a:off x="592027" y="1196751"/>
            <a:ext cx="7959947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Scenario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8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Investimenti pubblicitari Gen.-Apr. 2019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411760" y="602128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  <a:cs typeface="Arial"/>
              </a:rPr>
              <a:t>Fonte: Nielsen - Digitale perimetro FCP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Scenario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3" y="1196752"/>
            <a:ext cx="706773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57566" y="142340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-10,8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7566" y="177544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-14,2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7566" y="283156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+1,2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7566" y="247952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-0,4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57566" y="212748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-3,2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57566" y="318360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-6,2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7566" y="353564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-1,2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57566" y="388768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/>
              <a:t>+</a:t>
            </a:r>
            <a:r>
              <a:rPr lang="it-IT" sz="1400" dirty="0" smtClean="0"/>
              <a:t>4,2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57566" y="42397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+27,4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57566" y="459176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-0,9</a:t>
            </a:r>
          </a:p>
        </p:txBody>
      </p:sp>
    </p:spTree>
    <p:extLst>
      <p:ext uri="{BB962C8B-B14F-4D97-AF65-F5344CB8AC3E}">
        <p14:creationId xmlns:p14="http://schemas.microsoft.com/office/powerpoint/2010/main" val="4884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Quotidiani </a:t>
            </a:r>
            <a:r>
              <a:rPr lang="it-IT" dirty="0" smtClean="0"/>
              <a:t>e </a:t>
            </a:r>
            <a:r>
              <a:rPr lang="it-IT" dirty="0"/>
              <a:t>Periodici Gen. – Apr. 2019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5656" y="4554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Scenario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60" y="602128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Century Gothic" panose="020B0502020202020204" pitchFamily="34" charset="0"/>
                <a:cs typeface="Arial"/>
              </a:rPr>
              <a:t>Fatturato pubblicitario - Fonte: Osservatorio Stampa FCP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83810" y="1111804"/>
            <a:ext cx="1533011" cy="43135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00" b="1" dirty="0" smtClean="0"/>
              <a:t>Quotidiani</a:t>
            </a:r>
            <a:endParaRPr lang="it-IT" sz="19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530718"/>
              </p:ext>
            </p:extLst>
          </p:nvPr>
        </p:nvGraphicFramePr>
        <p:xfrm>
          <a:off x="3546660" y="3284984"/>
          <a:ext cx="5129796" cy="339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181095"/>
              </p:ext>
            </p:extLst>
          </p:nvPr>
        </p:nvGraphicFramePr>
        <p:xfrm>
          <a:off x="183810" y="1196752"/>
          <a:ext cx="4820238" cy="317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tangolo arrotondato 12"/>
          <p:cNvSpPr/>
          <p:nvPr/>
        </p:nvSpPr>
        <p:spPr>
          <a:xfrm>
            <a:off x="7020272" y="3429000"/>
            <a:ext cx="1533011" cy="431353"/>
          </a:xfrm>
          <a:prstGeom prst="roundRect">
            <a:avLst/>
          </a:prstGeom>
          <a:solidFill>
            <a:srgbClr val="E90D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900" b="1" dirty="0" smtClean="0"/>
              <a:t>Periodici</a:t>
            </a:r>
            <a:endParaRPr lang="it-IT" sz="1900" b="1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44008" y="1126462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Gennaio -15,1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44008" y="1478501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Febbraio -10,9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644008" y="2182579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Aprile -6,7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644008" y="1830540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Marzo -10,5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979712" y="4437112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Gennaio -15,2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979712" y="4789151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Febbraio -2,7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979712" y="5493229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Aprile -15,7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979712" y="5141190"/>
            <a:ext cx="15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Marzo -18,6</a:t>
            </a:r>
          </a:p>
        </p:txBody>
      </p:sp>
    </p:spTree>
    <p:extLst>
      <p:ext uri="{BB962C8B-B14F-4D97-AF65-F5344CB8AC3E}">
        <p14:creationId xmlns:p14="http://schemas.microsoft.com/office/powerpoint/2010/main" val="3934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815152" y="908720"/>
            <a:ext cx="6717287" cy="2762526"/>
          </a:xfrm>
        </p:spPr>
        <p:txBody>
          <a:bodyPr/>
          <a:lstStyle/>
          <a:p>
            <a:r>
              <a:rPr lang="it-IT" dirty="0" smtClean="0"/>
              <a:t>FIDUCIA OCCUPAZIONE</a:t>
            </a:r>
            <a:br>
              <a:rPr lang="it-IT" dirty="0" smtClean="0"/>
            </a:br>
            <a:r>
              <a:rPr lang="it-IT" dirty="0" smtClean="0"/>
              <a:t>CRESCITA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13936" y="79200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it-IT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44492</TotalTime>
  <Words>602</Words>
  <Application>Microsoft Office PowerPoint</Application>
  <PresentationFormat>Presentazione su schermo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1_Tema di Office</vt:lpstr>
      <vt:lpstr>Personalizza struttura</vt:lpstr>
      <vt:lpstr>SCENARIO DELLA PUBBLICITÀ IN ITALIA</vt:lpstr>
      <vt:lpstr>FCP-Federazione Concessionarie Pubblicità</vt:lpstr>
      <vt:lpstr>SCENARIO </vt:lpstr>
      <vt:lpstr>Scenario</vt:lpstr>
      <vt:lpstr>Scenario</vt:lpstr>
      <vt:lpstr>Le quote dei mezzi 2018</vt:lpstr>
      <vt:lpstr>Investimenti pubblicitari Gen.-Apr. 2019</vt:lpstr>
      <vt:lpstr>Quotidiani e Periodici Gen. – Apr. 2019</vt:lpstr>
      <vt:lpstr>FIDUCIA OCCUPAZIONE CRESCITA</vt:lpstr>
      <vt:lpstr>Fiducia Occupazione Crescita</vt:lpstr>
      <vt:lpstr>Fiducia dei consumatori e delle imprese</vt:lpstr>
      <vt:lpstr>Dati sull’occupazione a Marzo</vt:lpstr>
      <vt:lpstr>Crescita primo trimestre 2019</vt:lpstr>
      <vt:lpstr>TRE SPUNTI DI RIFLESSIONE</vt:lpstr>
      <vt:lpstr>Tre spunti di riflessione</vt:lpstr>
      <vt:lpstr>Presentazione standard di PowerPoint</vt:lpstr>
      <vt:lpstr>Presentazione standard di PowerPoint</vt:lpstr>
      <vt:lpstr>Presentazione standard di PowerPoint</vt:lpstr>
      <vt:lpstr>IN CONCLUSIONE</vt:lpstr>
      <vt:lpstr>Quale futuro per i giornali?</vt:lpstr>
      <vt:lpstr>Presentazione standard di PowerPoint</vt:lpstr>
    </vt:vector>
  </TitlesOfParts>
  <Company>Gipieffe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Episteme.</dc:title>
  <dc:creator>Carlo Lusena</dc:creator>
  <cp:lastModifiedBy>Luca Franzoni</cp:lastModifiedBy>
  <cp:revision>3187</cp:revision>
  <cp:lastPrinted>2019-02-21T13:12:24Z</cp:lastPrinted>
  <dcterms:created xsi:type="dcterms:W3CDTF">2011-04-07T10:41:05Z</dcterms:created>
  <dcterms:modified xsi:type="dcterms:W3CDTF">2019-06-14T09:28:33Z</dcterms:modified>
</cp:coreProperties>
</file>