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2"/>
  </p:notesMasterIdLst>
  <p:handoutMasterIdLst>
    <p:handoutMasterId r:id="rId23"/>
  </p:handoutMasterIdLst>
  <p:sldIdLst>
    <p:sldId id="496" r:id="rId2"/>
    <p:sldId id="436" r:id="rId3"/>
    <p:sldId id="438" r:id="rId4"/>
    <p:sldId id="442" r:id="rId5"/>
    <p:sldId id="502" r:id="rId6"/>
    <p:sldId id="507" r:id="rId7"/>
    <p:sldId id="504" r:id="rId8"/>
    <p:sldId id="447" r:id="rId9"/>
    <p:sldId id="503" r:id="rId10"/>
    <p:sldId id="508" r:id="rId11"/>
    <p:sldId id="505" r:id="rId12"/>
    <p:sldId id="506" r:id="rId13"/>
    <p:sldId id="514" r:id="rId14"/>
    <p:sldId id="511" r:id="rId15"/>
    <p:sldId id="444" r:id="rId16"/>
    <p:sldId id="451" r:id="rId17"/>
    <p:sldId id="513" r:id="rId18"/>
    <p:sldId id="509" r:id="rId19"/>
    <p:sldId id="510" r:id="rId20"/>
    <p:sldId id="515" r:id="rId21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0177E7B4-8662-4F06-8CEA-2007E09DC5FB}">
          <p14:sldIdLst>
            <p14:sldId id="496"/>
            <p14:sldId id="436"/>
            <p14:sldId id="438"/>
            <p14:sldId id="442"/>
            <p14:sldId id="502"/>
            <p14:sldId id="507"/>
            <p14:sldId id="504"/>
            <p14:sldId id="447"/>
            <p14:sldId id="503"/>
          </p14:sldIdLst>
        </p14:section>
        <p14:section name="Sezione senza titolo" id="{2C317C1D-DB56-4058-8946-B4F61FFFF31F}">
          <p14:sldIdLst>
            <p14:sldId id="508"/>
            <p14:sldId id="505"/>
            <p14:sldId id="506"/>
            <p14:sldId id="514"/>
            <p14:sldId id="511"/>
            <p14:sldId id="444"/>
            <p14:sldId id="451"/>
            <p14:sldId id="513"/>
            <p14:sldId id="509"/>
            <p14:sldId id="510"/>
            <p14:sldId id="51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DDDDD"/>
    <a:srgbClr val="3366FF"/>
    <a:srgbClr val="00CC00"/>
    <a:srgbClr val="3399FF"/>
    <a:srgbClr val="669900"/>
    <a:srgbClr val="FFFFCC"/>
    <a:srgbClr val="FFFF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 autoAdjust="0"/>
  </p:normalViewPr>
  <p:slideViewPr>
    <p:cSldViewPr>
      <p:cViewPr varScale="1">
        <p:scale>
          <a:sx n="79" d="100"/>
          <a:sy n="79" d="100"/>
        </p:scale>
        <p:origin x="-154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2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1"/>
            <a:ext cx="3076364" cy="5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42" tIns="49372" rIns="98742" bIns="49372" numCol="1" anchor="t" anchorCtr="0" compatLnSpc="1">
            <a:prstTxWarp prst="textNoShape">
              <a:avLst/>
            </a:prstTxWarp>
          </a:bodyPr>
          <a:lstStyle>
            <a:lvl1pPr defTabSz="987553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47" y="11"/>
            <a:ext cx="3076364" cy="5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42" tIns="49372" rIns="98742" bIns="49372" numCol="1" anchor="t" anchorCtr="0" compatLnSpc="1">
            <a:prstTxWarp prst="textNoShape">
              <a:avLst/>
            </a:prstTxWarp>
          </a:bodyPr>
          <a:lstStyle>
            <a:lvl1pPr algn="r" defTabSz="987553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71"/>
            <a:ext cx="3076364" cy="5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42" tIns="49372" rIns="98742" bIns="49372" numCol="1" anchor="b" anchorCtr="0" compatLnSpc="1">
            <a:prstTxWarp prst="textNoShape">
              <a:avLst/>
            </a:prstTxWarp>
          </a:bodyPr>
          <a:lstStyle>
            <a:lvl1pPr defTabSz="987553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47" y="9721171"/>
            <a:ext cx="3076364" cy="5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42" tIns="49372" rIns="98742" bIns="49372" numCol="1" anchor="b" anchorCtr="0" compatLnSpc="1">
            <a:prstTxWarp prst="textNoShape">
              <a:avLst/>
            </a:prstTxWarp>
          </a:bodyPr>
          <a:lstStyle>
            <a:lvl1pPr algn="r" defTabSz="987553">
              <a:defRPr sz="1100">
                <a:latin typeface="Arial" charset="0"/>
              </a:defRPr>
            </a:lvl1pPr>
          </a:lstStyle>
          <a:p>
            <a:pPr>
              <a:defRPr/>
            </a:pPr>
            <a:fld id="{08FD657C-6EE7-4BD5-9A5A-B588EC4497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98148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1"/>
            <a:ext cx="3076364" cy="5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42" tIns="49372" rIns="98742" bIns="49372" numCol="1" anchor="t" anchorCtr="0" compatLnSpc="1">
            <a:prstTxWarp prst="textNoShape">
              <a:avLst/>
            </a:prstTxWarp>
          </a:bodyPr>
          <a:lstStyle>
            <a:lvl1pPr defTabSz="987553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649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47" y="11"/>
            <a:ext cx="3076364" cy="5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42" tIns="49372" rIns="98742" bIns="49372" numCol="1" anchor="t" anchorCtr="0" compatLnSpc="1">
            <a:prstTxWarp prst="textNoShape">
              <a:avLst/>
            </a:prstTxWarp>
          </a:bodyPr>
          <a:lstStyle>
            <a:lvl1pPr algn="r" defTabSz="987553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4925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0581"/>
            <a:ext cx="5679440" cy="460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42" tIns="49372" rIns="98742" bIns="493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0650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71"/>
            <a:ext cx="3076364" cy="5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42" tIns="49372" rIns="98742" bIns="49372" numCol="1" anchor="b" anchorCtr="0" compatLnSpc="1">
            <a:prstTxWarp prst="textNoShape">
              <a:avLst/>
            </a:prstTxWarp>
          </a:bodyPr>
          <a:lstStyle>
            <a:lvl1pPr defTabSz="987553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650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47" y="9721171"/>
            <a:ext cx="3076364" cy="5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42" tIns="49372" rIns="98742" bIns="49372" numCol="1" anchor="b" anchorCtr="0" compatLnSpc="1">
            <a:prstTxWarp prst="textNoShape">
              <a:avLst/>
            </a:prstTxWarp>
          </a:bodyPr>
          <a:lstStyle>
            <a:lvl1pPr algn="r" defTabSz="987553">
              <a:defRPr sz="1100">
                <a:latin typeface="Arial" charset="0"/>
              </a:defRPr>
            </a:lvl1pPr>
          </a:lstStyle>
          <a:p>
            <a:pPr>
              <a:defRPr/>
            </a:pPr>
            <a:fld id="{7C3BD7D8-FF07-4633-8B23-B337352B49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6559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4263" y="758825"/>
            <a:ext cx="5081587" cy="3810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176" y="4823147"/>
            <a:ext cx="5313078" cy="4573133"/>
          </a:xfrm>
          <a:noFill/>
          <a:ln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146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8578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9285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707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2654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l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468313" y="981076"/>
            <a:ext cx="8280400" cy="42863"/>
          </a:xfrm>
          <a:prstGeom prst="rect">
            <a:avLst/>
          </a:prstGeom>
          <a:solidFill>
            <a:srgbClr val="0066CC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468313" y="6092825"/>
            <a:ext cx="8280400" cy="45719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042988" y="44624"/>
            <a:ext cx="7239000" cy="863600"/>
          </a:xfrm>
        </p:spPr>
        <p:txBody>
          <a:bodyPr/>
          <a:lstStyle>
            <a:lvl1pPr>
              <a:defRPr sz="2400">
                <a:solidFill>
                  <a:schemeClr val="accent4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82601" y="6248400"/>
            <a:ext cx="1857151" cy="457200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2483768" y="6248400"/>
            <a:ext cx="3888432" cy="457200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it-IT" sz="1400" b="1" i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 smtClean="0"/>
              <a:t>Filiera della carta 2016</a:t>
            </a:r>
            <a:endParaRPr lang="it-IT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32776" y="6319837"/>
            <a:ext cx="504825" cy="31432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it-IT" smtClean="0"/>
            </a:lvl1pPr>
          </a:lstStyle>
          <a:p>
            <a:fld id="{D4140D12-BFAE-4659-B7CD-BA8008795CD4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71800" y="6248400"/>
            <a:ext cx="3528392" cy="471996"/>
          </a:xfrm>
        </p:spPr>
        <p:txBody>
          <a:bodyPr anchor="ctr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it-IT" sz="1400" b="1" i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 smtClean="0"/>
              <a:t>Filiera della carta 2016</a:t>
            </a:r>
            <a:endParaRPr lang="it-IT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it-IT" smtClean="0"/>
            </a:lvl1pPr>
          </a:lstStyle>
          <a:p>
            <a:fld id="{CA247083-ED4C-4D3E-AFD8-89558D35E69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339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808" y="6248400"/>
            <a:ext cx="3384376" cy="457200"/>
          </a:xfrm>
          <a:ln/>
        </p:spPr>
        <p:txBody>
          <a:bodyPr anchor="ctr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it-IT" sz="1400" b="1" i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 smtClean="0"/>
              <a:t>Filiera della carta 2016</a:t>
            </a:r>
            <a:endParaRPr lang="it-IT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it-IT" smtClean="0"/>
            </a:lvl1pPr>
          </a:lstStyle>
          <a:p>
            <a:fld id="{6D19E3A9-8EC7-4525-8242-A67FE3D9118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849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808" y="6248400"/>
            <a:ext cx="3456384" cy="457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it-IT" smtClean="0"/>
            </a:lvl1pPr>
          </a:lstStyle>
          <a:p>
            <a:r>
              <a:rPr lang="it-IT" smtClean="0"/>
              <a:t>Filiera della carta 2016</a:t>
            </a:r>
            <a:endParaRPr lang="it-IT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it-IT" smtClean="0"/>
            </a:lvl1pPr>
          </a:lstStyle>
          <a:p>
            <a:fld id="{70D4B44E-83AB-4E3C-B592-6AA8E9975EBB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997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lo stile del titolo</a:t>
            </a:r>
          </a:p>
        </p:txBody>
      </p:sp>
      <p:sp>
        <p:nvSpPr>
          <p:cNvPr id="717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32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it-IT" smtClean="0"/>
              <a:t>Filiera della carta 2016</a:t>
            </a:r>
            <a:endParaRPr lang="it-IT" dirty="0"/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lang="it-IT" sz="14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28B8F5C-66E1-4951-A652-FFE4EE04DFD5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468313" y="981076"/>
            <a:ext cx="8280400" cy="42863"/>
          </a:xfrm>
          <a:prstGeom prst="rect">
            <a:avLst/>
          </a:prstGeom>
          <a:solidFill>
            <a:srgbClr val="0066CC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468313" y="6092825"/>
            <a:ext cx="8280400" cy="45719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8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wmf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Line 3"/>
          <p:cNvSpPr>
            <a:spLocks noChangeShapeType="1"/>
          </p:cNvSpPr>
          <p:nvPr/>
        </p:nvSpPr>
        <p:spPr bwMode="auto">
          <a:xfrm>
            <a:off x="2771775" y="404813"/>
            <a:ext cx="0" cy="586740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772804" y="1055736"/>
            <a:ext cx="6119676" cy="474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8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Carta</a:t>
            </a:r>
            <a:r>
              <a:rPr lang="it-IT" sz="28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, Editoria, Stampa e Trasformazione</a:t>
            </a:r>
          </a:p>
          <a:p>
            <a:pPr algn="r">
              <a:defRPr/>
            </a:pPr>
            <a:endParaRPr lang="it-IT" sz="2400" dirty="0">
              <a:solidFill>
                <a:srgbClr val="317CC1"/>
              </a:solidFill>
            </a:endParaRPr>
          </a:p>
          <a:p>
            <a:pPr algn="r">
              <a:defRPr/>
            </a:pPr>
            <a:endParaRPr lang="it-IT" sz="2400" dirty="0">
              <a:solidFill>
                <a:srgbClr val="317CC1"/>
              </a:solidFill>
            </a:endParaRPr>
          </a:p>
          <a:p>
            <a:pPr algn="r">
              <a:defRPr/>
            </a:pPr>
            <a:endParaRPr lang="it-IT" sz="2400" dirty="0">
              <a:solidFill>
                <a:srgbClr val="317CC1"/>
              </a:solidFill>
            </a:endParaRPr>
          </a:p>
          <a:p>
            <a:r>
              <a:rPr lang="it-IT" sz="2800" b="1" dirty="0">
                <a:solidFill>
                  <a:srgbClr val="317CC1"/>
                </a:solidFill>
                <a:latin typeface="Calibri Light" panose="020F0302020204030204" pitchFamily="34" charset="0"/>
              </a:rPr>
              <a:t>GIORNALI  </a:t>
            </a:r>
            <a:r>
              <a:rPr lang="it-IT" sz="2800" b="1">
                <a:solidFill>
                  <a:srgbClr val="317CC1"/>
                </a:solidFill>
                <a:latin typeface="Calibri Light" panose="020F0302020204030204" pitchFamily="34" charset="0"/>
              </a:rPr>
              <a:t>E  </a:t>
            </a:r>
            <a:r>
              <a:rPr lang="it-IT" sz="2800" b="1" smtClean="0">
                <a:solidFill>
                  <a:srgbClr val="317CC1"/>
                </a:solidFill>
                <a:latin typeface="Calibri Light" panose="020F0302020204030204" pitchFamily="34" charset="0"/>
              </a:rPr>
              <a:t>LIBRI </a:t>
            </a:r>
            <a:r>
              <a:rPr lang="it-IT" sz="2800" b="1" dirty="0" smtClean="0">
                <a:solidFill>
                  <a:srgbClr val="317CC1"/>
                </a:solidFill>
                <a:latin typeface="Calibri Light" panose="020F0302020204030204" pitchFamily="34" charset="0"/>
              </a:rPr>
              <a:t>STRUMENTI </a:t>
            </a:r>
            <a:r>
              <a:rPr lang="it-IT" sz="2800" b="1" dirty="0">
                <a:solidFill>
                  <a:srgbClr val="317CC1"/>
                </a:solidFill>
                <a:latin typeface="Calibri Light" panose="020F0302020204030204" pitchFamily="34" charset="0"/>
              </a:rPr>
              <a:t>DI BUONA  INFORMAZIONE </a:t>
            </a:r>
            <a:r>
              <a:rPr lang="it-IT" sz="2800" b="1" dirty="0" smtClean="0">
                <a:solidFill>
                  <a:srgbClr val="317CC1"/>
                </a:solidFill>
                <a:latin typeface="Calibri Light" panose="020F0302020204030204" pitchFamily="34" charset="0"/>
              </a:rPr>
              <a:t>  E   CULTURA</a:t>
            </a:r>
            <a:endParaRPr lang="it-IT" sz="2800" b="1" dirty="0">
              <a:solidFill>
                <a:srgbClr val="317CC1"/>
              </a:solidFill>
              <a:latin typeface="Calibri Light" panose="020F0302020204030204" pitchFamily="34" charset="0"/>
            </a:endParaRPr>
          </a:p>
          <a:p>
            <a:pPr algn="ctr" eaLnBrk="0" hangingPunct="0"/>
            <a:endParaRPr lang="it-IT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r" eaLnBrk="0" hangingPunct="0"/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Alessandro 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Nova</a:t>
            </a:r>
          </a:p>
          <a:p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/>
            </a:r>
            <a:b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</a:b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 eaLnBrk="0" hangingPunct="0"/>
            <a:endParaRPr lang="it-IT" altLang="it-IT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 eaLnBrk="0" hangingPunct="0"/>
            <a:endParaRPr lang="it-IT" altLang="it-IT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 eaLnBrk="0" hangingPunct="0"/>
            <a:r>
              <a:rPr lang="it-IT" alt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Milano</a:t>
            </a: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, 20 aprile 2017</a:t>
            </a:r>
          </a:p>
        </p:txBody>
      </p:sp>
      <p:grpSp>
        <p:nvGrpSpPr>
          <p:cNvPr id="15" name="Gruppo 14"/>
          <p:cNvGrpSpPr/>
          <p:nvPr/>
        </p:nvGrpSpPr>
        <p:grpSpPr>
          <a:xfrm>
            <a:off x="443248" y="2779544"/>
            <a:ext cx="2028190" cy="2994700"/>
            <a:chOff x="443248" y="2922803"/>
            <a:chExt cx="2028190" cy="2850463"/>
          </a:xfrm>
        </p:grpSpPr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248" y="5012506"/>
              <a:ext cx="1013704" cy="760760"/>
            </a:xfrm>
            <a:prstGeom prst="rect">
              <a:avLst/>
            </a:prstGeom>
          </p:spPr>
        </p:pic>
        <p:pic>
          <p:nvPicPr>
            <p:cNvPr id="17" name="Picture 2" descr="logo centrato blu.eps                                          000B9E58WILDE                          BDDDD67D: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63376" y="4437112"/>
              <a:ext cx="1008062" cy="804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" descr="&#10;logo_asig.tif                                                  000B9E58WILDE                          BDDDD67D: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9306" y="3491018"/>
              <a:ext cx="73660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7" descr="2008_ Assolog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1560" y="3861048"/>
              <a:ext cx="129540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125" y="2922803"/>
              <a:ext cx="1115547" cy="433222"/>
            </a:xfrm>
            <a:prstGeom prst="rect">
              <a:avLst/>
            </a:prstGeom>
          </p:spPr>
        </p:pic>
      </p:grpSp>
      <p:pic>
        <p:nvPicPr>
          <p:cNvPr id="22" name="Immagin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25" y="1217291"/>
            <a:ext cx="1013328" cy="91556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81" y="2132856"/>
            <a:ext cx="1582391" cy="51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9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4808" y="116632"/>
            <a:ext cx="8000057" cy="751111"/>
          </a:xfrm>
        </p:spPr>
        <p:txBody>
          <a:bodyPr/>
          <a:lstStyle/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La dinamica delle </a:t>
            </a:r>
            <a:r>
              <a:rPr lang="it-IT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macrovariabili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della 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Filiera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2. </a:t>
            </a: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export </a:t>
            </a:r>
            <a:r>
              <a:rPr lang="it-IT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su fatturato 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 </a:t>
            </a:r>
            <a:r>
              <a:rPr lang="it-IT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import </a:t>
            </a:r>
            <a:r>
              <a:rPr lang="it-IT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su domanda interna</a:t>
            </a:r>
            <a:endParaRPr lang="it-IT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95536" y="1484784"/>
            <a:ext cx="838116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>
              <a:spcBef>
                <a:spcPts val="0"/>
              </a:spcBef>
              <a:spcAft>
                <a:spcPts val="400"/>
              </a:spcAft>
              <a:buClr>
                <a:srgbClr val="FF3300"/>
              </a:buClr>
              <a:buSzPct val="80000"/>
              <a:buFont typeface="Wingdings" pitchFamily="2" charset="2"/>
              <a:buChar char="l"/>
              <a:defRPr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rapporti 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export/fatturato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30,8%)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import/domanda interna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20,7%), pur costantemente crescenti, restano relativamente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ridotti in valore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assoluto denotando:</a:t>
            </a:r>
          </a:p>
          <a:p>
            <a:pPr marL="742950" lvl="1" indent="-285750" algn="just">
              <a:spcBef>
                <a:spcPts val="0"/>
              </a:spcBef>
              <a:spcAft>
                <a:spcPts val="40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il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modesto grado di apertura internazionale della Filiera, soprattutto nei suoi segmenti a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valle</a:t>
            </a:r>
          </a:p>
          <a:p>
            <a:pPr marL="742950" lvl="1" indent="-285750" algn="just">
              <a:spcBef>
                <a:spcPts val="0"/>
              </a:spcBef>
              <a:spcAft>
                <a:spcPts val="40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una sostanziale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tenuta della competitività del tessuto produttivo nazionale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anche in un contesto di crescente inasprimento della concorrenza internazionale, specialmente in alcuni comparti specifici della Filiera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;</a:t>
            </a:r>
          </a:p>
          <a:p>
            <a:pPr marL="361950" indent="-361950" algn="just">
              <a:spcBef>
                <a:spcPts val="0"/>
              </a:spcBef>
              <a:spcAft>
                <a:spcPts val="400"/>
              </a:spcAft>
              <a:buClr>
                <a:srgbClr val="FF3300"/>
              </a:buClr>
              <a:buSzPct val="80000"/>
              <a:buFont typeface="Wingdings" pitchFamily="2" charset="2"/>
              <a:buChar char="l"/>
              <a:defRPr/>
            </a:pP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la tenuta della Filiera in termini di competitività è riscontrabile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d’altra parte, 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nel saldo costantemente positivo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della bilancia 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commerciale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pressoché sempre crescente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(se si esclude il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2009), passato, grazie alla continua crescita dell’export della Filiera,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da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1,4 (2000) a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circa 4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mld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€ (2016).   </a:t>
            </a: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E3A9-8EC7-4525-8242-A67FE3D9118C}" type="slidenum">
              <a:rPr lang="it-IT" smtClean="0"/>
              <a:pPr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57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503536" y="5899621"/>
            <a:ext cx="1260152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just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it-IT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* </a:t>
            </a:r>
            <a:r>
              <a:rPr lang="it-IT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Preconsuntivi</a:t>
            </a:r>
            <a:endParaRPr lang="it-IT" sz="1200" b="1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477259" y="260648"/>
            <a:ext cx="8229600" cy="620689"/>
          </a:xfrm>
        </p:spPr>
        <p:txBody>
          <a:bodyPr/>
          <a:lstStyle/>
          <a:p>
            <a:pPr eaLnBrk="1" hangingPunct="1"/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/>
            </a:r>
            <a:b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/>
            </a:r>
            <a:b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/>
            </a:r>
            <a:b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La dinamica delle </a:t>
            </a: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macrovariabili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della Filiera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it-IT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[numero addetti]</a:t>
            </a:r>
            <a: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/>
            </a:r>
            <a:b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it-IT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3.   </a:t>
            </a:r>
            <a:r>
              <a:rPr lang="it-IT" sz="1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l’occupazione</a:t>
            </a:r>
            <a:endParaRPr lang="it-IT" sz="20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4103" name="Rectangle 172"/>
          <p:cNvSpPr>
            <a:spLocks noChangeArrowheads="1"/>
          </p:cNvSpPr>
          <p:nvPr/>
        </p:nvSpPr>
        <p:spPr bwMode="auto">
          <a:xfrm>
            <a:off x="5618252" y="5877272"/>
            <a:ext cx="2880320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just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it-IT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  Fonte: Uffici Studi Associazioni di filiera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E3A9-8EC7-4525-8242-A67FE3D9118C}" type="slidenum">
              <a:rPr lang="it-IT" smtClean="0"/>
              <a:pPr/>
              <a:t>11</a:t>
            </a:fld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79" y="1070857"/>
            <a:ext cx="6624736" cy="480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21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La dinamica delle </a:t>
            </a:r>
            <a:r>
              <a:rPr lang="it-IT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macrovariabili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della Filiera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it-IT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/>
            </a:r>
            <a:br>
              <a:rPr lang="it-IT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3.   </a:t>
            </a:r>
            <a:r>
              <a:rPr lang="it-IT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l’occupazione</a:t>
            </a:r>
            <a:endParaRPr lang="it-IT" sz="24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702" name="Rettangolo 5"/>
          <p:cNvSpPr>
            <a:spLocks noChangeArrowheads="1"/>
          </p:cNvSpPr>
          <p:nvPr/>
        </p:nvSpPr>
        <p:spPr bwMode="auto">
          <a:xfrm>
            <a:off x="560704" y="2123415"/>
            <a:ext cx="8064896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3300"/>
              </a:buClr>
              <a:buSzPct val="80000"/>
            </a:pPr>
            <a:r>
              <a:rPr lang="it-IT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L’occupazione ha continuato a seguire anche nel 2016 il trend decrescente degli ultimi anni:</a:t>
            </a:r>
          </a:p>
          <a:p>
            <a:pPr marL="361950" indent="-361950" algn="just">
              <a:spcBef>
                <a:spcPct val="50000"/>
              </a:spcBef>
              <a:buClr>
                <a:srgbClr val="FF3300"/>
              </a:buClr>
              <a:buSzPct val="80000"/>
              <a:buFont typeface="Wingdings" pitchFamily="2" charset="2"/>
              <a:buChar char="l"/>
            </a:pPr>
            <a:r>
              <a:rPr lang="it-IT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occupazione </a:t>
            </a:r>
            <a:r>
              <a:rPr lang="it-IT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diretta </a:t>
            </a: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di </a:t>
            </a:r>
            <a:r>
              <a:rPr lang="it-IT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circa </a:t>
            </a:r>
            <a:r>
              <a:rPr lang="it-IT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197.600 </a:t>
            </a:r>
            <a:r>
              <a:rPr lang="it-IT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addetti nel </a:t>
            </a:r>
            <a:r>
              <a:rPr lang="it-IT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2016</a:t>
            </a:r>
            <a:r>
              <a:rPr lang="it-IT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 -0,5% rispetto ai 198.500 del 2015, </a:t>
            </a: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pari al  5% dell’occupazione manifatturiera complessiva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;</a:t>
            </a:r>
          </a:p>
          <a:p>
            <a:pPr marL="361950" indent="-361950" algn="just">
              <a:spcBef>
                <a:spcPct val="50000"/>
              </a:spcBef>
              <a:buClr>
                <a:srgbClr val="FF3300"/>
              </a:buClr>
              <a:buSzPct val="80000"/>
              <a:buFont typeface="Wingdings" pitchFamily="2" charset="2"/>
              <a:buChar char="l"/>
            </a:pP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un’</a:t>
            </a:r>
            <a:r>
              <a:rPr lang="it-IT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occupazione diretta “indotta” </a:t>
            </a: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nei settori a valle valutata in </a:t>
            </a:r>
            <a:r>
              <a:rPr lang="it-IT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490.000 unità, per un numero complessivo di addetti diretti e indiretti pari a 688.000 unità.</a:t>
            </a:r>
          </a:p>
          <a:p>
            <a:pPr marL="361950" indent="-361950" algn="just">
              <a:spcBef>
                <a:spcPct val="50000"/>
              </a:spcBef>
              <a:buClr>
                <a:srgbClr val="FF3300"/>
              </a:buClr>
              <a:buSzPct val="80000"/>
              <a:buFont typeface="Wingdings" pitchFamily="2" charset="2"/>
              <a:buChar char="l"/>
            </a:pPr>
            <a:endParaRPr lang="it-IT" sz="17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61950" indent="-361950" algn="just">
              <a:spcBef>
                <a:spcPct val="50000"/>
              </a:spcBef>
              <a:buClr>
                <a:srgbClr val="FF3300"/>
              </a:buClr>
              <a:buSzPct val="80000"/>
              <a:buFont typeface="Wingdings" pitchFamily="2" charset="2"/>
              <a:buChar char="l"/>
            </a:pPr>
            <a:endParaRPr lang="it-IT" sz="17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B44E-83AB-4E3C-B592-6AA8E9975EBB}" type="slidenum">
              <a:rPr lang="it-IT" smtClean="0"/>
              <a:pPr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748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/>
            </a:r>
            <a:b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/>
            </a:r>
            <a:b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Quali le perdite della Filiera rispetto ai livelli pre-crisi?</a:t>
            </a:r>
            <a:endParaRPr lang="it-IT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702" name="Rettangolo 5"/>
          <p:cNvSpPr>
            <a:spLocks noChangeArrowheads="1"/>
          </p:cNvSpPr>
          <p:nvPr/>
        </p:nvSpPr>
        <p:spPr bwMode="auto">
          <a:xfrm>
            <a:off x="683568" y="1412776"/>
            <a:ext cx="806489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3300"/>
              </a:buClr>
              <a:buSzPct val="80000"/>
            </a:pP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Dal periodo pre-crisi sono sensibili i ridimensionamenti degli aggregati principali della Filiera:</a:t>
            </a:r>
          </a:p>
          <a:p>
            <a:pPr algn="just">
              <a:spcBef>
                <a:spcPct val="50000"/>
              </a:spcBef>
              <a:buClr>
                <a:srgbClr val="FF3300"/>
              </a:buClr>
              <a:buSzPct val="80000"/>
            </a:pP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just">
              <a:spcBef>
                <a:spcPct val="50000"/>
              </a:spcBef>
              <a:buClr>
                <a:srgbClr val="FF3300"/>
              </a:buClr>
              <a:buSzPct val="80000"/>
            </a:pP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Domanda interna              da      39,0 </a:t>
            </a:r>
            <a:r>
              <a:rPr lang="it-IT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mldi</a:t>
            </a: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€ (2007)        a     27,0 </a:t>
            </a:r>
            <a:r>
              <a:rPr lang="it-IT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mldi</a:t>
            </a: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€ (2016)         -12,0 </a:t>
            </a:r>
            <a:r>
              <a:rPr lang="it-IT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mldi</a:t>
            </a: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€</a:t>
            </a:r>
          </a:p>
          <a:p>
            <a:pPr algn="just">
              <a:spcBef>
                <a:spcPct val="50000"/>
              </a:spcBef>
              <a:buClr>
                <a:srgbClr val="FF3300"/>
              </a:buClr>
              <a:buSzPct val="80000"/>
            </a:pP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            cui vanno ricondotte le rilevanti riduzioni di:</a:t>
            </a:r>
          </a:p>
          <a:p>
            <a:pPr algn="just">
              <a:spcBef>
                <a:spcPct val="50000"/>
              </a:spcBef>
              <a:buClr>
                <a:srgbClr val="FF3300"/>
              </a:buClr>
              <a:buSzPct val="80000"/>
            </a:pP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Fatturato		       da     41,4 </a:t>
            </a:r>
            <a:r>
              <a:rPr lang="it-IT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mldi</a:t>
            </a: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€ (2007)  </a:t>
            </a: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   a     31,0 </a:t>
            </a:r>
            <a:r>
              <a:rPr lang="it-IT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mldi</a:t>
            </a: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€ (</a:t>
            </a: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2016)         -10,4 </a:t>
            </a:r>
            <a:r>
              <a:rPr lang="it-IT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mldi</a:t>
            </a: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€</a:t>
            </a:r>
          </a:p>
          <a:p>
            <a:pPr algn="just">
              <a:spcBef>
                <a:spcPct val="50000"/>
              </a:spcBef>
              <a:buClr>
                <a:srgbClr val="FF3300"/>
              </a:buClr>
              <a:buSzPct val="80000"/>
            </a:pP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Occupazione diretta          da   245 mila unità (2007)    a  198 mila unità (2016)    -47 mila unità</a:t>
            </a:r>
          </a:p>
          <a:p>
            <a:pPr algn="just">
              <a:spcBef>
                <a:spcPct val="50000"/>
              </a:spcBef>
              <a:buClr>
                <a:srgbClr val="FF3300"/>
              </a:buClr>
              <a:buSzPct val="80000"/>
            </a:pP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Occupazione indotta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     da   570 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mila unità (2007) </a:t>
            </a: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  490 mila unità (2016)  </a:t>
            </a:r>
            <a:r>
              <a:rPr lang="it-IT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-80 </a:t>
            </a: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mila unità</a:t>
            </a:r>
          </a:p>
          <a:p>
            <a:pPr algn="just">
              <a:spcBef>
                <a:spcPct val="50000"/>
              </a:spcBef>
              <a:buClr>
                <a:srgbClr val="FF3300"/>
              </a:buClr>
              <a:buSzPct val="80000"/>
            </a:pP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Occupazione totale           da   815 mila unità (2007)    a  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688 mila unità </a:t>
            </a: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(2016)  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-128 </a:t>
            </a: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mila unità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        </a:t>
            </a:r>
            <a:r>
              <a:rPr lang="it-IT" sz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                                                                          </a:t>
            </a:r>
          </a:p>
          <a:p>
            <a:pPr algn="just">
              <a:spcBef>
                <a:spcPct val="50000"/>
              </a:spcBef>
              <a:buClr>
                <a:srgbClr val="FF3300"/>
              </a:buClr>
              <a:buSzPct val="80000"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			                                                                            … e, nei dettagli dei diversi settori,: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B44E-83AB-4E3C-B592-6AA8E9975EBB}" type="slidenum">
              <a:rPr lang="it-IT" smtClean="0"/>
              <a:pPr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616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76672"/>
            <a:ext cx="6624736" cy="432966"/>
          </a:xfrm>
        </p:spPr>
        <p:txBody>
          <a:bodyPr anchorCtr="1"/>
          <a:lstStyle/>
          <a:p>
            <a:pPr eaLnBrk="1" hangingPunct="1"/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La domanda interna della Filiera per comparti</a:t>
            </a:r>
            <a:endParaRPr lang="it-IT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Rectangle 104"/>
          <p:cNvSpPr>
            <a:spLocks noChangeArrowheads="1"/>
          </p:cNvSpPr>
          <p:nvPr/>
        </p:nvSpPr>
        <p:spPr bwMode="auto">
          <a:xfrm>
            <a:off x="512735" y="5513459"/>
            <a:ext cx="4968552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just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it-IT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* Preconsuntivi;      ** </a:t>
            </a:r>
            <a:r>
              <a:rPr lang="it-IT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Dati comprensivi dei ricavi da pubblicità</a:t>
            </a:r>
          </a:p>
        </p:txBody>
      </p:sp>
      <p:sp>
        <p:nvSpPr>
          <p:cNvPr id="12" name="Rectangle 105"/>
          <p:cNvSpPr>
            <a:spLocks noChangeArrowheads="1"/>
          </p:cNvSpPr>
          <p:nvPr/>
        </p:nvSpPr>
        <p:spPr bwMode="auto">
          <a:xfrm>
            <a:off x="5882688" y="5517231"/>
            <a:ext cx="2736304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just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it-IT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Fonte: Uffici Studi Associazioni di filiera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B44E-83AB-4E3C-B592-6AA8E9975EBB}" type="slidenum">
              <a:rPr lang="it-IT" smtClean="0"/>
              <a:pPr/>
              <a:t>14</a:t>
            </a:fld>
            <a:endParaRPr lang="it-IT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92" y="1196752"/>
            <a:ext cx="807720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70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5146178" cy="432966"/>
          </a:xfrm>
        </p:spPr>
        <p:txBody>
          <a:bodyPr anchorCtr="1"/>
          <a:lstStyle/>
          <a:p>
            <a:pPr eaLnBrk="1" hangingPunct="1"/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Il fatturato della Filiera per comparti</a:t>
            </a:r>
            <a:endParaRPr lang="it-IT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7174" name="Rectangle 104"/>
          <p:cNvSpPr>
            <a:spLocks noChangeArrowheads="1"/>
          </p:cNvSpPr>
          <p:nvPr/>
        </p:nvSpPr>
        <p:spPr bwMode="auto">
          <a:xfrm>
            <a:off x="435555" y="5733256"/>
            <a:ext cx="4968552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just">
              <a:lnSpc>
                <a:spcPct val="90000"/>
              </a:lnSpc>
              <a:buClr>
                <a:srgbClr val="FF3300"/>
              </a:buClr>
            </a:pPr>
            <a:r>
              <a:rPr lang="it-IT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* Preconsuntivi;     ** Dati </a:t>
            </a:r>
            <a:r>
              <a:rPr lang="it-IT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comprensivi dei ricavi da pubblicità</a:t>
            </a:r>
          </a:p>
        </p:txBody>
      </p:sp>
      <p:sp>
        <p:nvSpPr>
          <p:cNvPr id="7175" name="Rectangle 105"/>
          <p:cNvSpPr>
            <a:spLocks noChangeArrowheads="1"/>
          </p:cNvSpPr>
          <p:nvPr/>
        </p:nvSpPr>
        <p:spPr bwMode="auto">
          <a:xfrm>
            <a:off x="6072336" y="5733256"/>
            <a:ext cx="2736304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just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it-IT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Fonte: Uffici Studi Associazioni di filiera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B44E-83AB-4E3C-B592-6AA8E9975EBB}" type="slidenum">
              <a:rPr lang="it-IT" smtClean="0"/>
              <a:pPr/>
              <a:t>15</a:t>
            </a:fld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55" y="1268760"/>
            <a:ext cx="817758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04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5328591" cy="576263"/>
          </a:xfrm>
        </p:spPr>
        <p:txBody>
          <a:bodyPr anchorCtr="1"/>
          <a:lstStyle/>
          <a:p>
            <a:pPr eaLnBrk="1" hangingPunct="1"/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L’occupazione nella Filiera della carta</a:t>
            </a:r>
            <a:endParaRPr lang="it-IT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13318" name="Rectangle 116"/>
          <p:cNvSpPr>
            <a:spLocks noChangeArrowheads="1"/>
          </p:cNvSpPr>
          <p:nvPr/>
        </p:nvSpPr>
        <p:spPr bwMode="auto">
          <a:xfrm>
            <a:off x="5868144" y="5859729"/>
            <a:ext cx="3168601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just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it-IT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Fonte: Uffici Studi Associazioni di Filiera</a:t>
            </a:r>
          </a:p>
        </p:txBody>
      </p:sp>
      <p:sp>
        <p:nvSpPr>
          <p:cNvPr id="13319" name="Text Box 117"/>
          <p:cNvSpPr txBox="1">
            <a:spLocks noChangeArrowheads="1"/>
          </p:cNvSpPr>
          <p:nvPr/>
        </p:nvSpPr>
        <p:spPr bwMode="auto">
          <a:xfrm>
            <a:off x="475975" y="5361131"/>
            <a:ext cx="8171048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>
            <a:defPPr>
              <a:defRPr lang="it-IT"/>
            </a:defPPr>
            <a:lvl1pPr algn="just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  <a:defRPr sz="1400" b="1" i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algn="l"/>
            <a:r>
              <a:rPr lang="it-IT" sz="1200" dirty="0" smtClean="0"/>
              <a:t>*   Preconsuntivi              </a:t>
            </a:r>
          </a:p>
          <a:p>
            <a:pPr algn="l"/>
            <a:r>
              <a:rPr lang="it-IT" sz="1200" dirty="0" smtClean="0"/>
              <a:t>**Solo giornalisti;  </a:t>
            </a:r>
            <a:r>
              <a:rPr lang="it-IT" sz="1200" dirty="0"/>
              <a:t>gli addetti  grafici sono compresi nel dato </a:t>
            </a:r>
            <a:r>
              <a:rPr lang="it-IT" sz="1200" dirty="0" smtClean="0"/>
              <a:t>dell’industria della stampa, cartotecnica e trasformazione (dati Assografici)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B44E-83AB-4E3C-B592-6AA8E9975EBB}" type="slidenum">
              <a:rPr lang="it-IT" smtClean="0"/>
              <a:pPr/>
              <a:t>16</a:t>
            </a:fld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1" y="1268760"/>
            <a:ext cx="8077200" cy="409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01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496944" cy="620689"/>
          </a:xfrm>
        </p:spPr>
        <p:txBody>
          <a:bodyPr/>
          <a:lstStyle/>
          <a:p>
            <a:pPr eaLnBrk="1" hangingPunct="1"/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/>
            </a:r>
            <a:b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/>
            </a:r>
            <a:b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/>
            </a:r>
            <a:b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Le dinamiche produttive dei settori Carta e prodotti in carta,  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</a:t>
            </a: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tampa e del Manifatturiero                                                        </a:t>
            </a: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-1995-2016– numeri indici 1990=100</a:t>
            </a:r>
          </a:p>
        </p:txBody>
      </p:sp>
      <p:sp>
        <p:nvSpPr>
          <p:cNvPr id="4103" name="Rectangle 172"/>
          <p:cNvSpPr>
            <a:spLocks noChangeArrowheads="1"/>
          </p:cNvSpPr>
          <p:nvPr/>
        </p:nvSpPr>
        <p:spPr bwMode="auto">
          <a:xfrm>
            <a:off x="5618252" y="5877272"/>
            <a:ext cx="2880320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just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it-IT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  Fonte: </a:t>
            </a:r>
            <a:r>
              <a:rPr lang="it-IT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Elaborazioni su dati ISTAT</a:t>
            </a:r>
            <a:endParaRPr lang="it-IT" sz="1200" b="1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E3A9-8EC7-4525-8242-A67FE3D9118C}" type="slidenum">
              <a:rPr lang="it-IT" smtClean="0"/>
              <a:pPr/>
              <a:t>17</a:t>
            </a:fld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73114"/>
            <a:ext cx="7272808" cy="474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1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Le dinamiche produttive dei settori Carta e prodotti in carta e Stampa</a:t>
            </a:r>
            <a:endParaRPr lang="it-IT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749" name="Rettangolo 5"/>
          <p:cNvSpPr>
            <a:spLocks noChangeArrowheads="1"/>
          </p:cNvSpPr>
          <p:nvPr/>
        </p:nvSpPr>
        <p:spPr bwMode="auto">
          <a:xfrm>
            <a:off x="457198" y="1628800"/>
            <a:ext cx="8291265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it-IT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Dal raffronto tra l’andamento dei maggiori comparti della Filiera e quello della produzione industriale  emerge:</a:t>
            </a:r>
          </a:p>
          <a:p>
            <a:pPr marL="361950" indent="-361950" algn="just">
              <a:spcBef>
                <a:spcPts val="0"/>
              </a:spcBef>
              <a:spcAft>
                <a:spcPts val="600"/>
              </a:spcAft>
              <a:buClr>
                <a:srgbClr val="FF3300"/>
              </a:buClr>
              <a:buSzPct val="80000"/>
              <a:buFont typeface="Wingdings" pitchFamily="2" charset="2"/>
              <a:buChar char="l"/>
              <a:defRPr/>
            </a:pP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una dinamica del comparto ‘</a:t>
            </a:r>
            <a:r>
              <a:rPr lang="it-IT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Carta e Prodotti in Carta’</a:t>
            </a: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aderente alla produzione industriale, ma caratterizzata fino al 2007 da tassi di sviluppo accelerati rispetto a quest’ultima; </a:t>
            </a:r>
            <a:r>
              <a:rPr lang="it-IT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gli andamenti successivi, influenzati generalmente dal  </a:t>
            </a: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peggioramento </a:t>
            </a:r>
            <a:r>
              <a:rPr lang="it-IT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del quadro </a:t>
            </a: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economico </a:t>
            </a:r>
            <a:r>
              <a:rPr lang="it-IT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nazionale, appaiono più mitigati per il comparto.  Dal 2013 al 2015 quest’ultimo denota una leggera tendenza in miglioramento che si interrompe con il calo del 2016;</a:t>
            </a:r>
          </a:p>
          <a:p>
            <a:pPr marL="361950" indent="-361950" algn="just">
              <a:spcBef>
                <a:spcPts val="0"/>
              </a:spcBef>
              <a:spcAft>
                <a:spcPts val="600"/>
              </a:spcAft>
              <a:buClr>
                <a:srgbClr val="FF3300"/>
              </a:buClr>
              <a:buSzPct val="80000"/>
              <a:buFont typeface="Wingdings" pitchFamily="2" charset="2"/>
              <a:buChar char="l"/>
              <a:defRPr/>
            </a:pPr>
            <a:r>
              <a:rPr lang="it-IT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una  situazione certamente più complessa per il </a:t>
            </a: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settore </a:t>
            </a:r>
            <a:r>
              <a:rPr lang="it-IT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‘Stampa </a:t>
            </a:r>
            <a:r>
              <a:rPr lang="it-IT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 </a:t>
            </a:r>
            <a:r>
              <a:rPr lang="it-IT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grafica’</a:t>
            </a:r>
            <a:r>
              <a:rPr lang="it-IT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it-IT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in sensibile riduzione dal 2004 ad oggi, con una perdita produttiva complessiva del 43%, </a:t>
            </a:r>
            <a:r>
              <a:rPr lang="it-IT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 fronte del contemporaneo ridimensionamento dell’attività manifatturiera </a:t>
            </a:r>
            <a:r>
              <a:rPr lang="it-IT" sz="170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del 17%. </a:t>
            </a:r>
            <a:endParaRPr lang="it-IT" sz="17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61950" indent="-361950" algn="just">
              <a:spcBef>
                <a:spcPts val="0"/>
              </a:spcBef>
              <a:spcAft>
                <a:spcPts val="600"/>
              </a:spcAft>
              <a:buClr>
                <a:srgbClr val="FF3300"/>
              </a:buClr>
              <a:buSzPct val="80000"/>
              <a:buFont typeface="Wingdings" pitchFamily="2" charset="2"/>
              <a:buChar char="l"/>
              <a:defRPr/>
            </a:pPr>
            <a:endParaRPr lang="it-IT" sz="17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FF3300"/>
              </a:buClr>
              <a:buSzPct val="80000"/>
              <a:defRPr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Quali i fattori alla base delle dinamiche osservate</a:t>
            </a: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?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B44E-83AB-4E3C-B592-6AA8E9975EBB}" type="slidenum">
              <a:rPr lang="it-IT" smtClean="0"/>
              <a:pPr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094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633412"/>
          </a:xfrm>
        </p:spPr>
        <p:txBody>
          <a:bodyPr/>
          <a:lstStyle/>
          <a:p>
            <a:pPr algn="ctr"/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Le determinanti delle dinamiche produttive dei settori della Carta e prodotti in carta  e della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tampa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31749" name="Rettangolo 5"/>
          <p:cNvSpPr>
            <a:spLocks noChangeArrowheads="1"/>
          </p:cNvSpPr>
          <p:nvPr/>
        </p:nvSpPr>
        <p:spPr bwMode="auto">
          <a:xfrm>
            <a:off x="457201" y="1556792"/>
            <a:ext cx="8291264" cy="385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200"/>
              </a:spcAft>
              <a:buClr>
                <a:srgbClr val="FF3300"/>
              </a:buClr>
              <a:buSzPct val="80000"/>
              <a:defRPr/>
            </a:pPr>
            <a:r>
              <a:rPr lang="it-IT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Gli andamenti analizzati  vanno ricondotti:</a:t>
            </a:r>
          </a:p>
          <a:p>
            <a:pPr marL="285750" indent="-285750" algn="just">
              <a:spcBef>
                <a:spcPts val="0"/>
              </a:spcBef>
              <a:spcAft>
                <a:spcPts val="20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</a:t>
            </a:r>
            <a:r>
              <a:rPr lang="it-IT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lla </a:t>
            </a:r>
            <a:r>
              <a:rPr lang="it-IT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compressa propensione alla spesa delle famiglie </a:t>
            </a:r>
            <a:r>
              <a:rPr lang="it-IT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(-4,5% </a:t>
            </a: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tra </a:t>
            </a:r>
            <a:r>
              <a:rPr lang="it-IT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il </a:t>
            </a: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2007 e il </a:t>
            </a:r>
            <a:r>
              <a:rPr lang="it-IT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2016) </a:t>
            </a: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che ha condotto ad</a:t>
            </a:r>
            <a:r>
              <a:rPr lang="it-IT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una riduzione di acquisti di prodotti culturali (libri, giornali) </a:t>
            </a: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stimabile intorno al </a:t>
            </a:r>
            <a:r>
              <a:rPr lang="it-IT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37% </a:t>
            </a: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tra il 2007 e il </a:t>
            </a:r>
            <a:r>
              <a:rPr lang="it-IT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2016; </a:t>
            </a:r>
          </a:p>
          <a:p>
            <a:pPr marL="285750" indent="-285750" algn="just">
              <a:spcBef>
                <a:spcPts val="0"/>
              </a:spcBef>
              <a:spcAft>
                <a:spcPts val="20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it-IT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alla</a:t>
            </a:r>
            <a:r>
              <a:rPr lang="it-IT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continua riduzione del numero di lettori –  </a:t>
            </a:r>
            <a:r>
              <a:rPr lang="it-IT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la quota di popolazione italiana che legge</a:t>
            </a:r>
            <a:r>
              <a:rPr lang="it-IT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libri </a:t>
            </a:r>
            <a:r>
              <a:rPr lang="it-IT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è scesa dal 46,8% del 2010 al 42% del 2015 e al 40,5% del 2016 (fonte Istat);  i lettori abituali di</a:t>
            </a:r>
            <a:r>
              <a:rPr lang="it-IT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quotidiani </a:t>
            </a:r>
            <a:r>
              <a:rPr lang="it-IT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rappresentano oggi il 33,4% della popolazione complessiva (36,6% nel 2014); per i </a:t>
            </a:r>
            <a:r>
              <a:rPr lang="it-IT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periodici</a:t>
            </a:r>
            <a:r>
              <a:rPr lang="it-IT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tale quota si è ridotta dal 50,5% del 2014 al 44,5% del 2016 (fonte </a:t>
            </a:r>
            <a:r>
              <a:rPr lang="it-IT" sz="17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Audipress</a:t>
            </a:r>
            <a:r>
              <a:rPr lang="it-IT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);</a:t>
            </a:r>
          </a:p>
          <a:p>
            <a:pPr marL="285750" indent="-285750" algn="just">
              <a:spcBef>
                <a:spcPts val="0"/>
              </a:spcBef>
              <a:spcAft>
                <a:spcPts val="20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it-IT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alla prosecuzione della caduta della </a:t>
            </a:r>
            <a:r>
              <a:rPr lang="it-IT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pubblicità su stampa</a:t>
            </a:r>
            <a:r>
              <a:rPr lang="it-IT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(-5,6% sul 2015) a fronte del miglioramento del mercato pubblicitario complessivo (+1,7%).    Occorre ricordare che gli investimenti pubblicitari sul mezzo stampa (quotidiani e periodici), in forte calo dal 2007, si sono  quasi dimezzati dal 2011 (-48%) (fonte Nielsen);</a:t>
            </a:r>
          </a:p>
          <a:p>
            <a:pPr marL="285750" indent="-285750" algn="just">
              <a:spcBef>
                <a:spcPts val="0"/>
              </a:spcBef>
              <a:spcAft>
                <a:spcPts val="20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</a:t>
            </a:r>
            <a:r>
              <a:rPr lang="it-IT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lla </a:t>
            </a:r>
            <a:r>
              <a:rPr lang="it-IT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concorrenza proveniente dai paesi emergenti </a:t>
            </a: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(Cina, India, ecc</a:t>
            </a:r>
            <a:r>
              <a:rPr lang="it-IT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.).</a:t>
            </a:r>
            <a:endParaRPr lang="it-IT" sz="17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B44E-83AB-4E3C-B592-6AA8E9975EBB}" type="slidenum">
              <a:rPr lang="it-IT" smtClean="0"/>
              <a:pPr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63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7704856" cy="792162"/>
          </a:xfrm>
        </p:spPr>
        <p:txBody>
          <a:bodyPr anchorCtr="1"/>
          <a:lstStyle/>
          <a:p>
            <a:pPr eaLnBrk="1" hangingPunct="1"/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La Filiera della carta, editoria, stampa e trasformazione: </a:t>
            </a:r>
            <a:b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comparti e “attori”</a:t>
            </a:r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539553" y="1196752"/>
            <a:ext cx="7848872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FF3300"/>
              </a:buClr>
              <a:buSzPct val="80000"/>
              <a:buFont typeface="Wingdings" pitchFamily="2" charset="2"/>
              <a:buNone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L’analisi prende in considerazione la 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Filiera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complessiva del settore della editoria e della carta 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stampata che, così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come è analizzata, è composta dai seguenti comparti che si connettono tra loro in senso verticale: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FF3300"/>
              </a:buClr>
              <a:buSzPct val="80000"/>
              <a:buFont typeface="Wingdings" pitchFamily="2" charset="2"/>
              <a:buChar char="l"/>
            </a:pP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Macchine per la grafica e la cartotecnica (ACIMGA e ARGI)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FF3300"/>
              </a:buClr>
              <a:buSzPct val="80000"/>
              <a:buFont typeface="Wingdings" pitchFamily="2" charset="2"/>
              <a:buChar char="l"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Produzione di carta e cartone (ASSOCARTA)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FF3300"/>
              </a:buClr>
              <a:buSzPct val="80000"/>
              <a:buFont typeface="Wingdings" pitchFamily="2" charset="2"/>
              <a:buChar char="l"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Editoria (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AIE e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FIEG)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FF3300"/>
              </a:buClr>
              <a:buSzPct val="80000"/>
              <a:buFont typeface="Wingdings" pitchFamily="2" charset="2"/>
              <a:buChar char="l"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Stampa di giornali quotidiani (ASIG)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FF3300"/>
              </a:buClr>
              <a:buSzPct val="80000"/>
              <a:buFont typeface="Wingdings" pitchFamily="2" charset="2"/>
              <a:buChar char="l"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Stampa, cartotecnica e trasformazione (ASSOGRAFICI)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E3A9-8EC7-4525-8242-A67FE3D9118C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638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373943" y="332656"/>
            <a:ext cx="8569325" cy="576263"/>
          </a:xfrm>
        </p:spPr>
        <p:txBody>
          <a:bodyPr anchorCtr="1"/>
          <a:lstStyle/>
          <a:p>
            <a:pPr eaLnBrk="1" hangingPunct="1"/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Appendice                     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Gli aggregati principali della Filiera  2007-2016</a:t>
            </a:r>
            <a:endParaRPr lang="it-IT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13318" name="Rectangle 116"/>
          <p:cNvSpPr>
            <a:spLocks noChangeArrowheads="1"/>
          </p:cNvSpPr>
          <p:nvPr/>
        </p:nvSpPr>
        <p:spPr bwMode="auto">
          <a:xfrm>
            <a:off x="5790868" y="5805264"/>
            <a:ext cx="3168601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just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it-IT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Fonte: Uffici Studi Associazioni di Filiera</a:t>
            </a:r>
          </a:p>
        </p:txBody>
      </p:sp>
      <p:sp>
        <p:nvSpPr>
          <p:cNvPr id="13319" name="Text Box 117"/>
          <p:cNvSpPr txBox="1">
            <a:spLocks noChangeArrowheads="1"/>
          </p:cNvSpPr>
          <p:nvPr/>
        </p:nvSpPr>
        <p:spPr bwMode="auto">
          <a:xfrm>
            <a:off x="299775" y="5493288"/>
            <a:ext cx="2520280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>
            <a:defPPr>
              <a:defRPr lang="it-IT"/>
            </a:defPPr>
            <a:lvl1pPr algn="just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  <a:defRPr sz="1400" b="1" i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sz="1200" dirty="0" smtClean="0"/>
              <a:t>* </a:t>
            </a:r>
            <a:r>
              <a:rPr lang="it-IT" sz="1200" dirty="0"/>
              <a:t>P</a:t>
            </a:r>
            <a:r>
              <a:rPr lang="it-IT" sz="1200" dirty="0" smtClean="0"/>
              <a:t>reconsuntivi</a:t>
            </a:r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B44E-83AB-4E3C-B592-6AA8E9975EBB}" type="slidenum">
              <a:rPr lang="it-IT" smtClean="0"/>
              <a:pPr/>
              <a:t>20</a:t>
            </a:fld>
            <a:endParaRPr lang="it-I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25" y="1412776"/>
            <a:ext cx="828092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37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AutoShape 7"/>
          <p:cNvSpPr>
            <a:spLocks noChangeArrowheads="1"/>
          </p:cNvSpPr>
          <p:nvPr/>
        </p:nvSpPr>
        <p:spPr bwMode="auto">
          <a:xfrm>
            <a:off x="3131840" y="1963116"/>
            <a:ext cx="4389040" cy="2736627"/>
          </a:xfrm>
          <a:prstGeom prst="rightArrow">
            <a:avLst>
              <a:gd name="adj1" fmla="val 51009"/>
              <a:gd name="adj2" fmla="val 29961"/>
            </a:avLst>
          </a:prstGeom>
          <a:solidFill>
            <a:schemeClr val="bg1">
              <a:lumMod val="85000"/>
            </a:scheme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it-IT">
              <a:latin typeface="Calibri" panose="020F0502020204030204" pitchFamily="34" charset="0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2410717" y="3861048"/>
            <a:ext cx="27352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5605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04664"/>
            <a:ext cx="3525539" cy="490538"/>
          </a:xfrm>
        </p:spPr>
        <p:txBody>
          <a:bodyPr anchorCtr="1"/>
          <a:lstStyle/>
          <a:p>
            <a:pPr eaLnBrk="1" hangingPunct="1"/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La struttura della Filiera</a:t>
            </a: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1403648" y="1196752"/>
            <a:ext cx="2159000" cy="8636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3399"/>
              </a:buClr>
              <a:buFont typeface="Wingdings" pitchFamily="2" charset="2"/>
              <a:buNone/>
            </a:pPr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Stampa</a:t>
            </a:r>
          </a:p>
          <a:p>
            <a:pPr algn="ctr">
              <a:buClr>
                <a:srgbClr val="003399"/>
              </a:buClr>
              <a:buFont typeface="Wingdings" pitchFamily="2" charset="2"/>
              <a:buNone/>
            </a:pPr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editoriale</a:t>
            </a: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7524055" y="1196752"/>
            <a:ext cx="1368425" cy="4038600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buClr>
                <a:srgbClr val="003399"/>
              </a:buClr>
              <a:buFont typeface="Wingdings" pitchFamily="2" charset="2"/>
              <a:buNone/>
              <a:defRPr/>
            </a:pPr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</a:rPr>
              <a:t>Fatturato</a:t>
            </a:r>
          </a:p>
          <a:p>
            <a:pPr algn="ctr">
              <a:buClr>
                <a:srgbClr val="003399"/>
              </a:buClr>
              <a:buFont typeface="Wingdings" pitchFamily="2" charset="2"/>
              <a:buNone/>
              <a:defRPr/>
            </a:pPr>
            <a:r>
              <a:rPr lang="it-IT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2016*</a:t>
            </a:r>
            <a:endParaRPr lang="it-IT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>
              <a:buClr>
                <a:srgbClr val="003399"/>
              </a:buClr>
              <a:buFont typeface="Wingdings" pitchFamily="2" charset="2"/>
              <a:buNone/>
              <a:defRPr/>
            </a:pPr>
            <a:r>
              <a:rPr lang="it-IT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30.956</a:t>
            </a:r>
            <a:endParaRPr lang="it-IT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>
              <a:buClr>
                <a:srgbClr val="003399"/>
              </a:buClr>
              <a:buFont typeface="Wingdings" pitchFamily="2" charset="2"/>
              <a:buNone/>
              <a:defRPr/>
            </a:pPr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</a:rPr>
              <a:t>(mln di €)</a:t>
            </a:r>
          </a:p>
        </p:txBody>
      </p:sp>
      <p:sp>
        <p:nvSpPr>
          <p:cNvPr id="25611" name="Freeform 10"/>
          <p:cNvSpPr>
            <a:spLocks/>
          </p:cNvSpPr>
          <p:nvPr/>
        </p:nvSpPr>
        <p:spPr bwMode="auto">
          <a:xfrm>
            <a:off x="4211439" y="2060352"/>
            <a:ext cx="936625" cy="647700"/>
          </a:xfrm>
          <a:custGeom>
            <a:avLst/>
            <a:gdLst>
              <a:gd name="T0" fmla="*/ 0 w 1104"/>
              <a:gd name="T1" fmla="*/ 0 h 912"/>
              <a:gd name="T2" fmla="*/ 0 w 1104"/>
              <a:gd name="T3" fmla="*/ 2147483647 h 912"/>
              <a:gd name="T4" fmla="*/ 2147483647 w 1104"/>
              <a:gd name="T5" fmla="*/ 2147483647 h 912"/>
              <a:gd name="T6" fmla="*/ 0 60000 65536"/>
              <a:gd name="T7" fmla="*/ 0 60000 65536"/>
              <a:gd name="T8" fmla="*/ 0 60000 65536"/>
              <a:gd name="T9" fmla="*/ 0 w 1104"/>
              <a:gd name="T10" fmla="*/ 0 h 912"/>
              <a:gd name="T11" fmla="*/ 1104 w 1104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912">
                <a:moveTo>
                  <a:pt x="0" y="0"/>
                </a:moveTo>
                <a:lnTo>
                  <a:pt x="0" y="912"/>
                </a:lnTo>
                <a:lnTo>
                  <a:pt x="1104" y="912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 sz="1600">
              <a:latin typeface="Calibri" panose="020F0502020204030204" pitchFamily="34" charset="0"/>
            </a:endParaRPr>
          </a:p>
        </p:txBody>
      </p:sp>
      <p:sp>
        <p:nvSpPr>
          <p:cNvPr id="25612" name="Freeform 11"/>
          <p:cNvSpPr>
            <a:spLocks/>
          </p:cNvSpPr>
          <p:nvPr/>
        </p:nvSpPr>
        <p:spPr bwMode="auto">
          <a:xfrm flipV="1">
            <a:off x="4283124" y="3716113"/>
            <a:ext cx="862856" cy="782184"/>
          </a:xfrm>
          <a:custGeom>
            <a:avLst/>
            <a:gdLst>
              <a:gd name="T0" fmla="*/ 0 w 1104"/>
              <a:gd name="T1" fmla="*/ 0 h 912"/>
              <a:gd name="T2" fmla="*/ 0 w 1104"/>
              <a:gd name="T3" fmla="*/ 2147483647 h 912"/>
              <a:gd name="T4" fmla="*/ 2147483647 w 1104"/>
              <a:gd name="T5" fmla="*/ 2147483647 h 912"/>
              <a:gd name="T6" fmla="*/ 0 60000 65536"/>
              <a:gd name="T7" fmla="*/ 0 60000 65536"/>
              <a:gd name="T8" fmla="*/ 0 60000 65536"/>
              <a:gd name="T9" fmla="*/ 0 w 1104"/>
              <a:gd name="T10" fmla="*/ 0 h 912"/>
              <a:gd name="T11" fmla="*/ 1104 w 1104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912">
                <a:moveTo>
                  <a:pt x="0" y="0"/>
                </a:moveTo>
                <a:lnTo>
                  <a:pt x="0" y="912"/>
                </a:lnTo>
                <a:lnTo>
                  <a:pt x="1104" y="912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 sz="1600">
              <a:latin typeface="Calibri" panose="020F0502020204030204" pitchFamily="34" charset="0"/>
            </a:endParaRPr>
          </a:p>
        </p:txBody>
      </p:sp>
      <p:sp>
        <p:nvSpPr>
          <p:cNvPr id="25614" name="Freeform 13"/>
          <p:cNvSpPr>
            <a:spLocks/>
          </p:cNvSpPr>
          <p:nvPr/>
        </p:nvSpPr>
        <p:spPr bwMode="auto">
          <a:xfrm flipV="1">
            <a:off x="2339281" y="2636614"/>
            <a:ext cx="2806700" cy="287338"/>
          </a:xfrm>
          <a:custGeom>
            <a:avLst/>
            <a:gdLst>
              <a:gd name="T0" fmla="*/ 0 w 2449"/>
              <a:gd name="T1" fmla="*/ 2147483647 h 272"/>
              <a:gd name="T2" fmla="*/ 2147483647 w 2449"/>
              <a:gd name="T3" fmla="*/ 0 h 272"/>
              <a:gd name="T4" fmla="*/ 2147483647 w 2449"/>
              <a:gd name="T5" fmla="*/ 0 h 272"/>
              <a:gd name="T6" fmla="*/ 0 60000 65536"/>
              <a:gd name="T7" fmla="*/ 0 60000 65536"/>
              <a:gd name="T8" fmla="*/ 0 60000 65536"/>
              <a:gd name="T9" fmla="*/ 0 w 2449"/>
              <a:gd name="T10" fmla="*/ 0 h 272"/>
              <a:gd name="T11" fmla="*/ 2449 w 2449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49" h="272">
                <a:moveTo>
                  <a:pt x="0" y="272"/>
                </a:moveTo>
                <a:lnTo>
                  <a:pt x="498" y="0"/>
                </a:lnTo>
                <a:lnTo>
                  <a:pt x="2449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 sz="1600">
              <a:latin typeface="Calibri" panose="020F0502020204030204" pitchFamily="34" charset="0"/>
            </a:endParaRPr>
          </a:p>
        </p:txBody>
      </p:sp>
      <p:sp>
        <p:nvSpPr>
          <p:cNvPr id="25615" name="Freeform 14"/>
          <p:cNvSpPr>
            <a:spLocks/>
          </p:cNvSpPr>
          <p:nvPr/>
        </p:nvSpPr>
        <p:spPr bwMode="auto">
          <a:xfrm flipV="1">
            <a:off x="2986981" y="3561202"/>
            <a:ext cx="2159000" cy="937095"/>
          </a:xfrm>
          <a:custGeom>
            <a:avLst/>
            <a:gdLst>
              <a:gd name="T0" fmla="*/ 0 w 1104"/>
              <a:gd name="T1" fmla="*/ 0 h 912"/>
              <a:gd name="T2" fmla="*/ 0 w 1104"/>
              <a:gd name="T3" fmla="*/ 2147483647 h 912"/>
              <a:gd name="T4" fmla="*/ 2147483647 w 1104"/>
              <a:gd name="T5" fmla="*/ 2147483647 h 912"/>
              <a:gd name="T6" fmla="*/ 0 60000 65536"/>
              <a:gd name="T7" fmla="*/ 0 60000 65536"/>
              <a:gd name="T8" fmla="*/ 0 60000 65536"/>
              <a:gd name="T9" fmla="*/ 0 w 1104"/>
              <a:gd name="T10" fmla="*/ 0 h 912"/>
              <a:gd name="T11" fmla="*/ 1104 w 1104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912">
                <a:moveTo>
                  <a:pt x="0" y="0"/>
                </a:moveTo>
                <a:lnTo>
                  <a:pt x="0" y="912"/>
                </a:lnTo>
                <a:lnTo>
                  <a:pt x="1104" y="912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 sz="1600">
              <a:latin typeface="Calibri" panose="020F0502020204030204" pitchFamily="34" charset="0"/>
            </a:endParaRPr>
          </a:p>
        </p:txBody>
      </p:sp>
      <p:sp>
        <p:nvSpPr>
          <p:cNvPr id="25616" name="Freeform 15"/>
          <p:cNvSpPr>
            <a:spLocks/>
          </p:cNvSpPr>
          <p:nvPr/>
        </p:nvSpPr>
        <p:spPr bwMode="auto">
          <a:xfrm>
            <a:off x="2339280" y="3139852"/>
            <a:ext cx="2806700" cy="576262"/>
          </a:xfrm>
          <a:custGeom>
            <a:avLst/>
            <a:gdLst>
              <a:gd name="T0" fmla="*/ 0 w 2268"/>
              <a:gd name="T1" fmla="*/ 2147483647 h 826"/>
              <a:gd name="T2" fmla="*/ 2147483647 w 2268"/>
              <a:gd name="T3" fmla="*/ 0 h 826"/>
              <a:gd name="T4" fmla="*/ 2147483647 w 2268"/>
              <a:gd name="T5" fmla="*/ 2147483647 h 826"/>
              <a:gd name="T6" fmla="*/ 0 60000 65536"/>
              <a:gd name="T7" fmla="*/ 0 60000 65536"/>
              <a:gd name="T8" fmla="*/ 0 60000 65536"/>
              <a:gd name="T9" fmla="*/ 0 w 2268"/>
              <a:gd name="T10" fmla="*/ 0 h 826"/>
              <a:gd name="T11" fmla="*/ 2268 w 2268"/>
              <a:gd name="T12" fmla="*/ 826 h 8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8" h="826">
                <a:moveTo>
                  <a:pt x="0" y="826"/>
                </a:moveTo>
                <a:lnTo>
                  <a:pt x="335" y="0"/>
                </a:lnTo>
                <a:lnTo>
                  <a:pt x="2268" y="1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 sz="1600">
              <a:latin typeface="Calibri" panose="020F0502020204030204" pitchFamily="34" charset="0"/>
            </a:endParaRPr>
          </a:p>
        </p:txBody>
      </p:sp>
      <p:sp>
        <p:nvSpPr>
          <p:cNvPr id="25617" name="Rectangle 16"/>
          <p:cNvSpPr>
            <a:spLocks noChangeArrowheads="1"/>
          </p:cNvSpPr>
          <p:nvPr/>
        </p:nvSpPr>
        <p:spPr bwMode="auto">
          <a:xfrm>
            <a:off x="3779912" y="1196752"/>
            <a:ext cx="2087562" cy="8636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3399"/>
              </a:buClr>
              <a:buFont typeface="Wingdings" pitchFamily="2" charset="2"/>
              <a:buNone/>
            </a:pPr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Stampa pubblicitaria </a:t>
            </a:r>
          </a:p>
          <a:p>
            <a:pPr algn="ctr">
              <a:buClr>
                <a:srgbClr val="003399"/>
              </a:buClr>
              <a:buFont typeface="Wingdings" pitchFamily="2" charset="2"/>
              <a:buNone/>
            </a:pPr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 commerciale</a:t>
            </a:r>
          </a:p>
        </p:txBody>
      </p:sp>
      <p:sp>
        <p:nvSpPr>
          <p:cNvPr id="25618" name="Freeform 17"/>
          <p:cNvSpPr>
            <a:spLocks/>
          </p:cNvSpPr>
          <p:nvPr/>
        </p:nvSpPr>
        <p:spPr bwMode="auto">
          <a:xfrm>
            <a:off x="2986981" y="2060352"/>
            <a:ext cx="2159000" cy="756277"/>
          </a:xfrm>
          <a:custGeom>
            <a:avLst/>
            <a:gdLst>
              <a:gd name="T0" fmla="*/ 0 w 1104"/>
              <a:gd name="T1" fmla="*/ 0 h 912"/>
              <a:gd name="T2" fmla="*/ 0 w 1104"/>
              <a:gd name="T3" fmla="*/ 2147483647 h 912"/>
              <a:gd name="T4" fmla="*/ 2147483647 w 1104"/>
              <a:gd name="T5" fmla="*/ 2147483647 h 912"/>
              <a:gd name="T6" fmla="*/ 0 60000 65536"/>
              <a:gd name="T7" fmla="*/ 0 60000 65536"/>
              <a:gd name="T8" fmla="*/ 0 60000 65536"/>
              <a:gd name="T9" fmla="*/ 0 w 1104"/>
              <a:gd name="T10" fmla="*/ 0 h 912"/>
              <a:gd name="T11" fmla="*/ 1104 w 1104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912">
                <a:moveTo>
                  <a:pt x="0" y="0"/>
                </a:moveTo>
                <a:lnTo>
                  <a:pt x="0" y="912"/>
                </a:lnTo>
                <a:lnTo>
                  <a:pt x="1104" y="912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 sz="1600">
              <a:latin typeface="Calibri" panose="020F0502020204030204" pitchFamily="34" charset="0"/>
            </a:endParaRPr>
          </a:p>
        </p:txBody>
      </p:sp>
      <p:sp>
        <p:nvSpPr>
          <p:cNvPr id="25620" name="Rectangle 19"/>
          <p:cNvSpPr>
            <a:spLocks noChangeArrowheads="1"/>
          </p:cNvSpPr>
          <p:nvPr/>
        </p:nvSpPr>
        <p:spPr bwMode="auto">
          <a:xfrm>
            <a:off x="1188864" y="4498300"/>
            <a:ext cx="2159000" cy="8636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3399"/>
              </a:buClr>
              <a:buFont typeface="Wingdings" pitchFamily="2" charset="2"/>
              <a:buNone/>
            </a:pPr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Macchine </a:t>
            </a:r>
          </a:p>
          <a:p>
            <a:pPr algn="ctr">
              <a:buClr>
                <a:srgbClr val="003399"/>
              </a:buClr>
              <a:buFont typeface="Wingdings" pitchFamily="2" charset="2"/>
              <a:buNone/>
            </a:pPr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(per grafica e </a:t>
            </a:r>
            <a:endParaRPr lang="it-IT" sz="16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>
              <a:buClr>
                <a:srgbClr val="003399"/>
              </a:buClr>
              <a:buFont typeface="Wingdings" pitchFamily="2" charset="2"/>
              <a:buNone/>
            </a:pPr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cartotecnica</a:t>
            </a:r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5621" name="Rectangle 20"/>
          <p:cNvSpPr>
            <a:spLocks noChangeArrowheads="1"/>
          </p:cNvSpPr>
          <p:nvPr/>
        </p:nvSpPr>
        <p:spPr bwMode="auto">
          <a:xfrm>
            <a:off x="3491880" y="4498300"/>
            <a:ext cx="2159000" cy="8636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3399"/>
              </a:buClr>
              <a:buFont typeface="Wingdings" pitchFamily="2" charset="2"/>
              <a:buNone/>
            </a:pPr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Cartotecnica</a:t>
            </a:r>
          </a:p>
          <a:p>
            <a:pPr algn="ctr">
              <a:buClr>
                <a:srgbClr val="003399"/>
              </a:buClr>
              <a:buFont typeface="Wingdings" pitchFamily="2" charset="2"/>
              <a:buNone/>
            </a:pPr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 trasformazione</a:t>
            </a:r>
          </a:p>
        </p:txBody>
      </p:sp>
      <p:sp>
        <p:nvSpPr>
          <p:cNvPr id="25622" name="Rectangle 21"/>
          <p:cNvSpPr>
            <a:spLocks noChangeArrowheads="1"/>
          </p:cNvSpPr>
          <p:nvPr/>
        </p:nvSpPr>
        <p:spPr bwMode="auto">
          <a:xfrm>
            <a:off x="468313" y="5876701"/>
            <a:ext cx="3240087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just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it-IT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* Fatturato aggregato </a:t>
            </a:r>
            <a:r>
              <a:rPr lang="it-IT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-preconsuntivi</a:t>
            </a:r>
            <a:endParaRPr lang="it-IT" sz="1200" b="1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5610" name="Rectangle 9"/>
          <p:cNvSpPr>
            <a:spLocks noChangeArrowheads="1"/>
          </p:cNvSpPr>
          <p:nvPr/>
        </p:nvSpPr>
        <p:spPr bwMode="auto">
          <a:xfrm>
            <a:off x="178692" y="2204813"/>
            <a:ext cx="2232025" cy="1018463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3399"/>
              </a:buClr>
              <a:buFont typeface="Wingdings" pitchFamily="2" charset="2"/>
              <a:buNone/>
            </a:pPr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Editoria</a:t>
            </a:r>
          </a:p>
          <a:p>
            <a:pPr algn="ctr">
              <a:buClr>
                <a:srgbClr val="003399"/>
              </a:buClr>
              <a:buFont typeface="Wingdings" pitchFamily="2" charset="2"/>
              <a:buNone/>
            </a:pPr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(libraria, quotidiana,</a:t>
            </a:r>
          </a:p>
          <a:p>
            <a:pPr algn="ctr">
              <a:buClr>
                <a:srgbClr val="003399"/>
              </a:buClr>
              <a:buFont typeface="Wingdings" pitchFamily="2" charset="2"/>
              <a:buNone/>
            </a:pPr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periodica)</a:t>
            </a:r>
            <a:endParaRPr lang="it-IT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178693" y="3428777"/>
            <a:ext cx="2232024" cy="8636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3399"/>
              </a:buClr>
              <a:buFont typeface="Wingdings" pitchFamily="2" charset="2"/>
              <a:buNone/>
            </a:pPr>
            <a:r>
              <a:rPr lang="it-IT" sz="16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Carta e cartone</a:t>
            </a:r>
          </a:p>
        </p:txBody>
      </p:sp>
      <p:sp>
        <p:nvSpPr>
          <p:cNvPr id="25" name="Freeform 14"/>
          <p:cNvSpPr>
            <a:spLocks/>
          </p:cNvSpPr>
          <p:nvPr/>
        </p:nvSpPr>
        <p:spPr bwMode="auto">
          <a:xfrm flipV="1">
            <a:off x="2841724" y="3036806"/>
            <a:ext cx="2304256" cy="1461491"/>
          </a:xfrm>
          <a:custGeom>
            <a:avLst/>
            <a:gdLst>
              <a:gd name="T0" fmla="*/ 0 w 1104"/>
              <a:gd name="T1" fmla="*/ 0 h 912"/>
              <a:gd name="T2" fmla="*/ 0 w 1104"/>
              <a:gd name="T3" fmla="*/ 2147483647 h 912"/>
              <a:gd name="T4" fmla="*/ 2147483647 w 1104"/>
              <a:gd name="T5" fmla="*/ 2147483647 h 912"/>
              <a:gd name="T6" fmla="*/ 0 60000 65536"/>
              <a:gd name="T7" fmla="*/ 0 60000 65536"/>
              <a:gd name="T8" fmla="*/ 0 60000 65536"/>
              <a:gd name="T9" fmla="*/ 0 w 1104"/>
              <a:gd name="T10" fmla="*/ 0 h 912"/>
              <a:gd name="T11" fmla="*/ 1104 w 1104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912">
                <a:moveTo>
                  <a:pt x="0" y="0"/>
                </a:moveTo>
                <a:lnTo>
                  <a:pt x="0" y="912"/>
                </a:lnTo>
                <a:lnTo>
                  <a:pt x="1104" y="912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 sz="1600">
              <a:latin typeface="Calibri" panose="020F0502020204030204" pitchFamily="34" charset="0"/>
            </a:endParaRPr>
          </a:p>
        </p:txBody>
      </p:sp>
      <p:cxnSp>
        <p:nvCxnSpPr>
          <p:cNvPr id="4" name="Connettore 1 3"/>
          <p:cNvCxnSpPr>
            <a:stCxn id="25608" idx="1"/>
            <a:endCxn id="25608" idx="3"/>
          </p:cNvCxnSpPr>
          <p:nvPr/>
        </p:nvCxnSpPr>
        <p:spPr>
          <a:xfrm>
            <a:off x="3131840" y="3331430"/>
            <a:ext cx="438904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E3A9-8EC7-4525-8242-A67FE3D9118C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363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503536" y="5899621"/>
            <a:ext cx="3204368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just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it-IT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* Preconsuntivi              ** Consumo apparente</a:t>
            </a:r>
          </a:p>
          <a:p>
            <a:pPr algn="just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endParaRPr lang="it-IT" sz="1200" b="1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29600" cy="574675"/>
          </a:xfrm>
        </p:spPr>
        <p:txBody>
          <a:bodyPr/>
          <a:lstStyle/>
          <a:p>
            <a:pPr eaLnBrk="1" hangingPunct="1"/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La dinamica delle macrovariabili della Filiera</a:t>
            </a:r>
            <a:r>
              <a:rPr lang="it-IT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[Mln di Euro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]</a:t>
            </a:r>
            <a:b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1.1 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fatturato, vendite interne, domanda </a:t>
            </a: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interna**</a:t>
            </a:r>
          </a:p>
        </p:txBody>
      </p:sp>
      <p:sp>
        <p:nvSpPr>
          <p:cNvPr id="4103" name="Rectangle 172"/>
          <p:cNvSpPr>
            <a:spLocks noChangeArrowheads="1"/>
          </p:cNvSpPr>
          <p:nvPr/>
        </p:nvSpPr>
        <p:spPr bwMode="auto">
          <a:xfrm>
            <a:off x="5618252" y="5877272"/>
            <a:ext cx="2880320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just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it-IT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  Fonte: Uffici Studi Associazioni di filiera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E3A9-8EC7-4525-8242-A67FE3D9118C}" type="slidenum">
              <a:rPr lang="it-IT" smtClean="0"/>
              <a:pPr/>
              <a:t>4</a:t>
            </a:fld>
            <a:endParaRPr lang="it-I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62813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73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088" y="116632"/>
            <a:ext cx="8000057" cy="823119"/>
          </a:xfrm>
        </p:spPr>
        <p:txBody>
          <a:bodyPr/>
          <a:lstStyle/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La dinamica delle </a:t>
            </a:r>
            <a:r>
              <a:rPr lang="it-IT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macrovariabili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della F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iliera</a:t>
            </a:r>
            <a:b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1.1  fatturato, vendite interne, domanda interna</a:t>
            </a:r>
            <a:endParaRPr lang="it-IT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67544" y="1556792"/>
            <a:ext cx="8352928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17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I risultati complessivi </a:t>
            </a:r>
            <a:r>
              <a:rPr lang="it-IT" sz="17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2016 della </a:t>
            </a:r>
            <a:r>
              <a:rPr lang="it-IT" sz="17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Filiera </a:t>
            </a:r>
            <a:r>
              <a:rPr lang="it-IT" sz="17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si confermano sui valori del triennio precedente, ben al di sotto di quelli presentati   nel  2009 </a:t>
            </a:r>
            <a:r>
              <a:rPr lang="it-IT" sz="17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(‘</a:t>
            </a:r>
            <a:r>
              <a:rPr lang="it-IT" sz="170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annus</a:t>
            </a:r>
            <a:r>
              <a:rPr lang="it-IT" sz="17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it-IT" sz="170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horribilis</a:t>
            </a:r>
            <a:r>
              <a:rPr lang="it-IT" sz="17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’):</a:t>
            </a:r>
            <a:endParaRPr lang="it-IT" sz="1700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</a:endParaRPr>
          </a:p>
          <a:p>
            <a:pPr marL="361950" lvl="0" indent="-361950" algn="just">
              <a:spcBef>
                <a:spcPts val="0"/>
              </a:spcBef>
              <a:spcAft>
                <a:spcPts val="600"/>
              </a:spcAft>
              <a:buClr>
                <a:srgbClr val="FF3300"/>
              </a:buClr>
              <a:buSzPct val="80000"/>
              <a:buFont typeface="Wingdings" pitchFamily="2" charset="2"/>
              <a:buChar char="l"/>
              <a:defRPr/>
            </a:pPr>
            <a:r>
              <a:rPr lang="it-IT" sz="17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stabilmente debole la </a:t>
            </a:r>
            <a:r>
              <a:rPr lang="it-IT" sz="17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domanda interna </a:t>
            </a:r>
            <a:r>
              <a:rPr lang="it-IT" sz="17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(consumo apparente) dei prodotti della Filiera, che resta anche  nel 2016 poco sopra i 27 </a:t>
            </a:r>
            <a:r>
              <a:rPr lang="it-IT" sz="170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mld</a:t>
            </a:r>
            <a:r>
              <a:rPr lang="it-IT" sz="17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 €   (30,9 </a:t>
            </a:r>
            <a:r>
              <a:rPr lang="it-IT" sz="170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mld</a:t>
            </a:r>
            <a:r>
              <a:rPr lang="it-IT" sz="17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it-IT" sz="17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€ nel 2009);</a:t>
            </a:r>
            <a:endParaRPr lang="it-IT" sz="1700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</a:endParaRPr>
          </a:p>
          <a:p>
            <a:pPr marL="361950" lvl="0" indent="-361950" algn="just">
              <a:spcBef>
                <a:spcPts val="0"/>
              </a:spcBef>
              <a:spcAft>
                <a:spcPts val="600"/>
              </a:spcAft>
              <a:buClr>
                <a:srgbClr val="FF3300"/>
              </a:buClr>
              <a:buSzPct val="80000"/>
              <a:buFont typeface="Wingdings" pitchFamily="2" charset="2"/>
              <a:buChar char="l"/>
              <a:defRPr/>
            </a:pPr>
            <a:r>
              <a:rPr lang="it-IT" sz="17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sempre marginali i miglioramenti presentati dal </a:t>
            </a:r>
            <a:r>
              <a:rPr lang="it-IT" sz="17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fatturato complessivo </a:t>
            </a:r>
            <a:r>
              <a:rPr lang="it-IT" sz="17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delle imprese (+0,6% sul 2015), che continuano a risentire della sostanziale staticità delle </a:t>
            </a:r>
            <a:r>
              <a:rPr lang="it-IT" sz="17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vendite interne, </a:t>
            </a:r>
            <a:r>
              <a:rPr lang="it-IT" sz="17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ferme su 21,4 </a:t>
            </a:r>
            <a:r>
              <a:rPr lang="it-IT" sz="1700" dirty="0" err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mldi</a:t>
            </a:r>
            <a:r>
              <a:rPr lang="it-IT" sz="17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€ dal 2014.   Nell’ultimo triennio le vendite sul mercato nazionale  costituiscono meno del 70% del fatturato della Filiera (quasi l’80% nel 2007);</a:t>
            </a:r>
          </a:p>
          <a:p>
            <a:pPr marL="361950" lvl="0" indent="-361950" algn="just">
              <a:spcBef>
                <a:spcPts val="0"/>
              </a:spcBef>
              <a:spcAft>
                <a:spcPts val="600"/>
              </a:spcAft>
              <a:buClr>
                <a:srgbClr val="FF3300"/>
              </a:buClr>
              <a:buSzPct val="80000"/>
              <a:buFont typeface="Wingdings" pitchFamily="2" charset="2"/>
              <a:buChar char="l"/>
              <a:defRPr/>
            </a:pPr>
            <a:r>
              <a:rPr lang="it-IT" sz="17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è mancata</a:t>
            </a:r>
            <a:r>
              <a:rPr lang="it-IT" sz="17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, quindi, anche nell’anno appena concluso, </a:t>
            </a:r>
            <a:r>
              <a:rPr lang="it-IT" sz="17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la sperata ripartenza della Filiera  e restano ingenti le perdite rispetto ai valori pre-crisi</a:t>
            </a:r>
            <a:r>
              <a:rPr lang="it-IT" sz="17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.</a:t>
            </a:r>
            <a:endParaRPr lang="it-IT" sz="17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E3A9-8EC7-4525-8242-A67FE3D9118C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2689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6228494" cy="647700"/>
          </a:xfrm>
        </p:spPr>
        <p:txBody>
          <a:bodyPr anchorCtr="1"/>
          <a:lstStyle/>
          <a:p>
            <a:pPr eaLnBrk="1" hangingPunct="1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La dinamica delle </a:t>
            </a:r>
            <a:r>
              <a:rPr lang="it-IT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macrovariabili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della Filiera</a:t>
            </a:r>
            <a:b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1.2  la domanda 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interna</a:t>
            </a:r>
            <a:endParaRPr lang="it-IT" sz="20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228184" y="5736814"/>
            <a:ext cx="2815953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just">
              <a:lnSpc>
                <a:spcPct val="90000"/>
              </a:lnSpc>
              <a:buClr>
                <a:srgbClr val="FF3300"/>
              </a:buClr>
            </a:pPr>
            <a:r>
              <a:rPr lang="it-IT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* </a:t>
            </a:r>
            <a:r>
              <a:rPr lang="it-IT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2016: stime</a:t>
            </a:r>
          </a:p>
          <a:p>
            <a:pPr algn="just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it-IT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Fonte</a:t>
            </a:r>
            <a:r>
              <a:rPr lang="it-IT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:  Nostre elaborazioni su dati </a:t>
            </a:r>
            <a:r>
              <a:rPr lang="it-IT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ISTAT </a:t>
            </a:r>
          </a:p>
        </p:txBody>
      </p:sp>
      <p:sp>
        <p:nvSpPr>
          <p:cNvPr id="5" name="Rettangolo 4"/>
          <p:cNvSpPr/>
          <p:nvPr/>
        </p:nvSpPr>
        <p:spPr>
          <a:xfrm>
            <a:off x="323528" y="1159279"/>
            <a:ext cx="2780722" cy="4367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00"/>
              </a:spcAft>
            </a:pPr>
            <a:r>
              <a:rPr lang="it-IT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Una conferma della progressiva riduzione dei consumi interni dei prodotti della Filiera è fornita dalla dinamica decrescente del rapporto tra spesa per acquisti di libri e giornali e consumi totali delle famiglie</a:t>
            </a:r>
            <a:r>
              <a:rPr lang="it-IT" sz="1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.</a:t>
            </a:r>
          </a:p>
          <a:p>
            <a:pPr algn="just">
              <a:spcAft>
                <a:spcPts val="700"/>
              </a:spcAft>
            </a:pPr>
            <a:r>
              <a:rPr lang="it-IT" sz="16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La riduzione della </a:t>
            </a:r>
            <a:r>
              <a:rPr lang="it-IT" sz="16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già scarsa propensione degli italiani alla fruizione di prodotti culturali, sicuramente accelerata </a:t>
            </a:r>
            <a:r>
              <a:rPr lang="it-IT" sz="16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dalla generalizzata diminuzione </a:t>
            </a:r>
            <a:r>
              <a:rPr lang="it-IT" sz="16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dei consumi</a:t>
            </a:r>
            <a:r>
              <a:rPr lang="it-IT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, </a:t>
            </a:r>
            <a:r>
              <a:rPr lang="it-IT" sz="16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ha visto sacrificare i beni non </a:t>
            </a:r>
            <a:r>
              <a:rPr lang="it-IT" sz="16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indispensabili </a:t>
            </a:r>
            <a:r>
              <a:rPr lang="it-IT" sz="16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rispetto a quelli </a:t>
            </a:r>
            <a:r>
              <a:rPr lang="it-IT" sz="16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di primaria necessità.  </a:t>
            </a:r>
            <a:endParaRPr lang="it-IT" sz="1600" b="1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E3A9-8EC7-4525-8242-A67FE3D9118C}" type="slidenum">
              <a:rPr lang="it-IT" smtClean="0"/>
              <a:pPr/>
              <a:t>6</a:t>
            </a:fld>
            <a:endParaRPr lang="it-IT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50" y="1159280"/>
            <a:ext cx="5592832" cy="457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 rot="10800000" flipV="1">
            <a:off x="3659049" y="1268760"/>
            <a:ext cx="49390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Consumi </a:t>
            </a:r>
            <a:r>
              <a:rPr lang="it-IT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di </a:t>
            </a:r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libri e giornali / consumi totali delle famiglie</a:t>
            </a:r>
            <a:b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it-IT" sz="1400" b="1" i="1" dirty="0">
                <a:solidFill>
                  <a:schemeClr val="bg1"/>
                </a:solidFill>
                <a:latin typeface="Calibri" panose="020F0502020204030204" pitchFamily="34" charset="0"/>
              </a:rPr>
              <a:t>(Rapporto a valori reali: </a:t>
            </a:r>
            <a:r>
              <a:rPr lang="it-IT" sz="14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1995-2016*) </a:t>
            </a:r>
            <a:endParaRPr lang="it-IT" sz="14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8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503536" y="5877271"/>
            <a:ext cx="1260152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just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it-IT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* </a:t>
            </a:r>
            <a:r>
              <a:rPr lang="it-IT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Preconsuntivi</a:t>
            </a:r>
            <a:endParaRPr lang="it-IT" sz="1200" b="1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574675"/>
          </a:xfrm>
        </p:spPr>
        <p:txBody>
          <a:bodyPr/>
          <a:lstStyle/>
          <a:p>
            <a:pPr eaLnBrk="1" hangingPunct="1"/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La dinamica delle macrovariabili della Filiera</a:t>
            </a:r>
            <a:r>
              <a:rPr lang="it-IT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[Mln di Euro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]</a:t>
            </a:r>
            <a:b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2.1  </a:t>
            </a:r>
            <a:r>
              <a:rPr lang="it-IT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le variabili di commercio estero</a:t>
            </a:r>
          </a:p>
        </p:txBody>
      </p:sp>
      <p:sp>
        <p:nvSpPr>
          <p:cNvPr id="4103" name="Rectangle 172"/>
          <p:cNvSpPr>
            <a:spLocks noChangeArrowheads="1"/>
          </p:cNvSpPr>
          <p:nvPr/>
        </p:nvSpPr>
        <p:spPr bwMode="auto">
          <a:xfrm>
            <a:off x="5618252" y="5877272"/>
            <a:ext cx="2880320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just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it-IT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  Fonte: Uffici Studi Associazioni di filiera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E3A9-8EC7-4525-8242-A67FE3D9118C}" type="slidenum">
              <a:rPr lang="it-IT" smtClean="0"/>
              <a:pPr/>
              <a:t>7</a:t>
            </a:fld>
            <a:endParaRPr lang="it-IT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69" y="1074951"/>
            <a:ext cx="6958723" cy="480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44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6309618" cy="784598"/>
          </a:xfrm>
        </p:spPr>
        <p:txBody>
          <a:bodyPr anchorCtr="1"/>
          <a:lstStyle/>
          <a:p>
            <a:pPr eaLnBrk="1" hangingPunct="1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La dinamica delle </a:t>
            </a:r>
            <a:r>
              <a:rPr lang="it-IT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macrovariabili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della 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Filiera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2.2  </a:t>
            </a:r>
            <a:r>
              <a:rPr lang="it-IT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export su fatturato </a:t>
            </a: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 </a:t>
            </a:r>
            <a:r>
              <a:rPr lang="it-IT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import su domanda interna</a:t>
            </a:r>
            <a:endParaRPr lang="it-IT" sz="2400" b="1" i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247" name="Rectangle 172"/>
          <p:cNvSpPr>
            <a:spLocks noChangeArrowheads="1"/>
          </p:cNvSpPr>
          <p:nvPr/>
        </p:nvSpPr>
        <p:spPr bwMode="auto">
          <a:xfrm>
            <a:off x="5724897" y="5877272"/>
            <a:ext cx="2879551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just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it-IT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  Fonte: Uffici Studi Associazioni di filiera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E3A9-8EC7-4525-8242-A67FE3D9118C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03536" y="5877271"/>
            <a:ext cx="1260152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just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it-IT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* </a:t>
            </a:r>
            <a:r>
              <a:rPr lang="it-IT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Preconsuntivi</a:t>
            </a:r>
            <a:endParaRPr lang="it-IT" sz="1200" b="1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75692"/>
            <a:ext cx="6552729" cy="4754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37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00057" cy="751111"/>
          </a:xfrm>
        </p:spPr>
        <p:txBody>
          <a:bodyPr/>
          <a:lstStyle/>
          <a:p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La dinamica delle </a:t>
            </a:r>
            <a:r>
              <a:rPr lang="it-IT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macrovariabili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della 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Filiera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2. </a:t>
            </a: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export </a:t>
            </a:r>
            <a:r>
              <a:rPr lang="it-IT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su fatturato 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 </a:t>
            </a:r>
            <a:r>
              <a:rPr lang="it-IT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import </a:t>
            </a:r>
            <a:r>
              <a:rPr lang="it-IT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su domanda interna</a:t>
            </a:r>
            <a:endParaRPr lang="it-IT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67544" y="1196752"/>
            <a:ext cx="8381160" cy="4272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FF3300"/>
              </a:buClr>
              <a:buSzPct val="80000"/>
              <a:defRPr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 principali andamenti degli indicatori di commercio estero:</a:t>
            </a:r>
          </a:p>
          <a:p>
            <a:pPr marL="361950" indent="-361950" algn="just">
              <a:spcBef>
                <a:spcPts val="0"/>
              </a:spcBef>
              <a:spcAft>
                <a:spcPts val="400"/>
              </a:spcAft>
              <a:buClr>
                <a:srgbClr val="FF3300"/>
              </a:buClr>
              <a:buSzPct val="80000"/>
              <a:buFont typeface="Wingdings" pitchFamily="2" charset="2"/>
              <a:buChar char="l"/>
              <a:defRPr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l’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export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 tornato a crescere nel 2016 (+1,9%) stabilendosi sul 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livello record di quasi 10 </a:t>
            </a:r>
            <a:r>
              <a:rPr lang="it-IT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mld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€, resta l’elemento trainante della Filiera e dei settori che la compongono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;</a:t>
            </a:r>
          </a:p>
          <a:p>
            <a:pPr marL="361950" indent="-361950" algn="just">
              <a:spcBef>
                <a:spcPts val="0"/>
              </a:spcBef>
              <a:spcAft>
                <a:spcPts val="400"/>
              </a:spcAft>
              <a:buClr>
                <a:srgbClr val="FF3300"/>
              </a:buClr>
              <a:buSzPct val="80000"/>
              <a:buFont typeface="Wingdings" pitchFamily="2" charset="2"/>
              <a:buChar char="l"/>
              <a:defRPr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dall’inizio delle rilevazioni (2000) il rapporto </a:t>
            </a:r>
            <a:r>
              <a:rPr lang="it-IT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export su fatturato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è passato dal 19 al 30,8%, evidenziando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una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crescente apertura della Filiera alla componente internazionale del 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mercato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; </a:t>
            </a:r>
          </a:p>
          <a:p>
            <a:pPr marL="361950" indent="-361950" algn="just">
              <a:spcBef>
                <a:spcPts val="0"/>
              </a:spcBef>
              <a:spcAft>
                <a:spcPts val="400"/>
              </a:spcAft>
              <a:buClr>
                <a:srgbClr val="FF3300"/>
              </a:buClr>
              <a:buSzPct val="80000"/>
              <a:buFont typeface="Wingdings" pitchFamily="2" charset="2"/>
              <a:buChar char="l"/>
              <a:defRPr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resta comunque 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preponderante il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peso 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della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componente nazionale sul mercato totale della Filiera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con ovvii riflessi negativi della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debolezza dei consumi interni sui livelli di fatturato;</a:t>
            </a:r>
          </a:p>
          <a:p>
            <a:pPr marL="361950" indent="-361950" algn="just">
              <a:spcBef>
                <a:spcPts val="0"/>
              </a:spcBef>
              <a:spcAft>
                <a:spcPts val="400"/>
              </a:spcAft>
              <a:buClr>
                <a:srgbClr val="FF3300"/>
              </a:buClr>
              <a:buSzPct val="80000"/>
              <a:buFont typeface="Wingdings" pitchFamily="2" charset="2"/>
              <a:buChar char="l"/>
              <a:defRPr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ulteriore indicatore a conferma della debolezza della domanda interna è la 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sostanziale invarianza dell’import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:  +0,3% nel 2016;</a:t>
            </a:r>
          </a:p>
          <a:p>
            <a:pPr marL="361950" indent="-361950" algn="just">
              <a:spcBef>
                <a:spcPts val="0"/>
              </a:spcBef>
              <a:spcAft>
                <a:spcPts val="400"/>
              </a:spcAft>
              <a:buClr>
                <a:srgbClr val="FF3300"/>
              </a:buClr>
              <a:buSzPct val="80000"/>
              <a:buFont typeface="Wingdings" pitchFamily="2" charset="2"/>
              <a:buChar char="l"/>
              <a:defRPr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con un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rapporto 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import su domanda interna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stabile negli ultimi due anni (20,7% dal 15,6%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del 2007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); </a:t>
            </a:r>
          </a:p>
          <a:p>
            <a:pPr marL="361950" indent="-361950" algn="just">
              <a:spcBef>
                <a:spcPts val="0"/>
              </a:spcBef>
              <a:spcAft>
                <a:spcPts val="400"/>
              </a:spcAft>
              <a:buClr>
                <a:srgbClr val="FF3300"/>
              </a:buClr>
              <a:buSzPct val="80000"/>
              <a:buFont typeface="Wingdings" pitchFamily="2" charset="2"/>
              <a:buChar char="l"/>
              <a:defRPr/>
            </a:pP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E3A9-8EC7-4525-8242-A67FE3D9118C}" type="slidenum">
              <a:rPr lang="it-IT" smtClean="0"/>
              <a:pPr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18923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Univers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14115</TotalTime>
  <Words>1353</Words>
  <Application>Microsoft Office PowerPoint</Application>
  <PresentationFormat>Presentazione su schermo (4:3)</PresentationFormat>
  <Paragraphs>133</Paragraphs>
  <Slides>20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Eclipse</vt:lpstr>
      <vt:lpstr>Presentazione standard di PowerPoint</vt:lpstr>
      <vt:lpstr>La Filiera della carta, editoria, stampa e trasformazione:  comparti e “attori”</vt:lpstr>
      <vt:lpstr>La struttura della Filiera</vt:lpstr>
      <vt:lpstr>La dinamica delle macrovariabili della Filiera [Mln di Euro] 1.1 fatturato, vendite interne, domanda interna**</vt:lpstr>
      <vt:lpstr>La dinamica delle macrovariabili della Filiera 1.1  fatturato, vendite interne, domanda interna</vt:lpstr>
      <vt:lpstr>La dinamica delle macrovariabili della Filiera 1.2  la domanda interna</vt:lpstr>
      <vt:lpstr>La dinamica delle macrovariabili della Filiera [Mln di Euro] 2.1  le variabili di commercio estero</vt:lpstr>
      <vt:lpstr>La dinamica delle macrovariabili della Filiera 2.2  export su fatturato e import su domanda interna</vt:lpstr>
      <vt:lpstr>La dinamica delle macrovariabili della Filiera 2.  export su fatturato e import su domanda interna</vt:lpstr>
      <vt:lpstr>La dinamica delle macrovariabili della Filiera 2.  export su fatturato e import su domanda interna</vt:lpstr>
      <vt:lpstr>   La dinamica delle macrovariabili della Filiera [numero addetti] 3.   l’occupazione</vt:lpstr>
      <vt:lpstr>La dinamica delle macrovariabili della Filiera  3.   l’occupazione</vt:lpstr>
      <vt:lpstr>  Quali le perdite della Filiera rispetto ai livelli pre-crisi?</vt:lpstr>
      <vt:lpstr>La domanda interna della Filiera per comparti</vt:lpstr>
      <vt:lpstr>Il fatturato della Filiera per comparti</vt:lpstr>
      <vt:lpstr>L’occupazione nella Filiera della carta</vt:lpstr>
      <vt:lpstr>   Le dinamiche produttive dei settori Carta e prodotti in carta,  Stampa e del Manifatturiero                                                        -1995-2016– numeri indici 1990=100</vt:lpstr>
      <vt:lpstr>Le dinamiche produttive dei settori Carta e prodotti in carta e Stampa</vt:lpstr>
      <vt:lpstr>Le determinanti delle dinamiche produttive dei settori della Carta e prodotti in carta  e della Stampa</vt:lpstr>
      <vt:lpstr>Appendice                     Gli aggregati principali della Filiera  2007-2016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Maria Moroni</cp:lastModifiedBy>
  <cp:revision>983</cp:revision>
  <cp:lastPrinted>2017-04-13T09:04:44Z</cp:lastPrinted>
  <dcterms:created xsi:type="dcterms:W3CDTF">2006-01-19T14:52:09Z</dcterms:created>
  <dcterms:modified xsi:type="dcterms:W3CDTF">2017-04-14T09:40:20Z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