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9" r:id="rId1"/>
  </p:sldMasterIdLst>
  <p:notesMasterIdLst>
    <p:notesMasterId r:id="rId36"/>
  </p:notesMasterIdLst>
  <p:handoutMasterIdLst>
    <p:handoutMasterId r:id="rId37"/>
  </p:handoutMasterIdLst>
  <p:sldIdLst>
    <p:sldId id="258" r:id="rId2"/>
    <p:sldId id="259" r:id="rId3"/>
    <p:sldId id="260" r:id="rId4"/>
    <p:sldId id="261" r:id="rId5"/>
    <p:sldId id="334" r:id="rId6"/>
    <p:sldId id="335" r:id="rId7"/>
    <p:sldId id="314" r:id="rId8"/>
    <p:sldId id="336" r:id="rId9"/>
    <p:sldId id="317" r:id="rId10"/>
    <p:sldId id="338" r:id="rId11"/>
    <p:sldId id="337" r:id="rId12"/>
    <p:sldId id="295" r:id="rId13"/>
    <p:sldId id="339" r:id="rId14"/>
    <p:sldId id="318" r:id="rId15"/>
    <p:sldId id="340" r:id="rId16"/>
    <p:sldId id="341" r:id="rId17"/>
    <p:sldId id="296" r:id="rId18"/>
    <p:sldId id="342" r:id="rId19"/>
    <p:sldId id="309" r:id="rId20"/>
    <p:sldId id="319" r:id="rId21"/>
    <p:sldId id="343" r:id="rId22"/>
    <p:sldId id="344" r:id="rId23"/>
    <p:sldId id="324" r:id="rId24"/>
    <p:sldId id="351" r:id="rId25"/>
    <p:sldId id="352" r:id="rId26"/>
    <p:sldId id="347" r:id="rId27"/>
    <p:sldId id="346" r:id="rId28"/>
    <p:sldId id="348" r:id="rId29"/>
    <p:sldId id="345" r:id="rId30"/>
    <p:sldId id="349" r:id="rId31"/>
    <p:sldId id="350" r:id="rId32"/>
    <p:sldId id="333" r:id="rId33"/>
    <p:sldId id="331" r:id="rId34"/>
    <p:sldId id="332" r:id="rId35"/>
  </p:sldIdLst>
  <p:sldSz cx="9144000" cy="6858000" type="screen4x3"/>
  <p:notesSz cx="6735763" cy="9866313"/>
  <p:defaultTextStyle>
    <a:defPPr>
      <a:defRPr lang="it-IT"/>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CC"/>
    <a:srgbClr val="3366FF"/>
    <a:srgbClr val="0033CC"/>
    <a:srgbClr val="003399"/>
    <a:srgbClr val="548DD4"/>
    <a:srgbClr val="2F83FF"/>
    <a:srgbClr val="6699FF"/>
    <a:srgbClr val="00B451"/>
    <a:srgbClr val="FF0000"/>
    <a:srgbClr val="FF99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58" autoAdjust="0"/>
    <p:restoredTop sz="94660" autoAdjust="0"/>
  </p:normalViewPr>
  <p:slideViewPr>
    <p:cSldViewPr>
      <p:cViewPr>
        <p:scale>
          <a:sx n="100" d="100"/>
          <a:sy n="100" d="100"/>
        </p:scale>
        <p:origin x="-2118" y="-4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0"/>
            <a:ext cx="2919565" cy="492054"/>
          </a:xfrm>
          <a:prstGeom prst="rect">
            <a:avLst/>
          </a:prstGeom>
          <a:noFill/>
          <a:ln w="9525">
            <a:noFill/>
            <a:miter lim="800000"/>
            <a:headEnd/>
            <a:tailEnd/>
          </a:ln>
          <a:effectLst/>
        </p:spPr>
        <p:txBody>
          <a:bodyPr vert="horz" wrap="square" lIns="94540" tIns="47270" rIns="94540" bIns="47270" numCol="1" anchor="t" anchorCtr="0" compatLnSpc="1">
            <a:prstTxWarp prst="textNoShape">
              <a:avLst/>
            </a:prstTxWarp>
          </a:bodyPr>
          <a:lstStyle>
            <a:lvl1pPr defTabSz="945518">
              <a:defRPr sz="1300">
                <a:latin typeface="Arial" charset="0"/>
                <a:cs typeface="+mn-cs"/>
              </a:defRPr>
            </a:lvl1pPr>
          </a:lstStyle>
          <a:p>
            <a:pPr>
              <a:defRPr/>
            </a:pPr>
            <a:endParaRPr lang="it-IT"/>
          </a:p>
        </p:txBody>
      </p:sp>
      <p:sp>
        <p:nvSpPr>
          <p:cNvPr id="86019" name="Rectangle 3"/>
          <p:cNvSpPr>
            <a:spLocks noGrp="1" noChangeArrowheads="1"/>
          </p:cNvSpPr>
          <p:nvPr>
            <p:ph type="dt" sz="quarter" idx="1"/>
          </p:nvPr>
        </p:nvSpPr>
        <p:spPr bwMode="auto">
          <a:xfrm>
            <a:off x="3814626" y="0"/>
            <a:ext cx="2919565" cy="492054"/>
          </a:xfrm>
          <a:prstGeom prst="rect">
            <a:avLst/>
          </a:prstGeom>
          <a:noFill/>
          <a:ln w="9525">
            <a:noFill/>
            <a:miter lim="800000"/>
            <a:headEnd/>
            <a:tailEnd/>
          </a:ln>
          <a:effectLst/>
        </p:spPr>
        <p:txBody>
          <a:bodyPr vert="horz" wrap="square" lIns="94540" tIns="47270" rIns="94540" bIns="47270" numCol="1" anchor="t" anchorCtr="0" compatLnSpc="1">
            <a:prstTxWarp prst="textNoShape">
              <a:avLst/>
            </a:prstTxWarp>
          </a:bodyPr>
          <a:lstStyle>
            <a:lvl1pPr algn="r" defTabSz="945518">
              <a:defRPr sz="1300">
                <a:latin typeface="Arial" charset="0"/>
                <a:cs typeface="+mn-cs"/>
              </a:defRPr>
            </a:lvl1pPr>
          </a:lstStyle>
          <a:p>
            <a:pPr>
              <a:defRPr/>
            </a:pPr>
            <a:endParaRPr lang="it-IT"/>
          </a:p>
        </p:txBody>
      </p:sp>
      <p:sp>
        <p:nvSpPr>
          <p:cNvPr id="86020" name="Rectangle 4"/>
          <p:cNvSpPr>
            <a:spLocks noGrp="1" noChangeArrowheads="1"/>
          </p:cNvSpPr>
          <p:nvPr>
            <p:ph type="ftr" sz="quarter" idx="2"/>
          </p:nvPr>
        </p:nvSpPr>
        <p:spPr bwMode="auto">
          <a:xfrm>
            <a:off x="0" y="9372682"/>
            <a:ext cx="2919565" cy="492054"/>
          </a:xfrm>
          <a:prstGeom prst="rect">
            <a:avLst/>
          </a:prstGeom>
          <a:noFill/>
          <a:ln w="9525">
            <a:noFill/>
            <a:miter lim="800000"/>
            <a:headEnd/>
            <a:tailEnd/>
          </a:ln>
          <a:effectLst/>
        </p:spPr>
        <p:txBody>
          <a:bodyPr vert="horz" wrap="square" lIns="94540" tIns="47270" rIns="94540" bIns="47270" numCol="1" anchor="b" anchorCtr="0" compatLnSpc="1">
            <a:prstTxWarp prst="textNoShape">
              <a:avLst/>
            </a:prstTxWarp>
          </a:bodyPr>
          <a:lstStyle>
            <a:lvl1pPr defTabSz="945518">
              <a:defRPr sz="1300">
                <a:latin typeface="Arial" charset="0"/>
                <a:cs typeface="+mn-cs"/>
              </a:defRPr>
            </a:lvl1pPr>
          </a:lstStyle>
          <a:p>
            <a:pPr>
              <a:defRPr/>
            </a:pPr>
            <a:endParaRPr lang="it-IT"/>
          </a:p>
        </p:txBody>
      </p:sp>
      <p:sp>
        <p:nvSpPr>
          <p:cNvPr id="86021" name="Rectangle 5"/>
          <p:cNvSpPr>
            <a:spLocks noGrp="1" noChangeArrowheads="1"/>
          </p:cNvSpPr>
          <p:nvPr>
            <p:ph type="sldNum" sz="quarter" idx="3"/>
          </p:nvPr>
        </p:nvSpPr>
        <p:spPr bwMode="auto">
          <a:xfrm>
            <a:off x="3814626" y="9372682"/>
            <a:ext cx="2919565" cy="492054"/>
          </a:xfrm>
          <a:prstGeom prst="rect">
            <a:avLst/>
          </a:prstGeom>
          <a:noFill/>
          <a:ln w="9525">
            <a:noFill/>
            <a:miter lim="800000"/>
            <a:headEnd/>
            <a:tailEnd/>
          </a:ln>
          <a:effectLst/>
        </p:spPr>
        <p:txBody>
          <a:bodyPr vert="horz" wrap="square" lIns="94540" tIns="47270" rIns="94540" bIns="47270" numCol="1" anchor="b" anchorCtr="0" compatLnSpc="1">
            <a:prstTxWarp prst="textNoShape">
              <a:avLst/>
            </a:prstTxWarp>
          </a:bodyPr>
          <a:lstStyle>
            <a:lvl1pPr algn="r" defTabSz="945518">
              <a:defRPr sz="1300">
                <a:latin typeface="Arial" charset="0"/>
                <a:cs typeface="+mn-cs"/>
              </a:defRPr>
            </a:lvl1pPr>
          </a:lstStyle>
          <a:p>
            <a:pPr>
              <a:defRPr/>
            </a:pPr>
            <a:fld id="{0C9FA775-83E4-474F-8654-EE3DE09F746E}" type="slidenum">
              <a:rPr lang="it-IT"/>
              <a:pPr>
                <a:defRPr/>
              </a:pPr>
              <a:t>‹N›</a:t>
            </a:fld>
            <a:endParaRPr lang="it-IT"/>
          </a:p>
        </p:txBody>
      </p:sp>
    </p:spTree>
    <p:extLst>
      <p:ext uri="{BB962C8B-B14F-4D97-AF65-F5344CB8AC3E}">
        <p14:creationId xmlns:p14="http://schemas.microsoft.com/office/powerpoint/2010/main" xmlns="" val="21079183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2919565" cy="492054"/>
          </a:xfrm>
          <a:prstGeom prst="rect">
            <a:avLst/>
          </a:prstGeom>
          <a:noFill/>
          <a:ln w="9525">
            <a:noFill/>
            <a:miter lim="800000"/>
            <a:headEnd/>
            <a:tailEnd/>
          </a:ln>
          <a:effectLst/>
        </p:spPr>
        <p:txBody>
          <a:bodyPr vert="horz" wrap="square" lIns="94540" tIns="47270" rIns="94540" bIns="47270" numCol="1" anchor="t" anchorCtr="0" compatLnSpc="1">
            <a:prstTxWarp prst="textNoShape">
              <a:avLst/>
            </a:prstTxWarp>
          </a:bodyPr>
          <a:lstStyle>
            <a:lvl1pPr defTabSz="945518">
              <a:defRPr sz="1300">
                <a:latin typeface="Arial" charset="0"/>
                <a:cs typeface="+mn-cs"/>
              </a:defRPr>
            </a:lvl1pPr>
          </a:lstStyle>
          <a:p>
            <a:pPr>
              <a:defRPr/>
            </a:pPr>
            <a:endParaRPr lang="it-IT"/>
          </a:p>
        </p:txBody>
      </p:sp>
      <p:sp>
        <p:nvSpPr>
          <p:cNvPr id="44035" name="Rectangle 3"/>
          <p:cNvSpPr>
            <a:spLocks noGrp="1" noChangeArrowheads="1"/>
          </p:cNvSpPr>
          <p:nvPr>
            <p:ph type="dt" idx="1"/>
          </p:nvPr>
        </p:nvSpPr>
        <p:spPr bwMode="auto">
          <a:xfrm>
            <a:off x="3814626" y="0"/>
            <a:ext cx="2919565" cy="492054"/>
          </a:xfrm>
          <a:prstGeom prst="rect">
            <a:avLst/>
          </a:prstGeom>
          <a:noFill/>
          <a:ln w="9525">
            <a:noFill/>
            <a:miter lim="800000"/>
            <a:headEnd/>
            <a:tailEnd/>
          </a:ln>
          <a:effectLst/>
        </p:spPr>
        <p:txBody>
          <a:bodyPr vert="horz" wrap="square" lIns="94540" tIns="47270" rIns="94540" bIns="47270" numCol="1" anchor="t" anchorCtr="0" compatLnSpc="1">
            <a:prstTxWarp prst="textNoShape">
              <a:avLst/>
            </a:prstTxWarp>
          </a:bodyPr>
          <a:lstStyle>
            <a:lvl1pPr algn="r" defTabSz="945518">
              <a:defRPr sz="1300">
                <a:latin typeface="Arial" charset="0"/>
                <a:cs typeface="+mn-cs"/>
              </a:defRPr>
            </a:lvl1pPr>
          </a:lstStyle>
          <a:p>
            <a:pPr>
              <a:defRPr/>
            </a:pPr>
            <a:endParaRPr lang="it-IT"/>
          </a:p>
        </p:txBody>
      </p:sp>
      <p:sp>
        <p:nvSpPr>
          <p:cNvPr id="36868" name="Rectangle 4"/>
          <p:cNvSpPr>
            <a:spLocks noGrp="1" noRot="1" noChangeAspect="1" noChangeArrowheads="1" noTextEdit="1"/>
          </p:cNvSpPr>
          <p:nvPr>
            <p:ph type="sldImg" idx="2"/>
          </p:nvPr>
        </p:nvSpPr>
        <p:spPr bwMode="auto">
          <a:xfrm>
            <a:off x="903288" y="741363"/>
            <a:ext cx="4929187" cy="3698875"/>
          </a:xfrm>
          <a:prstGeom prst="rect">
            <a:avLst/>
          </a:prstGeom>
          <a:noFill/>
          <a:ln w="9525">
            <a:solidFill>
              <a:srgbClr val="000000"/>
            </a:solidFill>
            <a:miter lim="800000"/>
            <a:headEnd/>
            <a:tailEnd/>
          </a:ln>
        </p:spPr>
      </p:sp>
      <p:sp>
        <p:nvSpPr>
          <p:cNvPr id="44037" name="Rectangle 5"/>
          <p:cNvSpPr>
            <a:spLocks noGrp="1" noChangeArrowheads="1"/>
          </p:cNvSpPr>
          <p:nvPr>
            <p:ph type="body" sz="quarter" idx="3"/>
          </p:nvPr>
        </p:nvSpPr>
        <p:spPr bwMode="auto">
          <a:xfrm>
            <a:off x="673262" y="4685553"/>
            <a:ext cx="5389240" cy="4439525"/>
          </a:xfrm>
          <a:prstGeom prst="rect">
            <a:avLst/>
          </a:prstGeom>
          <a:noFill/>
          <a:ln w="9525">
            <a:noFill/>
            <a:miter lim="800000"/>
            <a:headEnd/>
            <a:tailEnd/>
          </a:ln>
          <a:effectLst/>
        </p:spPr>
        <p:txBody>
          <a:bodyPr vert="horz" wrap="square" lIns="94540" tIns="47270" rIns="94540" bIns="47270"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44038" name="Rectangle 6"/>
          <p:cNvSpPr>
            <a:spLocks noGrp="1" noChangeArrowheads="1"/>
          </p:cNvSpPr>
          <p:nvPr>
            <p:ph type="ftr" sz="quarter" idx="4"/>
          </p:nvPr>
        </p:nvSpPr>
        <p:spPr bwMode="auto">
          <a:xfrm>
            <a:off x="0" y="9372682"/>
            <a:ext cx="2919565" cy="492054"/>
          </a:xfrm>
          <a:prstGeom prst="rect">
            <a:avLst/>
          </a:prstGeom>
          <a:noFill/>
          <a:ln w="9525">
            <a:noFill/>
            <a:miter lim="800000"/>
            <a:headEnd/>
            <a:tailEnd/>
          </a:ln>
          <a:effectLst/>
        </p:spPr>
        <p:txBody>
          <a:bodyPr vert="horz" wrap="square" lIns="94540" tIns="47270" rIns="94540" bIns="47270" numCol="1" anchor="b" anchorCtr="0" compatLnSpc="1">
            <a:prstTxWarp prst="textNoShape">
              <a:avLst/>
            </a:prstTxWarp>
          </a:bodyPr>
          <a:lstStyle>
            <a:lvl1pPr defTabSz="945518">
              <a:defRPr sz="1300">
                <a:latin typeface="Arial" charset="0"/>
                <a:cs typeface="+mn-cs"/>
              </a:defRPr>
            </a:lvl1pPr>
          </a:lstStyle>
          <a:p>
            <a:pPr>
              <a:defRPr/>
            </a:pPr>
            <a:endParaRPr lang="it-IT"/>
          </a:p>
        </p:txBody>
      </p:sp>
      <p:sp>
        <p:nvSpPr>
          <p:cNvPr id="44039" name="Rectangle 7"/>
          <p:cNvSpPr>
            <a:spLocks noGrp="1" noChangeArrowheads="1"/>
          </p:cNvSpPr>
          <p:nvPr>
            <p:ph type="sldNum" sz="quarter" idx="5"/>
          </p:nvPr>
        </p:nvSpPr>
        <p:spPr bwMode="auto">
          <a:xfrm>
            <a:off x="3814626" y="9372682"/>
            <a:ext cx="2919565" cy="492054"/>
          </a:xfrm>
          <a:prstGeom prst="rect">
            <a:avLst/>
          </a:prstGeom>
          <a:noFill/>
          <a:ln w="9525">
            <a:noFill/>
            <a:miter lim="800000"/>
            <a:headEnd/>
            <a:tailEnd/>
          </a:ln>
          <a:effectLst/>
        </p:spPr>
        <p:txBody>
          <a:bodyPr vert="horz" wrap="square" lIns="94540" tIns="47270" rIns="94540" bIns="47270" numCol="1" anchor="b" anchorCtr="0" compatLnSpc="1">
            <a:prstTxWarp prst="textNoShape">
              <a:avLst/>
            </a:prstTxWarp>
          </a:bodyPr>
          <a:lstStyle>
            <a:lvl1pPr algn="r" defTabSz="945518">
              <a:defRPr sz="1300">
                <a:latin typeface="Arial" charset="0"/>
                <a:cs typeface="+mn-cs"/>
              </a:defRPr>
            </a:lvl1pPr>
          </a:lstStyle>
          <a:p>
            <a:pPr>
              <a:defRPr/>
            </a:pPr>
            <a:fld id="{F4503BF2-5FF5-45C4-B59C-995C08530933}" type="slidenum">
              <a:rPr lang="it-IT"/>
              <a:pPr>
                <a:defRPr/>
              </a:pPr>
              <a:t>‹N›</a:t>
            </a:fld>
            <a:endParaRPr lang="it-IT"/>
          </a:p>
        </p:txBody>
      </p:sp>
    </p:spTree>
    <p:extLst>
      <p:ext uri="{BB962C8B-B14F-4D97-AF65-F5344CB8AC3E}">
        <p14:creationId xmlns:p14="http://schemas.microsoft.com/office/powerpoint/2010/main" xmlns="" val="17943342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pPr defTabSz="945261"/>
            <a:fld id="{E22FA065-3845-4323-9E23-5004957CFA04}" type="slidenum">
              <a:rPr lang="it-IT" smtClean="0">
                <a:latin typeface="Arial" pitchFamily="34" charset="0"/>
                <a:cs typeface="Arial" pitchFamily="34" charset="0"/>
              </a:rPr>
              <a:pPr defTabSz="945261"/>
              <a:t>1</a:t>
            </a:fld>
            <a:endParaRPr lang="it-IT" smtClean="0">
              <a:latin typeface="Arial" pitchFamily="34" charset="0"/>
              <a:cs typeface="Arial" pitchFamily="34" charset="0"/>
            </a:endParaRPr>
          </a:p>
        </p:txBody>
      </p:sp>
      <p:sp>
        <p:nvSpPr>
          <p:cNvPr id="37891" name="Rectangle 2"/>
          <p:cNvSpPr>
            <a:spLocks noGrp="1" noRot="1" noChangeAspect="1" noChangeArrowheads="1" noTextEdit="1"/>
          </p:cNvSpPr>
          <p:nvPr>
            <p:ph type="sldImg"/>
          </p:nvPr>
        </p:nvSpPr>
        <p:spPr>
          <a:xfrm>
            <a:off x="901700" y="738188"/>
            <a:ext cx="4935538" cy="3702050"/>
          </a:xfrm>
          <a:ln/>
        </p:spPr>
      </p:sp>
      <p:sp>
        <p:nvSpPr>
          <p:cNvPr id="37892" name="Rectangle 3"/>
          <p:cNvSpPr>
            <a:spLocks noGrp="1" noChangeArrowheads="1"/>
          </p:cNvSpPr>
          <p:nvPr>
            <p:ph type="body" idx="1"/>
          </p:nvPr>
        </p:nvSpPr>
        <p:spPr>
          <a:xfrm>
            <a:off x="898207" y="4685553"/>
            <a:ext cx="4939350" cy="4442679"/>
          </a:xfrm>
          <a:noFill/>
          <a:ln/>
        </p:spPr>
        <p:txBody>
          <a:bodyPr/>
          <a:lstStyle/>
          <a:p>
            <a:pPr eaLnBrk="1" hangingPunct="1"/>
            <a:endParaRPr lang="it-IT" altLang="it-IT"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p:txBody>
          <a:bodyPr/>
          <a:lstStyle>
            <a:lvl1pPr>
              <a:defRPr/>
            </a:lvl1pPr>
          </a:lstStyle>
          <a:p>
            <a:pPr>
              <a:defRPr/>
            </a:pPr>
            <a:endParaRPr lang="it-IT"/>
          </a:p>
        </p:txBody>
      </p:sp>
      <p:sp>
        <p:nvSpPr>
          <p:cNvPr id="5" name="Rectangle 5"/>
          <p:cNvSpPr>
            <a:spLocks noGrp="1" noChangeArrowheads="1"/>
          </p:cNvSpPr>
          <p:nvPr>
            <p:ph type="ftr" sz="quarter" idx="11"/>
          </p:nvPr>
        </p:nvSpPr>
        <p:spPr/>
        <p:txBody>
          <a:bodyPr/>
          <a:lstStyle>
            <a:lvl1pPr>
              <a:defRPr/>
            </a:lvl1pPr>
          </a:lstStyle>
          <a:p>
            <a:pPr>
              <a:defRPr/>
            </a:pPr>
            <a:r>
              <a:rPr lang="it-IT" dirty="0" smtClean="0"/>
              <a:t>Filiera della carta 2014 - Alessandro Nova</a:t>
            </a:r>
            <a:endParaRPr lang="it-IT" dirty="0"/>
          </a:p>
        </p:txBody>
      </p:sp>
      <p:sp>
        <p:nvSpPr>
          <p:cNvPr id="6" name="Rectangle 6"/>
          <p:cNvSpPr>
            <a:spLocks noGrp="1" noChangeArrowheads="1"/>
          </p:cNvSpPr>
          <p:nvPr>
            <p:ph type="sldNum" sz="quarter" idx="12"/>
          </p:nvPr>
        </p:nvSpPr>
        <p:spPr/>
        <p:txBody>
          <a:bodyPr/>
          <a:lstStyle>
            <a:lvl1pPr>
              <a:defRPr/>
            </a:lvl1pPr>
          </a:lstStyle>
          <a:p>
            <a:pPr>
              <a:defRPr/>
            </a:pPr>
            <a:fld id="{D161B246-5E64-44E2-8170-A67E6A785480}"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r>
              <a:rPr lang="it-IT" dirty="0" smtClean="0"/>
              <a:t>Filiera della carta 2014 - Alessandro Nova</a:t>
            </a:r>
            <a:endParaRPr lang="it-IT" dirty="0"/>
          </a:p>
        </p:txBody>
      </p:sp>
      <p:sp>
        <p:nvSpPr>
          <p:cNvPr id="6" name="Rectangle 6"/>
          <p:cNvSpPr>
            <a:spLocks noGrp="1" noChangeArrowheads="1"/>
          </p:cNvSpPr>
          <p:nvPr>
            <p:ph type="sldNum" sz="quarter" idx="12"/>
          </p:nvPr>
        </p:nvSpPr>
        <p:spPr>
          <a:ln/>
        </p:spPr>
        <p:txBody>
          <a:bodyPr/>
          <a:lstStyle>
            <a:lvl1pPr>
              <a:defRPr/>
            </a:lvl1pPr>
          </a:lstStyle>
          <a:p>
            <a:pPr>
              <a:defRPr/>
            </a:pPr>
            <a:fld id="{C1E07D42-8323-4266-A28A-8091AE8E3368}"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r>
              <a:rPr lang="it-IT" dirty="0" smtClean="0"/>
              <a:t>Filiera della carta 2014 - Alessandro Nova</a:t>
            </a:r>
            <a:endParaRPr lang="it-IT" dirty="0"/>
          </a:p>
        </p:txBody>
      </p:sp>
      <p:sp>
        <p:nvSpPr>
          <p:cNvPr id="6" name="Rectangle 6"/>
          <p:cNvSpPr>
            <a:spLocks noGrp="1" noChangeArrowheads="1"/>
          </p:cNvSpPr>
          <p:nvPr>
            <p:ph type="sldNum" sz="quarter" idx="12"/>
          </p:nvPr>
        </p:nvSpPr>
        <p:spPr>
          <a:ln/>
        </p:spPr>
        <p:txBody>
          <a:bodyPr/>
          <a:lstStyle>
            <a:lvl1pPr>
              <a:defRPr/>
            </a:lvl1pPr>
          </a:lstStyle>
          <a:p>
            <a:pPr>
              <a:defRPr/>
            </a:pPr>
            <a:fld id="{AED316E0-391C-404B-83BF-8658D1E72E1C}" type="slidenum">
              <a:rPr lang="it-IT"/>
              <a:pPr>
                <a:defRPr/>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633412"/>
          </a:xfrm>
        </p:spPr>
        <p:txBody>
          <a:bodyPr/>
          <a:lstStyle/>
          <a:p>
            <a:r>
              <a:rPr lang="it-IT" smtClean="0"/>
              <a:t>Fare clic per modificare lo stile del titolo</a:t>
            </a:r>
            <a:endParaRPr lang="it-IT"/>
          </a:p>
        </p:txBody>
      </p:sp>
      <p:sp>
        <p:nvSpPr>
          <p:cNvPr id="3" name="Segnaposto tabella 2"/>
          <p:cNvSpPr>
            <a:spLocks noGrp="1"/>
          </p:cNvSpPr>
          <p:nvPr>
            <p:ph type="tbl" idx="1"/>
          </p:nvPr>
        </p:nvSpPr>
        <p:spPr>
          <a:xfrm>
            <a:off x="457200" y="1600200"/>
            <a:ext cx="8229600" cy="4525963"/>
          </a:xfrm>
        </p:spPr>
        <p:txBody>
          <a:bodyPr/>
          <a:lstStyle/>
          <a:p>
            <a:pPr lvl="0"/>
            <a:endParaRPr lang="it-IT"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b="0" i="1">
                <a:solidFill>
                  <a:schemeClr val="tx1">
                    <a:lumMod val="65000"/>
                    <a:lumOff val="35000"/>
                  </a:schemeClr>
                </a:solidFill>
              </a:defRPr>
            </a:lvl1pPr>
          </a:lstStyle>
          <a:p>
            <a:pPr>
              <a:defRPr/>
            </a:pPr>
            <a:r>
              <a:rPr lang="it-IT" dirty="0" smtClean="0"/>
              <a:t>Filiera della carta 2014 - Alessandro Nova</a:t>
            </a:r>
            <a:endParaRPr lang="it-IT" dirty="0"/>
          </a:p>
        </p:txBody>
      </p:sp>
      <p:sp>
        <p:nvSpPr>
          <p:cNvPr id="6" name="Rectangle 6"/>
          <p:cNvSpPr>
            <a:spLocks noGrp="1" noChangeArrowheads="1"/>
          </p:cNvSpPr>
          <p:nvPr>
            <p:ph type="sldNum" sz="quarter" idx="12"/>
          </p:nvPr>
        </p:nvSpPr>
        <p:spPr>
          <a:ln/>
        </p:spPr>
        <p:txBody>
          <a:bodyPr/>
          <a:lstStyle>
            <a:lvl1pPr>
              <a:defRPr>
                <a:solidFill>
                  <a:schemeClr val="tx1">
                    <a:lumMod val="65000"/>
                    <a:lumOff val="35000"/>
                  </a:schemeClr>
                </a:solidFill>
              </a:defRPr>
            </a:lvl1pPr>
          </a:lstStyle>
          <a:p>
            <a:pPr>
              <a:defRPr/>
            </a:pPr>
            <a:fld id="{70D4B44E-83AB-4E3C-B592-6AA8E9975EBB}" type="slidenum">
              <a:rPr lang="it-IT" smtClean="0"/>
              <a:pPr>
                <a:defRPr/>
              </a:pPr>
              <a:t>‹N›</a:t>
            </a:fld>
            <a:endParaRPr lang="it-IT"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a:defRPr/>
            </a:lvl1pPr>
          </a:lstStyle>
          <a:p>
            <a:pPr>
              <a:defRPr/>
            </a:pPr>
            <a:endParaRPr lang="it-IT"/>
          </a:p>
        </p:txBody>
      </p:sp>
      <p:sp>
        <p:nvSpPr>
          <p:cNvPr id="5" name="Rectangle 5"/>
          <p:cNvSpPr>
            <a:spLocks noGrp="1" noChangeArrowheads="1"/>
          </p:cNvSpPr>
          <p:nvPr>
            <p:ph type="ftr" sz="quarter" idx="11"/>
          </p:nvPr>
        </p:nvSpPr>
        <p:spPr/>
        <p:txBody>
          <a:bodyPr/>
          <a:lstStyle>
            <a:lvl1pPr>
              <a:defRPr b="0" i="1">
                <a:solidFill>
                  <a:schemeClr val="tx1">
                    <a:lumMod val="65000"/>
                    <a:lumOff val="35000"/>
                  </a:schemeClr>
                </a:solidFill>
              </a:defRPr>
            </a:lvl1pPr>
          </a:lstStyle>
          <a:p>
            <a:pPr>
              <a:defRPr/>
            </a:pPr>
            <a:r>
              <a:rPr lang="it-IT" dirty="0" smtClean="0"/>
              <a:t>Filiera della carta 2014 - Alessandro Nova</a:t>
            </a:r>
            <a:endParaRPr lang="it-IT" dirty="0"/>
          </a:p>
        </p:txBody>
      </p:sp>
      <p:sp>
        <p:nvSpPr>
          <p:cNvPr id="6" name="Rectangle 6"/>
          <p:cNvSpPr>
            <a:spLocks noGrp="1" noChangeArrowheads="1"/>
          </p:cNvSpPr>
          <p:nvPr>
            <p:ph type="sldNum" sz="quarter" idx="12"/>
          </p:nvPr>
        </p:nvSpPr>
        <p:spPr/>
        <p:txBody>
          <a:bodyPr/>
          <a:lstStyle>
            <a:lvl1pPr>
              <a:defRPr>
                <a:solidFill>
                  <a:schemeClr val="tx1">
                    <a:lumMod val="65000"/>
                    <a:lumOff val="35000"/>
                  </a:schemeClr>
                </a:solidFill>
              </a:defRPr>
            </a:lvl1pPr>
          </a:lstStyle>
          <a:p>
            <a:pPr>
              <a:defRPr/>
            </a:pPr>
            <a:fld id="{CA247083-ED4C-4D3E-AFD8-89558D35E693}" type="slidenum">
              <a:rPr lang="it-IT" smtClean="0"/>
              <a:pPr>
                <a:defRPr/>
              </a:pPr>
              <a:t>‹N›</a:t>
            </a:fld>
            <a:endParaRPr lang="it-IT"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r>
              <a:rPr lang="it-IT" dirty="0" smtClean="0"/>
              <a:t>Filiera della carta 2014 - Alessandro Nova</a:t>
            </a:r>
            <a:endParaRPr lang="it-IT" dirty="0"/>
          </a:p>
        </p:txBody>
      </p:sp>
      <p:sp>
        <p:nvSpPr>
          <p:cNvPr id="6" name="Rectangle 6"/>
          <p:cNvSpPr>
            <a:spLocks noGrp="1" noChangeArrowheads="1"/>
          </p:cNvSpPr>
          <p:nvPr>
            <p:ph type="sldNum" sz="quarter" idx="12"/>
          </p:nvPr>
        </p:nvSpPr>
        <p:spPr>
          <a:ln/>
        </p:spPr>
        <p:txBody>
          <a:bodyPr/>
          <a:lstStyle>
            <a:lvl1pPr>
              <a:defRPr/>
            </a:lvl1pPr>
          </a:lstStyle>
          <a:p>
            <a:pPr>
              <a:defRPr/>
            </a:pPr>
            <a:fld id="{B78B07E1-08CE-4167-B986-A20D9CBE8F23}"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b="0" i="1">
                <a:solidFill>
                  <a:schemeClr val="tx1">
                    <a:lumMod val="65000"/>
                    <a:lumOff val="35000"/>
                  </a:schemeClr>
                </a:solidFill>
              </a:defRPr>
            </a:lvl1pPr>
          </a:lstStyle>
          <a:p>
            <a:pPr>
              <a:defRPr/>
            </a:pPr>
            <a:r>
              <a:rPr lang="it-IT" dirty="0" smtClean="0"/>
              <a:t>Filiera della carta 2014 - Alessandro Nova</a:t>
            </a:r>
            <a:endParaRPr lang="it-IT" dirty="0"/>
          </a:p>
        </p:txBody>
      </p:sp>
      <p:sp>
        <p:nvSpPr>
          <p:cNvPr id="7" name="Rectangle 6"/>
          <p:cNvSpPr>
            <a:spLocks noGrp="1" noChangeArrowheads="1"/>
          </p:cNvSpPr>
          <p:nvPr>
            <p:ph type="sldNum" sz="quarter" idx="12"/>
          </p:nvPr>
        </p:nvSpPr>
        <p:spPr>
          <a:ln/>
        </p:spPr>
        <p:txBody>
          <a:bodyPr/>
          <a:lstStyle>
            <a:lvl1pPr>
              <a:defRPr>
                <a:solidFill>
                  <a:schemeClr val="tx1">
                    <a:lumMod val="65000"/>
                    <a:lumOff val="35000"/>
                  </a:schemeClr>
                </a:solidFill>
              </a:defRPr>
            </a:lvl1pPr>
          </a:lstStyle>
          <a:p>
            <a:pPr>
              <a:defRPr/>
            </a:pPr>
            <a:fld id="{E2D0AEA8-D12C-4735-8230-32E5DE8CD3D3}" type="slidenum">
              <a:rPr lang="it-IT" smtClean="0"/>
              <a:pPr>
                <a:defRPr/>
              </a:pPr>
              <a:t>‹N›</a:t>
            </a:fld>
            <a:endParaRPr lang="it-IT"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r>
              <a:rPr lang="it-IT" dirty="0" smtClean="0"/>
              <a:t>Filiera della carta 2014 - Alessandro Nova</a:t>
            </a:r>
            <a:endParaRPr lang="it-IT" dirty="0"/>
          </a:p>
        </p:txBody>
      </p:sp>
      <p:sp>
        <p:nvSpPr>
          <p:cNvPr id="9" name="Rectangle 6"/>
          <p:cNvSpPr>
            <a:spLocks noGrp="1" noChangeArrowheads="1"/>
          </p:cNvSpPr>
          <p:nvPr>
            <p:ph type="sldNum" sz="quarter" idx="12"/>
          </p:nvPr>
        </p:nvSpPr>
        <p:spPr>
          <a:ln/>
        </p:spPr>
        <p:txBody>
          <a:bodyPr/>
          <a:lstStyle>
            <a:lvl1pPr>
              <a:defRPr/>
            </a:lvl1pPr>
          </a:lstStyle>
          <a:p>
            <a:pPr>
              <a:defRPr/>
            </a:pPr>
            <a:fld id="{E96B8ED3-E15B-401C-AB9A-4E085FCDAF7F}"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b="0" i="1">
                <a:solidFill>
                  <a:schemeClr val="tx1">
                    <a:lumMod val="65000"/>
                    <a:lumOff val="35000"/>
                  </a:schemeClr>
                </a:solidFill>
              </a:defRPr>
            </a:lvl1pPr>
          </a:lstStyle>
          <a:p>
            <a:pPr>
              <a:defRPr/>
            </a:pPr>
            <a:r>
              <a:rPr lang="it-IT" dirty="0" smtClean="0"/>
              <a:t>Filiera della carta 2014 - Alessandro Nova</a:t>
            </a:r>
            <a:endParaRPr lang="it-IT" dirty="0"/>
          </a:p>
        </p:txBody>
      </p:sp>
      <p:sp>
        <p:nvSpPr>
          <p:cNvPr id="5" name="Rectangle 6"/>
          <p:cNvSpPr>
            <a:spLocks noGrp="1" noChangeArrowheads="1"/>
          </p:cNvSpPr>
          <p:nvPr>
            <p:ph type="sldNum" sz="quarter" idx="12"/>
          </p:nvPr>
        </p:nvSpPr>
        <p:spPr>
          <a:ln/>
        </p:spPr>
        <p:txBody>
          <a:bodyPr/>
          <a:lstStyle>
            <a:lvl1pPr>
              <a:defRPr>
                <a:solidFill>
                  <a:schemeClr val="tx1">
                    <a:lumMod val="65000"/>
                    <a:lumOff val="35000"/>
                  </a:schemeClr>
                </a:solidFill>
              </a:defRPr>
            </a:lvl1pPr>
          </a:lstStyle>
          <a:p>
            <a:pPr>
              <a:defRPr/>
            </a:pPr>
            <a:fld id="{6D19E3A9-8EC7-4525-8242-A67FE3D9118C}" type="slidenum">
              <a:rPr lang="it-IT" smtClean="0"/>
              <a:pPr>
                <a:defRPr/>
              </a:pPr>
              <a:t>‹N›</a:t>
            </a:fld>
            <a:endParaRPr lang="it-IT"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r>
              <a:rPr lang="it-IT" dirty="0" smtClean="0"/>
              <a:t>Filiera della carta 2014 - Alessandro Nova</a:t>
            </a:r>
            <a:endParaRPr lang="it-IT" dirty="0"/>
          </a:p>
        </p:txBody>
      </p:sp>
      <p:sp>
        <p:nvSpPr>
          <p:cNvPr id="4" name="Rectangle 6"/>
          <p:cNvSpPr>
            <a:spLocks noGrp="1" noChangeArrowheads="1"/>
          </p:cNvSpPr>
          <p:nvPr>
            <p:ph type="sldNum" sz="quarter" idx="12"/>
          </p:nvPr>
        </p:nvSpPr>
        <p:spPr>
          <a:ln/>
        </p:spPr>
        <p:txBody>
          <a:bodyPr/>
          <a:lstStyle>
            <a:lvl1pPr>
              <a:defRPr/>
            </a:lvl1pPr>
          </a:lstStyle>
          <a:p>
            <a:pPr>
              <a:defRPr/>
            </a:pPr>
            <a:fld id="{08A725E4-9659-4BBF-85D3-D6BFF960D468}"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r>
              <a:rPr lang="it-IT" dirty="0" smtClean="0"/>
              <a:t>Filiera della carta 2014 - Alessandro Nova</a:t>
            </a:r>
            <a:endParaRPr lang="it-IT" dirty="0"/>
          </a:p>
        </p:txBody>
      </p:sp>
      <p:sp>
        <p:nvSpPr>
          <p:cNvPr id="7" name="Rectangle 6"/>
          <p:cNvSpPr>
            <a:spLocks noGrp="1" noChangeArrowheads="1"/>
          </p:cNvSpPr>
          <p:nvPr>
            <p:ph type="sldNum" sz="quarter" idx="12"/>
          </p:nvPr>
        </p:nvSpPr>
        <p:spPr>
          <a:ln/>
        </p:spPr>
        <p:txBody>
          <a:bodyPr/>
          <a:lstStyle>
            <a:lvl1pPr>
              <a:defRPr/>
            </a:lvl1pPr>
          </a:lstStyle>
          <a:p>
            <a:pPr>
              <a:defRPr/>
            </a:pPr>
            <a:fld id="{AEED64CB-BD52-439D-8DEF-0A8CA2B4554B}"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r>
              <a:rPr lang="it-IT" dirty="0" smtClean="0"/>
              <a:t>Filiera della carta 2014 - Alessandro Nova</a:t>
            </a:r>
            <a:endParaRPr lang="it-IT" dirty="0"/>
          </a:p>
        </p:txBody>
      </p:sp>
      <p:sp>
        <p:nvSpPr>
          <p:cNvPr id="7" name="Rectangle 6"/>
          <p:cNvSpPr>
            <a:spLocks noGrp="1" noChangeArrowheads="1"/>
          </p:cNvSpPr>
          <p:nvPr>
            <p:ph type="sldNum" sz="quarter" idx="12"/>
          </p:nvPr>
        </p:nvSpPr>
        <p:spPr>
          <a:ln/>
        </p:spPr>
        <p:txBody>
          <a:bodyPr/>
          <a:lstStyle>
            <a:lvl1pPr>
              <a:defRPr/>
            </a:lvl1pPr>
          </a:lstStyle>
          <a:p>
            <a:pPr>
              <a:defRPr/>
            </a:pPr>
            <a:fld id="{5462F7D0-3574-4105-ACBE-CCE82BB64310}"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457200" y="274638"/>
            <a:ext cx="8229600" cy="6334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945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1988" name="Rectangle 4"/>
          <p:cNvSpPr>
            <a:spLocks noGrp="1" noChangeArrowheads="1"/>
          </p:cNvSpPr>
          <p:nvPr>
            <p:ph type="dt" sz="half" idx="2"/>
          </p:nvPr>
        </p:nvSpPr>
        <p:spPr bwMode="auto">
          <a:xfrm>
            <a:off x="457200" y="6453188"/>
            <a:ext cx="2133600" cy="3603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cs typeface="+mn-cs"/>
              </a:defRPr>
            </a:lvl1pPr>
          </a:lstStyle>
          <a:p>
            <a:pPr>
              <a:defRPr/>
            </a:pPr>
            <a:endParaRPr lang="it-IT"/>
          </a:p>
        </p:txBody>
      </p:sp>
      <p:sp>
        <p:nvSpPr>
          <p:cNvPr id="41989" name="Rectangle 5"/>
          <p:cNvSpPr>
            <a:spLocks noGrp="1" noChangeArrowheads="1"/>
          </p:cNvSpPr>
          <p:nvPr>
            <p:ph type="ftr" sz="quarter" idx="3"/>
          </p:nvPr>
        </p:nvSpPr>
        <p:spPr bwMode="auto">
          <a:xfrm>
            <a:off x="2627313" y="6453188"/>
            <a:ext cx="3744912" cy="3603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1">
                <a:solidFill>
                  <a:srgbClr val="0000CC"/>
                </a:solidFill>
                <a:latin typeface="Calibri" pitchFamily="34" charset="0"/>
                <a:cs typeface="+mn-cs"/>
              </a:defRPr>
            </a:lvl1pPr>
          </a:lstStyle>
          <a:p>
            <a:pPr>
              <a:defRPr/>
            </a:pPr>
            <a:r>
              <a:rPr lang="it-IT" dirty="0" smtClean="0"/>
              <a:t>Filiera della carta 2014 - Alessandro Nova</a:t>
            </a:r>
            <a:endParaRPr lang="it-IT" dirty="0"/>
          </a:p>
        </p:txBody>
      </p:sp>
      <p:sp>
        <p:nvSpPr>
          <p:cNvPr id="41990" name="Rectangle 6"/>
          <p:cNvSpPr>
            <a:spLocks noGrp="1" noChangeArrowheads="1"/>
          </p:cNvSpPr>
          <p:nvPr>
            <p:ph type="sldNum" sz="quarter" idx="4"/>
          </p:nvPr>
        </p:nvSpPr>
        <p:spPr bwMode="auto">
          <a:xfrm>
            <a:off x="6553200" y="6453188"/>
            <a:ext cx="2133600" cy="3603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0000CC"/>
                </a:solidFill>
                <a:latin typeface="Calibri" pitchFamily="34" charset="0"/>
                <a:cs typeface="+mn-cs"/>
              </a:defRPr>
            </a:lvl1pPr>
          </a:lstStyle>
          <a:p>
            <a:pPr>
              <a:defRPr/>
            </a:pPr>
            <a:fld id="{406C97FE-0077-445B-A199-502F33039EB9}" type="slidenum">
              <a:rPr lang="it-IT"/>
              <a:pPr>
                <a:defRPr/>
              </a:pPr>
              <a:t>‹N›</a:t>
            </a:fld>
            <a:endParaRPr lang="it-IT"/>
          </a:p>
        </p:txBody>
      </p:sp>
      <p:sp>
        <p:nvSpPr>
          <p:cNvPr id="1031" name="Rectangle 8"/>
          <p:cNvSpPr>
            <a:spLocks noChangeArrowheads="1"/>
          </p:cNvSpPr>
          <p:nvPr userDrawn="1"/>
        </p:nvSpPr>
        <p:spPr bwMode="auto">
          <a:xfrm>
            <a:off x="395288" y="981075"/>
            <a:ext cx="8280400" cy="71438"/>
          </a:xfrm>
          <a:prstGeom prst="rect">
            <a:avLst/>
          </a:prstGeom>
          <a:solidFill>
            <a:srgbClr val="0033CC"/>
          </a:solidFill>
          <a:ln w="9525">
            <a:noFill/>
            <a:miter lim="800000"/>
            <a:headEnd/>
            <a:tailEnd/>
          </a:ln>
        </p:spPr>
        <p:txBody>
          <a:bodyPr wrap="none" anchor="ctr"/>
          <a:lstStyle/>
          <a:p>
            <a:pPr>
              <a:defRPr/>
            </a:pPr>
            <a:endParaRPr lang="it-IT"/>
          </a:p>
        </p:txBody>
      </p:sp>
      <p:sp>
        <p:nvSpPr>
          <p:cNvPr id="1032" name="Rectangle 9"/>
          <p:cNvSpPr>
            <a:spLocks noChangeArrowheads="1"/>
          </p:cNvSpPr>
          <p:nvPr userDrawn="1"/>
        </p:nvSpPr>
        <p:spPr bwMode="auto">
          <a:xfrm>
            <a:off x="395288" y="6308725"/>
            <a:ext cx="8280400" cy="71438"/>
          </a:xfrm>
          <a:prstGeom prst="rect">
            <a:avLst/>
          </a:prstGeom>
          <a:solidFill>
            <a:srgbClr val="0033CC"/>
          </a:solidFill>
          <a:ln w="9525">
            <a:noFill/>
            <a:miter lim="800000"/>
            <a:headEnd/>
            <a:tailEnd/>
          </a:ln>
        </p:spPr>
        <p:txBody>
          <a:bodyPr wrap="none" anchor="ctr"/>
          <a:lstStyle/>
          <a:p>
            <a:pPr>
              <a:defRPr/>
            </a:pPr>
            <a:endParaRPr lang="it-IT"/>
          </a:p>
        </p:txBody>
      </p:sp>
    </p:spTree>
  </p:cSld>
  <p:clrMap bg1="lt1" tx1="dk1" bg2="lt2" tx2="dk2" accent1="accent1" accent2="accent2" accent3="accent3" accent4="accent4" accent5="accent5" accent6="accent6" hlink="hlink" folHlink="folHlink"/>
  <p:sldLayoutIdLst>
    <p:sldLayoutId id="2147483774" r:id="rId1"/>
    <p:sldLayoutId id="2147483775"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Lst>
  <p:hf hdr="0" dt="0"/>
  <p:txStyles>
    <p:titleStyle>
      <a:lvl1pPr algn="ctr" rtl="0" eaLnBrk="0" fontAlgn="base" hangingPunct="0">
        <a:spcBef>
          <a:spcPct val="0"/>
        </a:spcBef>
        <a:spcAft>
          <a:spcPct val="0"/>
        </a:spcAft>
        <a:defRPr sz="2800">
          <a:solidFill>
            <a:schemeClr val="tx2"/>
          </a:solidFill>
          <a:latin typeface="+mj-lt"/>
          <a:ea typeface="+mj-ea"/>
          <a:cs typeface="+mj-cs"/>
        </a:defRPr>
      </a:lvl1pPr>
      <a:lvl2pPr algn="ctr" rtl="0" eaLnBrk="0" fontAlgn="base" hangingPunct="0">
        <a:spcBef>
          <a:spcPct val="0"/>
        </a:spcBef>
        <a:spcAft>
          <a:spcPct val="0"/>
        </a:spcAft>
        <a:defRPr sz="2800">
          <a:solidFill>
            <a:schemeClr val="tx2"/>
          </a:solidFill>
          <a:latin typeface="Arial" charset="0"/>
        </a:defRPr>
      </a:lvl2pPr>
      <a:lvl3pPr algn="ctr" rtl="0" eaLnBrk="0" fontAlgn="base" hangingPunct="0">
        <a:spcBef>
          <a:spcPct val="0"/>
        </a:spcBef>
        <a:spcAft>
          <a:spcPct val="0"/>
        </a:spcAft>
        <a:defRPr sz="2800">
          <a:solidFill>
            <a:schemeClr val="tx2"/>
          </a:solidFill>
          <a:latin typeface="Arial" charset="0"/>
        </a:defRPr>
      </a:lvl3pPr>
      <a:lvl4pPr algn="ctr" rtl="0" eaLnBrk="0" fontAlgn="base" hangingPunct="0">
        <a:spcBef>
          <a:spcPct val="0"/>
        </a:spcBef>
        <a:spcAft>
          <a:spcPct val="0"/>
        </a:spcAft>
        <a:defRPr sz="2800">
          <a:solidFill>
            <a:schemeClr val="tx2"/>
          </a:solidFill>
          <a:latin typeface="Arial" charset="0"/>
        </a:defRPr>
      </a:lvl4pPr>
      <a:lvl5pPr algn="ctr" rtl="0" eaLnBrk="0" fontAlgn="base" hangingPunct="0">
        <a:spcBef>
          <a:spcPct val="0"/>
        </a:spcBef>
        <a:spcAft>
          <a:spcPct val="0"/>
        </a:spcAft>
        <a:defRPr sz="2800">
          <a:solidFill>
            <a:schemeClr val="tx2"/>
          </a:solidFill>
          <a:latin typeface="Arial" charset="0"/>
        </a:defRPr>
      </a:lvl5pPr>
      <a:lvl6pPr marL="457200" algn="ctr" rtl="0" fontAlgn="base">
        <a:spcBef>
          <a:spcPct val="0"/>
        </a:spcBef>
        <a:spcAft>
          <a:spcPct val="0"/>
        </a:spcAft>
        <a:defRPr sz="2800">
          <a:solidFill>
            <a:schemeClr val="tx2"/>
          </a:solidFill>
          <a:latin typeface="Arial" charset="0"/>
        </a:defRPr>
      </a:lvl6pPr>
      <a:lvl7pPr marL="914400" algn="ctr" rtl="0" fontAlgn="base">
        <a:spcBef>
          <a:spcPct val="0"/>
        </a:spcBef>
        <a:spcAft>
          <a:spcPct val="0"/>
        </a:spcAft>
        <a:defRPr sz="2800">
          <a:solidFill>
            <a:schemeClr val="tx2"/>
          </a:solidFill>
          <a:latin typeface="Arial" charset="0"/>
        </a:defRPr>
      </a:lvl7pPr>
      <a:lvl8pPr marL="1371600" algn="ctr" rtl="0" fontAlgn="base">
        <a:spcBef>
          <a:spcPct val="0"/>
        </a:spcBef>
        <a:spcAft>
          <a:spcPct val="0"/>
        </a:spcAft>
        <a:defRPr sz="2800">
          <a:solidFill>
            <a:schemeClr val="tx2"/>
          </a:solidFill>
          <a:latin typeface="Arial" charset="0"/>
        </a:defRPr>
      </a:lvl8pPr>
      <a:lvl9pPr marL="1828800" algn="ctr" rtl="0" fontAlgn="base">
        <a:spcBef>
          <a:spcPct val="0"/>
        </a:spcBef>
        <a:spcAft>
          <a:spcPct val="0"/>
        </a:spcAft>
        <a:defRPr sz="28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wmf"/><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wmf"/></Relationships>
</file>

<file path=ppt/slides/_rels/slide10.xml.rels><?xml version="1.0" encoding="UTF-8" standalone="yes"?>
<Relationships xmlns="http://schemas.openxmlformats.org/package/2006/relationships"><Relationship Id="rId3" Type="http://schemas.openxmlformats.org/officeDocument/2006/relationships/package" Target="../embeddings/Foglio_di_lavoro_di_Microsoft_Office_Excel2.xlsx"/><Relationship Id="rId2" Type="http://schemas.openxmlformats.org/officeDocument/2006/relationships/slideLayout" Target="../slideLayouts/slideLayout12.xml"/><Relationship Id="rId1" Type="http://schemas.openxmlformats.org/officeDocument/2006/relationships/vmlDrawing" Target="../drawings/vmlDrawing2.vml"/></Relationships>
</file>

<file path=ppt/slides/_rels/slide1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package" Target="../embeddings/Foglio_di_lavoro_di_Microsoft_Office_Excel3.xlsx"/><Relationship Id="rId2" Type="http://schemas.openxmlformats.org/officeDocument/2006/relationships/slideLayout" Target="../slideLayouts/slideLayout12.xml"/><Relationship Id="rId1" Type="http://schemas.openxmlformats.org/officeDocument/2006/relationships/vmlDrawing" Target="../drawings/vmlDrawing3.vml"/></Relationships>
</file>

<file path=ppt/slides/_rels/slide1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package" Target="../embeddings/Foglio_di_lavoro_di_Microsoft_Office_Excel4.xlsx"/><Relationship Id="rId2" Type="http://schemas.openxmlformats.org/officeDocument/2006/relationships/slideLayout" Target="../slideLayouts/slideLayout12.xml"/><Relationship Id="rId1" Type="http://schemas.openxmlformats.org/officeDocument/2006/relationships/vmlDrawing" Target="../drawings/vmlDrawing4.vml"/></Relationships>
</file>

<file path=ppt/slides/_rels/slide1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package" Target="../embeddings/Foglio_di_lavoro_di_Microsoft_Office_Excel1.xlsx"/><Relationship Id="rId2" Type="http://schemas.openxmlformats.org/officeDocument/2006/relationships/slideLayout" Target="../slideLayouts/slideLayout4.xml"/><Relationship Id="rId1" Type="http://schemas.openxmlformats.org/officeDocument/2006/relationships/vmlDrawing" Target="../drawings/vmlDrawing1.vml"/></Relationships>
</file>

<file path=ppt/slides/_rels/slide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egnaposto piè di pagina 4"/>
          <p:cNvSpPr>
            <a:spLocks noGrp="1"/>
          </p:cNvSpPr>
          <p:nvPr>
            <p:ph type="ftr" sz="quarter" idx="11"/>
          </p:nvPr>
        </p:nvSpPr>
        <p:spPr>
          <a:noFill/>
        </p:spPr>
        <p:txBody>
          <a:bodyPr/>
          <a:lstStyle/>
          <a:p>
            <a:r>
              <a:rPr lang="it-IT" b="0" i="1" dirty="0" smtClean="0">
                <a:solidFill>
                  <a:schemeClr val="tx1">
                    <a:lumMod val="65000"/>
                    <a:lumOff val="35000"/>
                  </a:schemeClr>
                </a:solidFill>
                <a:cs typeface="Arial" pitchFamily="34" charset="0"/>
              </a:rPr>
              <a:t>Filiera della carta 2014 - Alessandro Nova</a:t>
            </a:r>
          </a:p>
        </p:txBody>
      </p:sp>
      <p:sp>
        <p:nvSpPr>
          <p:cNvPr id="22531" name="Segnaposto numero diapositiva 5"/>
          <p:cNvSpPr>
            <a:spLocks noGrp="1"/>
          </p:cNvSpPr>
          <p:nvPr>
            <p:ph type="sldNum" sz="quarter" idx="12"/>
          </p:nvPr>
        </p:nvSpPr>
        <p:spPr>
          <a:noFill/>
        </p:spPr>
        <p:txBody>
          <a:bodyPr/>
          <a:lstStyle/>
          <a:p>
            <a:fld id="{BA96C865-CED0-493E-AF70-21CC65260253}" type="slidenum">
              <a:rPr lang="it-IT" smtClean="0">
                <a:cs typeface="Arial" pitchFamily="34" charset="0"/>
              </a:rPr>
              <a:pPr/>
              <a:t>1</a:t>
            </a:fld>
            <a:endParaRPr lang="it-IT" smtClean="0">
              <a:cs typeface="Arial" pitchFamily="34" charset="0"/>
            </a:endParaRPr>
          </a:p>
        </p:txBody>
      </p:sp>
      <p:pic>
        <p:nvPicPr>
          <p:cNvPr id="22532" name="Picture 2" descr="logo centrato blu.eps                                          000B9E58WILDE                          BDDDD67D:"/>
          <p:cNvPicPr>
            <a:picLocks noChangeAspect="1" noChangeArrowheads="1"/>
          </p:cNvPicPr>
          <p:nvPr/>
        </p:nvPicPr>
        <p:blipFill>
          <a:blip r:embed="rId3" cstate="print"/>
          <a:srcRect/>
          <a:stretch>
            <a:fillRect/>
          </a:stretch>
        </p:blipFill>
        <p:spPr bwMode="auto">
          <a:xfrm>
            <a:off x="179388" y="4508500"/>
            <a:ext cx="1008062" cy="804863"/>
          </a:xfrm>
          <a:prstGeom prst="rect">
            <a:avLst/>
          </a:prstGeom>
          <a:noFill/>
          <a:ln w="9525">
            <a:noFill/>
            <a:miter lim="800000"/>
            <a:headEnd/>
            <a:tailEnd/>
          </a:ln>
        </p:spPr>
      </p:pic>
      <p:sp>
        <p:nvSpPr>
          <p:cNvPr id="22533" name="Line 3"/>
          <p:cNvSpPr>
            <a:spLocks noChangeShapeType="1"/>
          </p:cNvSpPr>
          <p:nvPr/>
        </p:nvSpPr>
        <p:spPr bwMode="auto">
          <a:xfrm>
            <a:off x="2771775" y="404813"/>
            <a:ext cx="0" cy="5867400"/>
          </a:xfrm>
          <a:prstGeom prst="line">
            <a:avLst/>
          </a:prstGeom>
          <a:noFill/>
          <a:ln w="19050">
            <a:solidFill>
              <a:srgbClr val="003399"/>
            </a:solidFill>
            <a:round/>
            <a:headEnd/>
            <a:tailEnd/>
          </a:ln>
        </p:spPr>
        <p:txBody>
          <a:bodyPr wrap="none" anchor="ctr"/>
          <a:lstStyle/>
          <a:p>
            <a:endParaRPr lang="it-IT"/>
          </a:p>
        </p:txBody>
      </p:sp>
      <p:sp>
        <p:nvSpPr>
          <p:cNvPr id="22534" name="Rectangle 4"/>
          <p:cNvSpPr>
            <a:spLocks noChangeArrowheads="1"/>
          </p:cNvSpPr>
          <p:nvPr/>
        </p:nvSpPr>
        <p:spPr bwMode="auto">
          <a:xfrm>
            <a:off x="2915816" y="1493932"/>
            <a:ext cx="5328592" cy="4893647"/>
          </a:xfrm>
          <a:prstGeom prst="rect">
            <a:avLst/>
          </a:prstGeom>
          <a:noFill/>
          <a:ln w="9525">
            <a:noFill/>
            <a:miter lim="800000"/>
            <a:headEnd/>
            <a:tailEnd/>
          </a:ln>
        </p:spPr>
        <p:txBody>
          <a:bodyPr wrap="square">
            <a:spAutoFit/>
          </a:bodyPr>
          <a:lstStyle/>
          <a:p>
            <a:pPr>
              <a:defRPr/>
            </a:pPr>
            <a:r>
              <a:rPr lang="it-IT" sz="3000" b="1" dirty="0" smtClean="0">
                <a:solidFill>
                  <a:srgbClr val="3366FF"/>
                </a:solidFill>
              </a:rPr>
              <a:t>Carta, Editoria, Stampa e Trasformazione:</a:t>
            </a:r>
          </a:p>
          <a:p>
            <a:pPr marL="360000" algn="r">
              <a:defRPr/>
            </a:pPr>
            <a:r>
              <a:rPr lang="it-IT" sz="2800" b="1" i="1" dirty="0" smtClean="0">
                <a:solidFill>
                  <a:srgbClr val="3366FF"/>
                </a:solidFill>
              </a:rPr>
              <a:t>i trend e le proposte </a:t>
            </a:r>
          </a:p>
          <a:p>
            <a:pPr marL="360000" algn="r">
              <a:defRPr/>
            </a:pPr>
            <a:r>
              <a:rPr lang="it-IT" sz="2800" b="1" i="1" dirty="0" smtClean="0">
                <a:solidFill>
                  <a:srgbClr val="3366FF"/>
                </a:solidFill>
              </a:rPr>
              <a:t>per la crescita</a:t>
            </a:r>
            <a:endParaRPr lang="it-IT" sz="3200" dirty="0">
              <a:solidFill>
                <a:srgbClr val="3366FF"/>
              </a:solidFill>
            </a:endParaRPr>
          </a:p>
          <a:p>
            <a:pPr eaLnBrk="0" hangingPunct="0"/>
            <a:endParaRPr lang="it-IT" altLang="it-IT" sz="3200" dirty="0">
              <a:solidFill>
                <a:srgbClr val="3366FF"/>
              </a:solidFill>
              <a:latin typeface="Garamond BookCondensed"/>
            </a:endParaRPr>
          </a:p>
          <a:p>
            <a:pPr eaLnBrk="0" hangingPunct="0"/>
            <a:endParaRPr lang="it-IT" sz="1600" b="1" dirty="0" smtClean="0">
              <a:solidFill>
                <a:srgbClr val="3366FF"/>
              </a:solidFill>
            </a:endParaRPr>
          </a:p>
          <a:p>
            <a:pPr eaLnBrk="0" hangingPunct="0"/>
            <a:endParaRPr lang="it-IT" sz="1600" b="1" dirty="0" smtClean="0">
              <a:solidFill>
                <a:srgbClr val="3366FF"/>
              </a:solidFill>
            </a:endParaRPr>
          </a:p>
          <a:p>
            <a:pPr eaLnBrk="0" hangingPunct="0"/>
            <a:endParaRPr lang="it-IT" sz="1600" b="1" dirty="0" smtClean="0">
              <a:solidFill>
                <a:srgbClr val="3366FF"/>
              </a:solidFill>
            </a:endParaRPr>
          </a:p>
          <a:p>
            <a:pPr eaLnBrk="0" hangingPunct="0"/>
            <a:endParaRPr lang="it-IT" sz="1600" b="1" dirty="0" smtClean="0">
              <a:solidFill>
                <a:srgbClr val="3366FF"/>
              </a:solidFill>
            </a:endParaRPr>
          </a:p>
          <a:p>
            <a:pPr eaLnBrk="0" hangingPunct="0"/>
            <a:r>
              <a:rPr lang="it-IT" b="1" i="1" dirty="0" smtClean="0">
                <a:solidFill>
                  <a:srgbClr val="3366FF"/>
                </a:solidFill>
              </a:rPr>
              <a:t>Alessandro </a:t>
            </a:r>
            <a:r>
              <a:rPr lang="it-IT" b="1" i="1" dirty="0">
                <a:solidFill>
                  <a:srgbClr val="3366FF"/>
                </a:solidFill>
              </a:rPr>
              <a:t>Nova </a:t>
            </a:r>
          </a:p>
          <a:p>
            <a:r>
              <a:rPr lang="it-IT" b="1" i="1" dirty="0">
                <a:solidFill>
                  <a:srgbClr val="3366FF"/>
                </a:solidFill>
              </a:rPr>
              <a:t>Università L. Bocconi</a:t>
            </a:r>
          </a:p>
          <a:p>
            <a:r>
              <a:rPr lang="it-IT" altLang="it-IT" b="1" i="1" dirty="0">
                <a:solidFill>
                  <a:srgbClr val="3366FF"/>
                </a:solidFill>
              </a:rPr>
              <a:t/>
            </a:r>
            <a:br>
              <a:rPr lang="it-IT" altLang="it-IT" b="1" i="1" dirty="0">
                <a:solidFill>
                  <a:srgbClr val="3366FF"/>
                </a:solidFill>
              </a:rPr>
            </a:br>
            <a:endParaRPr lang="it-IT" altLang="it-IT" b="1" i="1" dirty="0">
              <a:solidFill>
                <a:srgbClr val="3366FF"/>
              </a:solidFill>
            </a:endParaRPr>
          </a:p>
          <a:p>
            <a:pPr eaLnBrk="0" hangingPunct="0"/>
            <a:r>
              <a:rPr lang="it-IT" altLang="it-IT" b="1" i="1" dirty="0">
                <a:solidFill>
                  <a:srgbClr val="3366FF"/>
                </a:solidFill>
              </a:rPr>
              <a:t>Roma, </a:t>
            </a:r>
            <a:r>
              <a:rPr lang="it-IT" altLang="it-IT" b="1" i="1" dirty="0" smtClean="0">
                <a:solidFill>
                  <a:srgbClr val="3366FF"/>
                </a:solidFill>
              </a:rPr>
              <a:t>18  febbraio 2014</a:t>
            </a:r>
            <a:endParaRPr lang="it-IT" altLang="it-IT" b="1" i="1" dirty="0">
              <a:solidFill>
                <a:srgbClr val="3366FF"/>
              </a:solidFill>
            </a:endParaRPr>
          </a:p>
        </p:txBody>
      </p:sp>
      <p:pic>
        <p:nvPicPr>
          <p:cNvPr id="22535" name="Picture 5" descr="&#10;logo_asig.tif                                                  000B9E58WILDE                          BDDDD67D:"/>
          <p:cNvPicPr>
            <a:picLocks noChangeAspect="1" noChangeArrowheads="1"/>
          </p:cNvPicPr>
          <p:nvPr/>
        </p:nvPicPr>
        <p:blipFill>
          <a:blip r:embed="rId4" cstate="print"/>
          <a:srcRect/>
          <a:stretch>
            <a:fillRect/>
          </a:stretch>
        </p:blipFill>
        <p:spPr bwMode="auto">
          <a:xfrm>
            <a:off x="250825" y="3500438"/>
            <a:ext cx="736600" cy="427037"/>
          </a:xfrm>
          <a:prstGeom prst="rect">
            <a:avLst/>
          </a:prstGeom>
          <a:noFill/>
          <a:ln w="9525">
            <a:noFill/>
            <a:miter lim="800000"/>
            <a:headEnd/>
            <a:tailEnd/>
          </a:ln>
        </p:spPr>
      </p:pic>
      <p:pic>
        <p:nvPicPr>
          <p:cNvPr id="22536" name="Picture 7" descr="2008_ Assologo"/>
          <p:cNvPicPr>
            <a:picLocks noChangeAspect="1" noChangeArrowheads="1"/>
          </p:cNvPicPr>
          <p:nvPr/>
        </p:nvPicPr>
        <p:blipFill>
          <a:blip r:embed="rId5" cstate="print"/>
          <a:srcRect/>
          <a:stretch>
            <a:fillRect/>
          </a:stretch>
        </p:blipFill>
        <p:spPr bwMode="auto">
          <a:xfrm>
            <a:off x="1187450" y="4005263"/>
            <a:ext cx="1295400" cy="441325"/>
          </a:xfrm>
          <a:prstGeom prst="rect">
            <a:avLst/>
          </a:prstGeom>
          <a:noFill/>
          <a:ln w="9525">
            <a:noFill/>
            <a:miter lim="800000"/>
            <a:headEnd/>
            <a:tailEnd/>
          </a:ln>
        </p:spPr>
      </p:pic>
      <p:pic>
        <p:nvPicPr>
          <p:cNvPr id="22537" name="Picture 9" descr="AIE2.tif                                                       000B9E58WILDE                          BDDDD67D:"/>
          <p:cNvPicPr>
            <a:picLocks noChangeAspect="1" noChangeArrowheads="1"/>
          </p:cNvPicPr>
          <p:nvPr/>
        </p:nvPicPr>
        <p:blipFill>
          <a:blip r:embed="rId6" cstate="print"/>
          <a:srcRect/>
          <a:stretch>
            <a:fillRect/>
          </a:stretch>
        </p:blipFill>
        <p:spPr bwMode="auto">
          <a:xfrm>
            <a:off x="1692275" y="1196975"/>
            <a:ext cx="720725" cy="822325"/>
          </a:xfrm>
          <a:prstGeom prst="rect">
            <a:avLst/>
          </a:prstGeom>
          <a:noFill/>
          <a:ln w="9525">
            <a:noFill/>
            <a:miter lim="800000"/>
            <a:headEnd/>
            <a:tailEnd/>
          </a:ln>
        </p:spPr>
      </p:pic>
      <p:pic>
        <p:nvPicPr>
          <p:cNvPr id="22538" name="Picture 10"/>
          <p:cNvPicPr>
            <a:picLocks noChangeAspect="1" noChangeArrowheads="1"/>
          </p:cNvPicPr>
          <p:nvPr/>
        </p:nvPicPr>
        <p:blipFill>
          <a:blip r:embed="rId7" cstate="print"/>
          <a:srcRect/>
          <a:stretch>
            <a:fillRect/>
          </a:stretch>
        </p:blipFill>
        <p:spPr bwMode="auto">
          <a:xfrm>
            <a:off x="323850" y="765175"/>
            <a:ext cx="936625" cy="801688"/>
          </a:xfrm>
          <a:prstGeom prst="rect">
            <a:avLst/>
          </a:prstGeom>
          <a:noFill/>
          <a:ln w="9525">
            <a:noFill/>
            <a:miter lim="800000"/>
            <a:headEnd/>
            <a:tailEnd/>
          </a:ln>
        </p:spPr>
      </p:pic>
      <p:pic>
        <p:nvPicPr>
          <p:cNvPr id="22539" name="Picture 11"/>
          <p:cNvPicPr>
            <a:picLocks noChangeAspect="1" noChangeArrowheads="1"/>
          </p:cNvPicPr>
          <p:nvPr/>
        </p:nvPicPr>
        <p:blipFill>
          <a:blip r:embed="rId8" cstate="print"/>
          <a:srcRect/>
          <a:stretch>
            <a:fillRect/>
          </a:stretch>
        </p:blipFill>
        <p:spPr bwMode="auto">
          <a:xfrm>
            <a:off x="1403350" y="2801938"/>
            <a:ext cx="1138238" cy="627062"/>
          </a:xfrm>
          <a:prstGeom prst="rect">
            <a:avLst/>
          </a:prstGeom>
          <a:noFill/>
          <a:ln w="9525">
            <a:noFill/>
            <a:miter lim="800000"/>
            <a:headEnd/>
            <a:tailEnd/>
          </a:ln>
        </p:spPr>
      </p:pic>
      <p:pic>
        <p:nvPicPr>
          <p:cNvPr id="22540" name="Picture 13"/>
          <p:cNvPicPr>
            <a:picLocks noChangeAspect="1" noChangeArrowheads="1"/>
          </p:cNvPicPr>
          <p:nvPr/>
        </p:nvPicPr>
        <p:blipFill>
          <a:blip r:embed="rId9" cstate="print"/>
          <a:srcRect/>
          <a:stretch>
            <a:fillRect/>
          </a:stretch>
        </p:blipFill>
        <p:spPr bwMode="auto">
          <a:xfrm>
            <a:off x="1331913" y="5208588"/>
            <a:ext cx="1152525" cy="822325"/>
          </a:xfrm>
          <a:prstGeom prst="rect">
            <a:avLst/>
          </a:prstGeom>
          <a:noFill/>
          <a:ln w="9525">
            <a:noFill/>
            <a:miter lim="800000"/>
            <a:headEnd/>
            <a:tailEnd/>
          </a:ln>
        </p:spPr>
      </p:pic>
      <p:pic>
        <p:nvPicPr>
          <p:cNvPr id="22541" name="Picture 17" descr="LogoAnes300bigSO"/>
          <p:cNvPicPr>
            <a:picLocks noChangeAspect="1" noChangeArrowheads="1"/>
          </p:cNvPicPr>
          <p:nvPr/>
        </p:nvPicPr>
        <p:blipFill>
          <a:blip r:embed="rId10" cstate="print"/>
          <a:srcRect/>
          <a:stretch>
            <a:fillRect/>
          </a:stretch>
        </p:blipFill>
        <p:spPr bwMode="auto">
          <a:xfrm>
            <a:off x="179388" y="2205038"/>
            <a:ext cx="962025" cy="523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egnaposto piè di pagina 4"/>
          <p:cNvSpPr>
            <a:spLocks noGrp="1"/>
          </p:cNvSpPr>
          <p:nvPr>
            <p:ph type="ftr" sz="quarter" idx="11"/>
          </p:nvPr>
        </p:nvSpPr>
        <p:spPr>
          <a:noFill/>
        </p:spPr>
        <p:txBody>
          <a:bodyPr/>
          <a:lstStyle/>
          <a:p>
            <a:r>
              <a:rPr lang="it-IT" smtClean="0">
                <a:cs typeface="Arial" pitchFamily="34" charset="0"/>
              </a:rPr>
              <a:t>Filiera della carta 2014 - Alessandro Nova</a:t>
            </a:r>
          </a:p>
        </p:txBody>
      </p:sp>
      <p:sp>
        <p:nvSpPr>
          <p:cNvPr id="7172" name="Segnaposto numero diapositiva 5"/>
          <p:cNvSpPr>
            <a:spLocks noGrp="1"/>
          </p:cNvSpPr>
          <p:nvPr>
            <p:ph type="sldNum" sz="quarter" idx="12"/>
          </p:nvPr>
        </p:nvSpPr>
        <p:spPr>
          <a:noFill/>
        </p:spPr>
        <p:txBody>
          <a:bodyPr/>
          <a:lstStyle/>
          <a:p>
            <a:fld id="{C2592C75-7DC5-4A67-988C-E53C211DE015}" type="slidenum">
              <a:rPr lang="it-IT" smtClean="0">
                <a:cs typeface="Arial" pitchFamily="34" charset="0"/>
              </a:rPr>
              <a:pPr/>
              <a:t>10</a:t>
            </a:fld>
            <a:endParaRPr lang="it-IT" smtClean="0">
              <a:cs typeface="Arial" pitchFamily="34" charset="0"/>
            </a:endParaRPr>
          </a:p>
        </p:txBody>
      </p:sp>
      <p:sp>
        <p:nvSpPr>
          <p:cNvPr id="7173" name="Rectangle 2"/>
          <p:cNvSpPr>
            <a:spLocks noGrp="1" noChangeArrowheads="1"/>
          </p:cNvSpPr>
          <p:nvPr>
            <p:ph type="title"/>
          </p:nvPr>
        </p:nvSpPr>
        <p:spPr>
          <a:xfrm>
            <a:off x="287338" y="333375"/>
            <a:ext cx="8569325" cy="576263"/>
          </a:xfrm>
        </p:spPr>
        <p:txBody>
          <a:bodyPr anchorCtr="1"/>
          <a:lstStyle/>
          <a:p>
            <a:pPr eaLnBrk="1" hangingPunct="1"/>
            <a:r>
              <a:rPr lang="it-IT" sz="2400" b="1" dirty="0" smtClean="0">
                <a:solidFill>
                  <a:srgbClr val="0000CC"/>
                </a:solidFill>
                <a:latin typeface="Calibri" pitchFamily="34" charset="0"/>
              </a:rPr>
              <a:t>Il </a:t>
            </a:r>
            <a:r>
              <a:rPr lang="it-IT" sz="2400" b="1" dirty="0" err="1" smtClean="0">
                <a:solidFill>
                  <a:srgbClr val="0000CC"/>
                </a:solidFill>
                <a:latin typeface="Calibri" pitchFamily="34" charset="0"/>
              </a:rPr>
              <a:t>fatturato*</a:t>
            </a:r>
            <a:r>
              <a:rPr lang="it-IT" sz="2400" b="1" dirty="0" smtClean="0">
                <a:solidFill>
                  <a:srgbClr val="0000CC"/>
                </a:solidFill>
                <a:latin typeface="Calibri" pitchFamily="34" charset="0"/>
              </a:rPr>
              <a:t> della filiera per comparti</a:t>
            </a:r>
            <a:r>
              <a:rPr lang="it-IT" sz="2600" b="1" dirty="0" smtClean="0">
                <a:solidFill>
                  <a:srgbClr val="0000CC"/>
                </a:solidFill>
                <a:latin typeface="Calibri" pitchFamily="34" charset="0"/>
              </a:rPr>
              <a:t> </a:t>
            </a:r>
            <a:r>
              <a:rPr lang="it-IT" sz="2000" b="1" dirty="0" smtClean="0">
                <a:solidFill>
                  <a:srgbClr val="0000CC"/>
                </a:solidFill>
                <a:latin typeface="Calibri" pitchFamily="34" charset="0"/>
              </a:rPr>
              <a:t>[</a:t>
            </a:r>
            <a:r>
              <a:rPr lang="it-IT" sz="2000" b="1" dirty="0" err="1" smtClean="0">
                <a:solidFill>
                  <a:srgbClr val="0000CC"/>
                </a:solidFill>
                <a:latin typeface="Calibri" pitchFamily="34" charset="0"/>
              </a:rPr>
              <a:t>Mln</a:t>
            </a:r>
            <a:r>
              <a:rPr lang="it-IT" sz="2000" b="1" dirty="0" smtClean="0">
                <a:solidFill>
                  <a:srgbClr val="0000CC"/>
                </a:solidFill>
                <a:latin typeface="Calibri" pitchFamily="34" charset="0"/>
              </a:rPr>
              <a:t> Euro]</a:t>
            </a:r>
          </a:p>
        </p:txBody>
      </p:sp>
      <p:sp>
        <p:nvSpPr>
          <p:cNvPr id="7174" name="Rectangle 104"/>
          <p:cNvSpPr>
            <a:spLocks noChangeArrowheads="1"/>
          </p:cNvSpPr>
          <p:nvPr/>
        </p:nvSpPr>
        <p:spPr bwMode="auto">
          <a:xfrm>
            <a:off x="250825" y="6103938"/>
            <a:ext cx="5545138" cy="165100"/>
          </a:xfrm>
          <a:prstGeom prst="rect">
            <a:avLst/>
          </a:prstGeom>
          <a:noFill/>
          <a:ln w="9525">
            <a:noFill/>
            <a:miter lim="800000"/>
            <a:headEnd/>
            <a:tailEnd/>
          </a:ln>
        </p:spPr>
        <p:txBody>
          <a:bodyPr tIns="0" bIns="0">
            <a:spAutoFit/>
          </a:bodyPr>
          <a:lstStyle/>
          <a:p>
            <a:pPr algn="just">
              <a:lnSpc>
                <a:spcPct val="90000"/>
              </a:lnSpc>
              <a:buClr>
                <a:srgbClr val="FF3300"/>
              </a:buClr>
              <a:buFont typeface="Wingdings" pitchFamily="2" charset="2"/>
              <a:buNone/>
            </a:pPr>
            <a:r>
              <a:rPr lang="it-IT" sz="1200" b="1" dirty="0">
                <a:solidFill>
                  <a:schemeClr val="tx1">
                    <a:lumMod val="65000"/>
                    <a:lumOff val="35000"/>
                  </a:schemeClr>
                </a:solidFill>
              </a:rPr>
              <a:t>* Valori aggregati; ** Stime; *** Dati comprensivi dei ricavi da pubblicità</a:t>
            </a:r>
          </a:p>
        </p:txBody>
      </p:sp>
      <p:sp>
        <p:nvSpPr>
          <p:cNvPr id="7175" name="Rectangle 105"/>
          <p:cNvSpPr>
            <a:spLocks noChangeArrowheads="1"/>
          </p:cNvSpPr>
          <p:nvPr/>
        </p:nvSpPr>
        <p:spPr bwMode="auto">
          <a:xfrm>
            <a:off x="5580063" y="6103938"/>
            <a:ext cx="3240087" cy="165100"/>
          </a:xfrm>
          <a:prstGeom prst="rect">
            <a:avLst/>
          </a:prstGeom>
          <a:noFill/>
          <a:ln w="9525">
            <a:noFill/>
            <a:miter lim="800000"/>
            <a:headEnd/>
            <a:tailEnd/>
          </a:ln>
        </p:spPr>
        <p:txBody>
          <a:bodyPr tIns="0" bIns="0">
            <a:spAutoFit/>
          </a:bodyPr>
          <a:lstStyle/>
          <a:p>
            <a:pPr algn="r">
              <a:lnSpc>
                <a:spcPct val="90000"/>
              </a:lnSpc>
              <a:buClr>
                <a:srgbClr val="FF3300"/>
              </a:buClr>
              <a:buFont typeface="Wingdings" pitchFamily="2" charset="2"/>
              <a:buNone/>
            </a:pPr>
            <a:r>
              <a:rPr lang="it-IT" sz="1200" b="1" dirty="0">
                <a:solidFill>
                  <a:schemeClr val="tx1">
                    <a:lumMod val="65000"/>
                    <a:lumOff val="35000"/>
                  </a:schemeClr>
                </a:solidFill>
              </a:rPr>
              <a:t>Fonte: Uffici Studi Associazioni di filiera</a:t>
            </a:r>
          </a:p>
        </p:txBody>
      </p:sp>
      <p:graphicFrame>
        <p:nvGraphicFramePr>
          <p:cNvPr id="2" name="Object 3"/>
          <p:cNvGraphicFramePr>
            <a:graphicFrameLocks noChangeAspect="1"/>
          </p:cNvGraphicFramePr>
          <p:nvPr/>
        </p:nvGraphicFramePr>
        <p:xfrm>
          <a:off x="395535" y="1509172"/>
          <a:ext cx="8290865" cy="4104456"/>
        </p:xfrm>
        <a:graphic>
          <a:graphicData uri="http://schemas.openxmlformats.org/presentationml/2006/ole">
            <p:oleObj spid="_x0000_s40971" name="Foglio di lavoro" r:id="rId3" imgW="9250648" imgH="4579566" progId="Excel.Sheet.12">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egnaposto piè di pagina 3"/>
          <p:cNvSpPr>
            <a:spLocks noGrp="1"/>
          </p:cNvSpPr>
          <p:nvPr>
            <p:ph type="ftr" sz="quarter" idx="11"/>
          </p:nvPr>
        </p:nvSpPr>
        <p:spPr>
          <a:noFill/>
        </p:spPr>
        <p:txBody>
          <a:bodyPr/>
          <a:lstStyle/>
          <a:p>
            <a:r>
              <a:rPr lang="it-IT" smtClean="0">
                <a:cs typeface="Arial" pitchFamily="34" charset="0"/>
              </a:rPr>
              <a:t>Filiera della carta 2014 - Alessandro Nova</a:t>
            </a:r>
          </a:p>
        </p:txBody>
      </p:sp>
      <p:sp>
        <p:nvSpPr>
          <p:cNvPr id="8196" name="Segnaposto numero diapositiva 4"/>
          <p:cNvSpPr>
            <a:spLocks noGrp="1"/>
          </p:cNvSpPr>
          <p:nvPr>
            <p:ph type="sldNum" sz="quarter" idx="12"/>
          </p:nvPr>
        </p:nvSpPr>
        <p:spPr>
          <a:noFill/>
        </p:spPr>
        <p:txBody>
          <a:bodyPr/>
          <a:lstStyle/>
          <a:p>
            <a:fld id="{FAAB44DA-B371-498F-B1E2-8E0B0487150D}" type="slidenum">
              <a:rPr lang="it-IT" smtClean="0">
                <a:cs typeface="Arial" pitchFamily="34" charset="0"/>
              </a:rPr>
              <a:pPr/>
              <a:t>11</a:t>
            </a:fld>
            <a:endParaRPr lang="it-IT" smtClean="0">
              <a:cs typeface="Arial" pitchFamily="34" charset="0"/>
            </a:endParaRPr>
          </a:p>
        </p:txBody>
      </p:sp>
      <p:sp>
        <p:nvSpPr>
          <p:cNvPr id="8197" name="Rectangle 2"/>
          <p:cNvSpPr>
            <a:spLocks noGrp="1" noChangeArrowheads="1"/>
          </p:cNvSpPr>
          <p:nvPr>
            <p:ph type="title"/>
          </p:nvPr>
        </p:nvSpPr>
        <p:spPr>
          <a:xfrm>
            <a:off x="251520" y="332656"/>
            <a:ext cx="8425184" cy="457200"/>
          </a:xfrm>
        </p:spPr>
        <p:txBody>
          <a:bodyPr anchorCtr="1"/>
          <a:lstStyle/>
          <a:p>
            <a:pPr eaLnBrk="1" hangingPunct="1"/>
            <a:r>
              <a:rPr lang="it-IT" sz="2400" b="1" dirty="0" smtClean="0">
                <a:solidFill>
                  <a:srgbClr val="0000CC"/>
                </a:solidFill>
                <a:latin typeface="Calibri" pitchFamily="34" charset="0"/>
              </a:rPr>
              <a:t>La dinamica del fatturato rispetto all’industria italiana </a:t>
            </a:r>
            <a:r>
              <a:rPr lang="it-IT" sz="2000" b="1" dirty="0" smtClean="0">
                <a:solidFill>
                  <a:srgbClr val="0000CC"/>
                </a:solidFill>
                <a:latin typeface="Calibri" pitchFamily="34" charset="0"/>
              </a:rPr>
              <a:t>[2001-2013]</a:t>
            </a:r>
          </a:p>
        </p:txBody>
      </p:sp>
      <p:sp>
        <p:nvSpPr>
          <p:cNvPr id="8198" name="Rectangle 3"/>
          <p:cNvSpPr>
            <a:spLocks noChangeArrowheads="1"/>
          </p:cNvSpPr>
          <p:nvPr/>
        </p:nvSpPr>
        <p:spPr bwMode="auto">
          <a:xfrm>
            <a:off x="323850" y="6165850"/>
            <a:ext cx="1116013" cy="166688"/>
          </a:xfrm>
          <a:prstGeom prst="rect">
            <a:avLst/>
          </a:prstGeom>
          <a:noFill/>
          <a:ln w="9525">
            <a:noFill/>
            <a:miter lim="800000"/>
            <a:headEnd/>
            <a:tailEnd/>
          </a:ln>
        </p:spPr>
        <p:txBody>
          <a:bodyPr tIns="0" bIns="0">
            <a:spAutoFit/>
          </a:bodyPr>
          <a:lstStyle/>
          <a:p>
            <a:pPr algn="just">
              <a:lnSpc>
                <a:spcPct val="90000"/>
              </a:lnSpc>
              <a:buClr>
                <a:srgbClr val="FF3300"/>
              </a:buClr>
              <a:buFont typeface="Wingdings" pitchFamily="2" charset="2"/>
              <a:buNone/>
            </a:pPr>
            <a:r>
              <a:rPr lang="it-IT" sz="1200" b="1" dirty="0">
                <a:solidFill>
                  <a:schemeClr val="tx1">
                    <a:lumMod val="65000"/>
                    <a:lumOff val="35000"/>
                  </a:schemeClr>
                </a:solidFill>
              </a:rPr>
              <a:t>* Stime</a:t>
            </a:r>
          </a:p>
        </p:txBody>
      </p:sp>
      <p:sp>
        <p:nvSpPr>
          <p:cNvPr id="8199" name="Rectangle 172"/>
          <p:cNvSpPr>
            <a:spLocks noChangeArrowheads="1"/>
          </p:cNvSpPr>
          <p:nvPr/>
        </p:nvSpPr>
        <p:spPr bwMode="auto">
          <a:xfrm>
            <a:off x="4859338" y="6092825"/>
            <a:ext cx="3816350" cy="192088"/>
          </a:xfrm>
          <a:prstGeom prst="rect">
            <a:avLst/>
          </a:prstGeom>
          <a:noFill/>
          <a:ln w="9525">
            <a:noFill/>
            <a:miter lim="800000"/>
            <a:headEnd/>
            <a:tailEnd/>
          </a:ln>
        </p:spPr>
        <p:txBody>
          <a:bodyPr tIns="0" bIns="0">
            <a:spAutoFit/>
          </a:bodyPr>
          <a:lstStyle/>
          <a:p>
            <a:pPr algn="r">
              <a:lnSpc>
                <a:spcPct val="90000"/>
              </a:lnSpc>
              <a:buClr>
                <a:srgbClr val="FF3300"/>
              </a:buClr>
              <a:buFont typeface="Wingdings" pitchFamily="2" charset="2"/>
              <a:buNone/>
            </a:pPr>
            <a:r>
              <a:rPr lang="it-IT" sz="1400" b="1" dirty="0">
                <a:solidFill>
                  <a:schemeClr val="tx1">
                    <a:lumMod val="65000"/>
                    <a:lumOff val="35000"/>
                  </a:schemeClr>
                </a:solidFill>
              </a:rPr>
              <a:t>     </a:t>
            </a:r>
            <a:r>
              <a:rPr lang="it-IT" sz="1200" b="1" dirty="0">
                <a:solidFill>
                  <a:schemeClr val="tx1">
                    <a:lumMod val="65000"/>
                    <a:lumOff val="35000"/>
                  </a:schemeClr>
                </a:solidFill>
              </a:rPr>
              <a:t>Fonte: Uffici Studi Associazioni di filiera e Istat</a:t>
            </a:r>
          </a:p>
        </p:txBody>
      </p:sp>
      <p:pic>
        <p:nvPicPr>
          <p:cNvPr id="8" name="Object 8"/>
          <p:cNvPicPr>
            <a:picLocks noChangeAspect="1" noChangeArrowheads="1"/>
          </p:cNvPicPr>
          <p:nvPr/>
        </p:nvPicPr>
        <p:blipFill>
          <a:blip r:embed="rId2" cstate="print"/>
          <a:srcRect/>
          <a:stretch>
            <a:fillRect/>
          </a:stretch>
        </p:blipFill>
        <p:spPr bwMode="auto">
          <a:xfrm>
            <a:off x="468313" y="1052513"/>
            <a:ext cx="8097837" cy="4976812"/>
          </a:xfrm>
          <a:prstGeom prst="rect">
            <a:avLst/>
          </a:prstGeom>
          <a:noFill/>
          <a:ln w="9525">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egnaposto piè di pagina 4"/>
          <p:cNvSpPr>
            <a:spLocks noGrp="1"/>
          </p:cNvSpPr>
          <p:nvPr>
            <p:ph type="ftr" sz="quarter" idx="11"/>
          </p:nvPr>
        </p:nvSpPr>
        <p:spPr>
          <a:noFill/>
        </p:spPr>
        <p:txBody>
          <a:bodyPr/>
          <a:lstStyle/>
          <a:p>
            <a:r>
              <a:rPr lang="it-IT" dirty="0" smtClean="0">
                <a:cs typeface="Arial" pitchFamily="34" charset="0"/>
              </a:rPr>
              <a:t>Filiera della carta 2014 - Alessandro Nova</a:t>
            </a:r>
          </a:p>
        </p:txBody>
      </p:sp>
      <p:sp>
        <p:nvSpPr>
          <p:cNvPr id="9220" name="Segnaposto numero diapositiva 5"/>
          <p:cNvSpPr>
            <a:spLocks noGrp="1"/>
          </p:cNvSpPr>
          <p:nvPr>
            <p:ph type="sldNum" sz="quarter" idx="12"/>
          </p:nvPr>
        </p:nvSpPr>
        <p:spPr>
          <a:noFill/>
        </p:spPr>
        <p:txBody>
          <a:bodyPr/>
          <a:lstStyle/>
          <a:p>
            <a:fld id="{B32CE4C8-E4AA-47D1-86FA-D80620650EBA}" type="slidenum">
              <a:rPr lang="it-IT" smtClean="0">
                <a:cs typeface="Arial" pitchFamily="34" charset="0"/>
              </a:rPr>
              <a:pPr/>
              <a:t>12</a:t>
            </a:fld>
            <a:endParaRPr lang="it-IT" smtClean="0">
              <a:cs typeface="Arial" pitchFamily="34" charset="0"/>
            </a:endParaRPr>
          </a:p>
        </p:txBody>
      </p:sp>
      <p:sp>
        <p:nvSpPr>
          <p:cNvPr id="9221" name="Rectangle 2"/>
          <p:cNvSpPr>
            <a:spLocks noGrp="1" noChangeArrowheads="1"/>
          </p:cNvSpPr>
          <p:nvPr>
            <p:ph type="title"/>
          </p:nvPr>
        </p:nvSpPr>
        <p:spPr>
          <a:xfrm>
            <a:off x="287338" y="333375"/>
            <a:ext cx="8569325" cy="576263"/>
          </a:xfrm>
        </p:spPr>
        <p:txBody>
          <a:bodyPr anchorCtr="1"/>
          <a:lstStyle/>
          <a:p>
            <a:pPr eaLnBrk="1" hangingPunct="1"/>
            <a:r>
              <a:rPr lang="it-IT" sz="2400" b="1" dirty="0" smtClean="0">
                <a:solidFill>
                  <a:srgbClr val="0000CC"/>
                </a:solidFill>
                <a:latin typeface="Calibri" pitchFamily="34" charset="0"/>
              </a:rPr>
              <a:t>Il consumo interno* della Filiera per comparti</a:t>
            </a:r>
            <a:r>
              <a:rPr lang="it-IT" sz="2600" b="1" dirty="0" smtClean="0">
                <a:solidFill>
                  <a:srgbClr val="0000CC"/>
                </a:solidFill>
                <a:latin typeface="Calibri" pitchFamily="34" charset="0"/>
              </a:rPr>
              <a:t> </a:t>
            </a:r>
            <a:r>
              <a:rPr lang="it-IT" sz="2000" b="1" dirty="0" smtClean="0">
                <a:solidFill>
                  <a:srgbClr val="0000CC"/>
                </a:solidFill>
                <a:latin typeface="Calibri" pitchFamily="34" charset="0"/>
              </a:rPr>
              <a:t>[Mln Euro]</a:t>
            </a:r>
          </a:p>
        </p:txBody>
      </p:sp>
      <p:sp>
        <p:nvSpPr>
          <p:cNvPr id="9222" name="Rectangle 115"/>
          <p:cNvSpPr>
            <a:spLocks noChangeArrowheads="1"/>
          </p:cNvSpPr>
          <p:nvPr/>
        </p:nvSpPr>
        <p:spPr bwMode="auto">
          <a:xfrm>
            <a:off x="279400" y="6105525"/>
            <a:ext cx="5545138" cy="165100"/>
          </a:xfrm>
          <a:prstGeom prst="rect">
            <a:avLst/>
          </a:prstGeom>
          <a:noFill/>
          <a:ln w="9525">
            <a:noFill/>
            <a:miter lim="800000"/>
            <a:headEnd/>
            <a:tailEnd/>
          </a:ln>
        </p:spPr>
        <p:txBody>
          <a:bodyPr tIns="0" bIns="0">
            <a:spAutoFit/>
          </a:bodyPr>
          <a:lstStyle/>
          <a:p>
            <a:pPr algn="just">
              <a:lnSpc>
                <a:spcPct val="90000"/>
              </a:lnSpc>
              <a:buClr>
                <a:srgbClr val="FF3300"/>
              </a:buClr>
              <a:buFont typeface="Wingdings" pitchFamily="2" charset="2"/>
              <a:buNone/>
            </a:pPr>
            <a:r>
              <a:rPr lang="it-IT" sz="1200" b="1" dirty="0">
                <a:solidFill>
                  <a:schemeClr val="tx1">
                    <a:lumMod val="65000"/>
                    <a:lumOff val="35000"/>
                  </a:schemeClr>
                </a:solidFill>
              </a:rPr>
              <a:t>* Valori aggregati; ** Stime; *** Dati comprensivi dei ricavi da pubblicità</a:t>
            </a:r>
          </a:p>
        </p:txBody>
      </p:sp>
      <p:sp>
        <p:nvSpPr>
          <p:cNvPr id="9223" name="Rectangle 116"/>
          <p:cNvSpPr>
            <a:spLocks noChangeArrowheads="1"/>
          </p:cNvSpPr>
          <p:nvPr/>
        </p:nvSpPr>
        <p:spPr bwMode="auto">
          <a:xfrm>
            <a:off x="5724525" y="6103938"/>
            <a:ext cx="2951163" cy="166687"/>
          </a:xfrm>
          <a:prstGeom prst="rect">
            <a:avLst/>
          </a:prstGeom>
          <a:noFill/>
          <a:ln w="9525">
            <a:noFill/>
            <a:miter lim="800000"/>
            <a:headEnd/>
            <a:tailEnd/>
          </a:ln>
        </p:spPr>
        <p:txBody>
          <a:bodyPr tIns="0" bIns="0">
            <a:spAutoFit/>
          </a:bodyPr>
          <a:lstStyle/>
          <a:p>
            <a:pPr algn="r">
              <a:lnSpc>
                <a:spcPct val="90000"/>
              </a:lnSpc>
              <a:buClr>
                <a:srgbClr val="FF3300"/>
              </a:buClr>
              <a:buFont typeface="Wingdings" pitchFamily="2" charset="2"/>
              <a:buNone/>
            </a:pPr>
            <a:r>
              <a:rPr lang="it-IT" sz="1200" b="1" dirty="0">
                <a:solidFill>
                  <a:schemeClr val="tx1">
                    <a:lumMod val="65000"/>
                    <a:lumOff val="35000"/>
                  </a:schemeClr>
                </a:solidFill>
              </a:rPr>
              <a:t>Fonte: Uffici Studi Associazioni di </a:t>
            </a:r>
            <a:r>
              <a:rPr lang="it-IT" sz="1200" b="1" dirty="0" smtClean="0">
                <a:solidFill>
                  <a:schemeClr val="tx1">
                    <a:lumMod val="65000"/>
                    <a:lumOff val="35000"/>
                  </a:schemeClr>
                </a:solidFill>
              </a:rPr>
              <a:t>Filiera</a:t>
            </a:r>
            <a:endParaRPr lang="it-IT" sz="1200" b="1" dirty="0">
              <a:solidFill>
                <a:schemeClr val="tx1">
                  <a:lumMod val="65000"/>
                  <a:lumOff val="35000"/>
                </a:schemeClr>
              </a:solidFill>
            </a:endParaRPr>
          </a:p>
        </p:txBody>
      </p:sp>
      <p:graphicFrame>
        <p:nvGraphicFramePr>
          <p:cNvPr id="2" name="Object 3"/>
          <p:cNvGraphicFramePr>
            <a:graphicFrameLocks noChangeAspect="1"/>
          </p:cNvGraphicFramePr>
          <p:nvPr/>
        </p:nvGraphicFramePr>
        <p:xfrm>
          <a:off x="323528" y="1364392"/>
          <a:ext cx="8436318" cy="4176464"/>
        </p:xfrm>
        <a:graphic>
          <a:graphicData uri="http://schemas.openxmlformats.org/presentationml/2006/ole">
            <p:oleObj spid="_x0000_s9257" name="Foglio di lavoro" r:id="rId3" imgW="9250648" imgH="4579566" progId="Excel.Sheet.12">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Segnaposto piè di pagina 3"/>
          <p:cNvSpPr>
            <a:spLocks noGrp="1"/>
          </p:cNvSpPr>
          <p:nvPr>
            <p:ph type="ftr" sz="quarter" idx="11"/>
          </p:nvPr>
        </p:nvSpPr>
        <p:spPr>
          <a:noFill/>
        </p:spPr>
        <p:txBody>
          <a:bodyPr/>
          <a:lstStyle/>
          <a:p>
            <a:r>
              <a:rPr lang="it-IT" smtClean="0">
                <a:cs typeface="Arial" pitchFamily="34" charset="0"/>
              </a:rPr>
              <a:t>Filiera della carta 2014 - Alessandro Nova</a:t>
            </a:r>
          </a:p>
        </p:txBody>
      </p:sp>
      <p:sp>
        <p:nvSpPr>
          <p:cNvPr id="10244" name="Segnaposto numero diapositiva 4"/>
          <p:cNvSpPr>
            <a:spLocks noGrp="1"/>
          </p:cNvSpPr>
          <p:nvPr>
            <p:ph type="sldNum" sz="quarter" idx="12"/>
          </p:nvPr>
        </p:nvSpPr>
        <p:spPr>
          <a:noFill/>
        </p:spPr>
        <p:txBody>
          <a:bodyPr/>
          <a:lstStyle/>
          <a:p>
            <a:fld id="{29A65462-6848-4676-8B00-F1085C7C4697}" type="slidenum">
              <a:rPr lang="it-IT" smtClean="0">
                <a:cs typeface="Arial" pitchFamily="34" charset="0"/>
              </a:rPr>
              <a:pPr/>
              <a:t>13</a:t>
            </a:fld>
            <a:endParaRPr lang="it-IT" smtClean="0">
              <a:cs typeface="Arial" pitchFamily="34" charset="0"/>
            </a:endParaRPr>
          </a:p>
        </p:txBody>
      </p:sp>
      <p:sp>
        <p:nvSpPr>
          <p:cNvPr id="10245" name="Rectangle 2"/>
          <p:cNvSpPr>
            <a:spLocks noGrp="1" noChangeArrowheads="1"/>
          </p:cNvSpPr>
          <p:nvPr>
            <p:ph type="title"/>
          </p:nvPr>
        </p:nvSpPr>
        <p:spPr>
          <a:xfrm>
            <a:off x="684213" y="307975"/>
            <a:ext cx="7883525" cy="457200"/>
          </a:xfrm>
        </p:spPr>
        <p:txBody>
          <a:bodyPr anchorCtr="1"/>
          <a:lstStyle/>
          <a:p>
            <a:pPr eaLnBrk="1" hangingPunct="1"/>
            <a:r>
              <a:rPr lang="it-IT" sz="2400" b="1" dirty="0" smtClean="0">
                <a:solidFill>
                  <a:srgbClr val="0000CC"/>
                </a:solidFill>
                <a:latin typeface="Calibri" pitchFamily="34" charset="0"/>
              </a:rPr>
              <a:t>Export su fatturato e import </a:t>
            </a:r>
            <a:r>
              <a:rPr lang="it-IT" sz="2400" b="1" dirty="0" err="1" smtClean="0">
                <a:solidFill>
                  <a:srgbClr val="0000CC"/>
                </a:solidFill>
                <a:latin typeface="Calibri" pitchFamily="34" charset="0"/>
              </a:rPr>
              <a:t>penetration</a:t>
            </a:r>
            <a:endParaRPr lang="it-IT" sz="2400" b="1" dirty="0" smtClean="0">
              <a:solidFill>
                <a:srgbClr val="0000CC"/>
              </a:solidFill>
              <a:latin typeface="Calibri" pitchFamily="34" charset="0"/>
            </a:endParaRPr>
          </a:p>
        </p:txBody>
      </p:sp>
      <p:sp>
        <p:nvSpPr>
          <p:cNvPr id="10246" name="Rectangle 3"/>
          <p:cNvSpPr>
            <a:spLocks noChangeArrowheads="1"/>
          </p:cNvSpPr>
          <p:nvPr/>
        </p:nvSpPr>
        <p:spPr bwMode="auto">
          <a:xfrm>
            <a:off x="323850" y="6129338"/>
            <a:ext cx="1116013" cy="165100"/>
          </a:xfrm>
          <a:prstGeom prst="rect">
            <a:avLst/>
          </a:prstGeom>
          <a:noFill/>
          <a:ln w="9525">
            <a:noFill/>
            <a:miter lim="800000"/>
            <a:headEnd/>
            <a:tailEnd/>
          </a:ln>
        </p:spPr>
        <p:txBody>
          <a:bodyPr tIns="0" bIns="0">
            <a:spAutoFit/>
          </a:bodyPr>
          <a:lstStyle/>
          <a:p>
            <a:pPr algn="just">
              <a:lnSpc>
                <a:spcPct val="90000"/>
              </a:lnSpc>
              <a:buClr>
                <a:srgbClr val="FF3300"/>
              </a:buClr>
              <a:buFont typeface="Wingdings" pitchFamily="2" charset="2"/>
              <a:buNone/>
            </a:pPr>
            <a:r>
              <a:rPr lang="it-IT" sz="1200" b="1" dirty="0">
                <a:solidFill>
                  <a:schemeClr val="tx1">
                    <a:lumMod val="65000"/>
                    <a:lumOff val="35000"/>
                  </a:schemeClr>
                </a:solidFill>
              </a:rPr>
              <a:t>* Stime</a:t>
            </a:r>
          </a:p>
        </p:txBody>
      </p:sp>
      <p:sp>
        <p:nvSpPr>
          <p:cNvPr id="10247" name="Rectangle 172"/>
          <p:cNvSpPr>
            <a:spLocks noChangeArrowheads="1"/>
          </p:cNvSpPr>
          <p:nvPr/>
        </p:nvSpPr>
        <p:spPr bwMode="auto">
          <a:xfrm>
            <a:off x="4859338" y="6111875"/>
            <a:ext cx="3816350" cy="165100"/>
          </a:xfrm>
          <a:prstGeom prst="rect">
            <a:avLst/>
          </a:prstGeom>
          <a:noFill/>
          <a:ln w="9525">
            <a:noFill/>
            <a:miter lim="800000"/>
            <a:headEnd/>
            <a:tailEnd/>
          </a:ln>
        </p:spPr>
        <p:txBody>
          <a:bodyPr tIns="0" bIns="0">
            <a:spAutoFit/>
          </a:bodyPr>
          <a:lstStyle/>
          <a:p>
            <a:pPr algn="r">
              <a:lnSpc>
                <a:spcPct val="90000"/>
              </a:lnSpc>
              <a:buClr>
                <a:srgbClr val="FF3300"/>
              </a:buClr>
              <a:buFont typeface="Wingdings" pitchFamily="2" charset="2"/>
              <a:buNone/>
            </a:pPr>
            <a:r>
              <a:rPr lang="it-IT" sz="1200" b="1" dirty="0">
                <a:solidFill>
                  <a:srgbClr val="003399"/>
                </a:solidFill>
              </a:rPr>
              <a:t>     </a:t>
            </a:r>
            <a:r>
              <a:rPr lang="it-IT" sz="1200" b="1" dirty="0">
                <a:solidFill>
                  <a:schemeClr val="tx1">
                    <a:lumMod val="65000"/>
                    <a:lumOff val="35000"/>
                  </a:schemeClr>
                </a:solidFill>
              </a:rPr>
              <a:t>Fonte: Uffici Studi Associazioni di filiera</a:t>
            </a:r>
          </a:p>
        </p:txBody>
      </p:sp>
      <p:pic>
        <p:nvPicPr>
          <p:cNvPr id="8" name="Object 8"/>
          <p:cNvPicPr>
            <a:picLocks noChangeAspect="1" noChangeArrowheads="1"/>
          </p:cNvPicPr>
          <p:nvPr/>
        </p:nvPicPr>
        <p:blipFill>
          <a:blip r:embed="rId2" cstate="print"/>
          <a:srcRect/>
          <a:stretch>
            <a:fillRect/>
          </a:stretch>
        </p:blipFill>
        <p:spPr bwMode="auto">
          <a:xfrm>
            <a:off x="611188" y="1125538"/>
            <a:ext cx="7967662" cy="4895850"/>
          </a:xfrm>
          <a:prstGeom prst="rect">
            <a:avLst/>
          </a:prstGeom>
          <a:noFill/>
          <a:ln w="9525">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olo 1"/>
          <p:cNvSpPr>
            <a:spLocks noGrp="1"/>
          </p:cNvSpPr>
          <p:nvPr>
            <p:ph type="title"/>
          </p:nvPr>
        </p:nvSpPr>
        <p:spPr/>
        <p:txBody>
          <a:bodyPr/>
          <a:lstStyle/>
          <a:p>
            <a:r>
              <a:rPr lang="it-IT" sz="2400" b="1" dirty="0" smtClean="0">
                <a:solidFill>
                  <a:srgbClr val="0000CC"/>
                </a:solidFill>
                <a:latin typeface="Calibri" pitchFamily="34" charset="0"/>
              </a:rPr>
              <a:t>I rapporti export su fatturato e import </a:t>
            </a:r>
            <a:r>
              <a:rPr lang="it-IT" sz="2400" b="1" dirty="0" err="1" smtClean="0">
                <a:solidFill>
                  <a:srgbClr val="0000CC"/>
                </a:solidFill>
                <a:latin typeface="Calibri" pitchFamily="34" charset="0"/>
              </a:rPr>
              <a:t>penetration</a:t>
            </a:r>
            <a:endParaRPr lang="it-IT" sz="2400" dirty="0" smtClean="0">
              <a:solidFill>
                <a:srgbClr val="0000CC"/>
              </a:solidFill>
            </a:endParaRPr>
          </a:p>
        </p:txBody>
      </p:sp>
      <p:sp>
        <p:nvSpPr>
          <p:cNvPr id="27651" name="Segnaposto piè di pagina 2"/>
          <p:cNvSpPr>
            <a:spLocks noGrp="1"/>
          </p:cNvSpPr>
          <p:nvPr>
            <p:ph type="ftr" sz="quarter" idx="11"/>
          </p:nvPr>
        </p:nvSpPr>
        <p:spPr>
          <a:noFill/>
        </p:spPr>
        <p:txBody>
          <a:bodyPr/>
          <a:lstStyle/>
          <a:p>
            <a:r>
              <a:rPr lang="it-IT" dirty="0" smtClean="0">
                <a:cs typeface="Arial" pitchFamily="34" charset="0"/>
              </a:rPr>
              <a:t>Filiera della carta 2014 - Alessandro Nova</a:t>
            </a:r>
          </a:p>
        </p:txBody>
      </p:sp>
      <p:sp>
        <p:nvSpPr>
          <p:cNvPr id="27652" name="Segnaposto numero diapositiva 3"/>
          <p:cNvSpPr>
            <a:spLocks noGrp="1"/>
          </p:cNvSpPr>
          <p:nvPr>
            <p:ph type="sldNum" sz="quarter" idx="12"/>
          </p:nvPr>
        </p:nvSpPr>
        <p:spPr>
          <a:noFill/>
        </p:spPr>
        <p:txBody>
          <a:bodyPr/>
          <a:lstStyle/>
          <a:p>
            <a:fld id="{EF31EF0B-F7FD-4270-A750-EAC817F651BB}" type="slidenum">
              <a:rPr lang="it-IT" smtClean="0">
                <a:cs typeface="Arial" pitchFamily="34" charset="0"/>
              </a:rPr>
              <a:pPr/>
              <a:t>14</a:t>
            </a:fld>
            <a:endParaRPr lang="it-IT" smtClean="0">
              <a:cs typeface="Arial" pitchFamily="34" charset="0"/>
            </a:endParaRPr>
          </a:p>
        </p:txBody>
      </p:sp>
      <p:sp>
        <p:nvSpPr>
          <p:cNvPr id="27653" name="Rettangolo 4"/>
          <p:cNvSpPr>
            <a:spLocks noChangeArrowheads="1"/>
          </p:cNvSpPr>
          <p:nvPr/>
        </p:nvSpPr>
        <p:spPr bwMode="auto">
          <a:xfrm>
            <a:off x="467543" y="1628800"/>
            <a:ext cx="8207375" cy="3939540"/>
          </a:xfrm>
          <a:prstGeom prst="rect">
            <a:avLst/>
          </a:prstGeom>
          <a:noFill/>
          <a:ln w="9525">
            <a:noFill/>
            <a:miter lim="800000"/>
            <a:headEnd/>
            <a:tailEnd/>
          </a:ln>
        </p:spPr>
        <p:txBody>
          <a:bodyPr>
            <a:spAutoFit/>
          </a:bodyPr>
          <a:lstStyle/>
          <a:p>
            <a:pPr algn="just">
              <a:spcAft>
                <a:spcPts val="600"/>
              </a:spcAft>
            </a:pPr>
            <a:r>
              <a:rPr lang="it-IT" sz="2000" dirty="0" smtClean="0">
                <a:solidFill>
                  <a:schemeClr val="tx1">
                    <a:lumMod val="65000"/>
                    <a:lumOff val="35000"/>
                  </a:schemeClr>
                </a:solidFill>
              </a:rPr>
              <a:t>L’evoluzione del rapporto "</a:t>
            </a:r>
            <a:r>
              <a:rPr lang="it-IT" sz="2000" i="1" dirty="0" smtClean="0">
                <a:solidFill>
                  <a:schemeClr val="tx1">
                    <a:lumMod val="65000"/>
                    <a:lumOff val="35000"/>
                  </a:schemeClr>
                </a:solidFill>
              </a:rPr>
              <a:t>export su fatturato</a:t>
            </a:r>
            <a:r>
              <a:rPr lang="it-IT" sz="2000" dirty="0" smtClean="0">
                <a:solidFill>
                  <a:schemeClr val="tx1">
                    <a:lumMod val="65000"/>
                    <a:lumOff val="35000"/>
                  </a:schemeClr>
                </a:solidFill>
              </a:rPr>
              <a:t>" tra il 2009 e il 2013 conferma nuovamente la crescente apertura della Filiera alla componente internazionale del mercato (soprattutto per la riduzione dimensionale dei comparti esclusivamente legati al mercato interno, decisamente meno favorevole). </a:t>
            </a:r>
          </a:p>
          <a:p>
            <a:pPr algn="just">
              <a:spcAft>
                <a:spcPts val="600"/>
              </a:spcAft>
            </a:pPr>
            <a:r>
              <a:rPr lang="it-IT" sz="2000" dirty="0" smtClean="0">
                <a:solidFill>
                  <a:schemeClr val="tx1">
                    <a:lumMod val="65000"/>
                    <a:lumOff val="35000"/>
                  </a:schemeClr>
                </a:solidFill>
              </a:rPr>
              <a:t>Sotto il profilo della domanda interna cresce anche il rapporto di </a:t>
            </a:r>
            <a:r>
              <a:rPr lang="it-IT" sz="2000" i="1" dirty="0" smtClean="0">
                <a:solidFill>
                  <a:schemeClr val="tx1">
                    <a:lumMod val="65000"/>
                    <a:lumOff val="35000"/>
                  </a:schemeClr>
                </a:solidFill>
              </a:rPr>
              <a:t>import </a:t>
            </a:r>
            <a:r>
              <a:rPr lang="it-IT" sz="2000" i="1" dirty="0" err="1" smtClean="0">
                <a:solidFill>
                  <a:schemeClr val="tx1">
                    <a:lumMod val="65000"/>
                    <a:lumOff val="35000"/>
                  </a:schemeClr>
                </a:solidFill>
              </a:rPr>
              <a:t>penetration</a:t>
            </a:r>
            <a:r>
              <a:rPr lang="it-IT" sz="2000" dirty="0" smtClean="0">
                <a:solidFill>
                  <a:schemeClr val="tx1">
                    <a:lumMod val="65000"/>
                    <a:lumOff val="35000"/>
                  </a:schemeClr>
                </a:solidFill>
              </a:rPr>
              <a:t>, ancora una volta prevalentemente in connessione con la riduzione del mercato domestico piuttosto che con la riduzione delle importazioni.</a:t>
            </a:r>
          </a:p>
          <a:p>
            <a:pPr algn="just">
              <a:spcAft>
                <a:spcPts val="600"/>
              </a:spcAft>
            </a:pPr>
            <a:r>
              <a:rPr lang="it-IT" sz="2000" dirty="0" smtClean="0">
                <a:solidFill>
                  <a:schemeClr val="tx1">
                    <a:lumMod val="65000"/>
                    <a:lumOff val="35000"/>
                  </a:schemeClr>
                </a:solidFill>
              </a:rPr>
              <a:t>Si conferma, comunque, il peso preponderante della componente nazionale sulla produzione totale della Filiera e, quindi, il forte ruolo della negativa dinamica dei consumi interni sui livelli di fatturato.</a:t>
            </a:r>
            <a:endParaRPr lang="it-IT" sz="20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Segnaposto piè di pagina 3"/>
          <p:cNvSpPr>
            <a:spLocks noGrp="1"/>
          </p:cNvSpPr>
          <p:nvPr>
            <p:ph type="ftr" sz="quarter" idx="11"/>
          </p:nvPr>
        </p:nvSpPr>
        <p:spPr>
          <a:noFill/>
        </p:spPr>
        <p:txBody>
          <a:bodyPr/>
          <a:lstStyle/>
          <a:p>
            <a:r>
              <a:rPr lang="it-IT" smtClean="0">
                <a:cs typeface="Arial" pitchFamily="34" charset="0"/>
              </a:rPr>
              <a:t>Filiera della carta 2014 - Alessandro Nova</a:t>
            </a:r>
          </a:p>
        </p:txBody>
      </p:sp>
      <p:sp>
        <p:nvSpPr>
          <p:cNvPr id="11268" name="Segnaposto numero diapositiva 4"/>
          <p:cNvSpPr>
            <a:spLocks noGrp="1"/>
          </p:cNvSpPr>
          <p:nvPr>
            <p:ph type="sldNum" sz="quarter" idx="12"/>
          </p:nvPr>
        </p:nvSpPr>
        <p:spPr>
          <a:noFill/>
        </p:spPr>
        <p:txBody>
          <a:bodyPr/>
          <a:lstStyle/>
          <a:p>
            <a:fld id="{C9518427-C1BB-4F9F-9FAA-4BEE1CBECEA0}" type="slidenum">
              <a:rPr lang="it-IT" smtClean="0">
                <a:cs typeface="Arial" pitchFamily="34" charset="0"/>
              </a:rPr>
              <a:pPr/>
              <a:t>15</a:t>
            </a:fld>
            <a:endParaRPr lang="it-IT" smtClean="0">
              <a:cs typeface="Arial" pitchFamily="34" charset="0"/>
            </a:endParaRPr>
          </a:p>
        </p:txBody>
      </p:sp>
      <p:sp>
        <p:nvSpPr>
          <p:cNvPr id="11269" name="Rectangle 2"/>
          <p:cNvSpPr>
            <a:spLocks noGrp="1" noChangeArrowheads="1"/>
          </p:cNvSpPr>
          <p:nvPr>
            <p:ph type="title"/>
          </p:nvPr>
        </p:nvSpPr>
        <p:spPr>
          <a:xfrm>
            <a:off x="238125" y="260350"/>
            <a:ext cx="8667750" cy="503238"/>
          </a:xfrm>
        </p:spPr>
        <p:txBody>
          <a:bodyPr anchorCtr="1"/>
          <a:lstStyle/>
          <a:p>
            <a:pPr eaLnBrk="1" hangingPunct="1"/>
            <a:r>
              <a:rPr lang="it-IT" sz="2400" b="1" dirty="0" smtClean="0">
                <a:solidFill>
                  <a:srgbClr val="0000CC"/>
                </a:solidFill>
                <a:latin typeface="Calibri" pitchFamily="34" charset="0"/>
              </a:rPr>
              <a:t>La dinamica delle variabili di commercio estero</a:t>
            </a:r>
            <a:r>
              <a:rPr lang="it-IT" sz="2600" b="1" dirty="0" smtClean="0">
                <a:solidFill>
                  <a:srgbClr val="0000CC"/>
                </a:solidFill>
                <a:latin typeface="Calibri" pitchFamily="34" charset="0"/>
              </a:rPr>
              <a:t> </a:t>
            </a:r>
            <a:r>
              <a:rPr lang="it-IT" sz="2000" b="1" dirty="0" smtClean="0">
                <a:solidFill>
                  <a:srgbClr val="0000CC"/>
                </a:solidFill>
                <a:latin typeface="Calibri" pitchFamily="34" charset="0"/>
              </a:rPr>
              <a:t>[</a:t>
            </a:r>
            <a:r>
              <a:rPr lang="it-IT" sz="2000" b="1" dirty="0" err="1" smtClean="0">
                <a:solidFill>
                  <a:srgbClr val="0000CC"/>
                </a:solidFill>
                <a:latin typeface="Calibri" pitchFamily="34" charset="0"/>
              </a:rPr>
              <a:t>Mln</a:t>
            </a:r>
            <a:r>
              <a:rPr lang="it-IT" sz="2000" b="1" dirty="0" smtClean="0">
                <a:solidFill>
                  <a:srgbClr val="0000CC"/>
                </a:solidFill>
                <a:latin typeface="Calibri" pitchFamily="34" charset="0"/>
              </a:rPr>
              <a:t> di Euro]</a:t>
            </a:r>
          </a:p>
        </p:txBody>
      </p:sp>
      <p:sp>
        <p:nvSpPr>
          <p:cNvPr id="11270" name="Rectangle 3"/>
          <p:cNvSpPr>
            <a:spLocks noChangeArrowheads="1"/>
          </p:cNvSpPr>
          <p:nvPr/>
        </p:nvSpPr>
        <p:spPr bwMode="auto">
          <a:xfrm>
            <a:off x="323850" y="6113463"/>
            <a:ext cx="1116013" cy="165100"/>
          </a:xfrm>
          <a:prstGeom prst="rect">
            <a:avLst/>
          </a:prstGeom>
          <a:noFill/>
          <a:ln w="9525">
            <a:noFill/>
            <a:miter lim="800000"/>
            <a:headEnd/>
            <a:tailEnd/>
          </a:ln>
        </p:spPr>
        <p:txBody>
          <a:bodyPr tIns="0" bIns="0">
            <a:spAutoFit/>
          </a:bodyPr>
          <a:lstStyle/>
          <a:p>
            <a:pPr algn="just">
              <a:lnSpc>
                <a:spcPct val="90000"/>
              </a:lnSpc>
              <a:buClr>
                <a:srgbClr val="FF3300"/>
              </a:buClr>
              <a:buFont typeface="Wingdings" pitchFamily="2" charset="2"/>
              <a:buNone/>
            </a:pPr>
            <a:r>
              <a:rPr lang="it-IT" sz="1200" b="1" dirty="0">
                <a:solidFill>
                  <a:schemeClr val="tx1">
                    <a:lumMod val="65000"/>
                    <a:lumOff val="35000"/>
                  </a:schemeClr>
                </a:solidFill>
              </a:rPr>
              <a:t>* Stime</a:t>
            </a:r>
          </a:p>
        </p:txBody>
      </p:sp>
      <p:sp>
        <p:nvSpPr>
          <p:cNvPr id="11271" name="Rectangle 172"/>
          <p:cNvSpPr>
            <a:spLocks noChangeArrowheads="1"/>
          </p:cNvSpPr>
          <p:nvPr/>
        </p:nvSpPr>
        <p:spPr bwMode="auto">
          <a:xfrm>
            <a:off x="4787900" y="6092825"/>
            <a:ext cx="3816350" cy="166688"/>
          </a:xfrm>
          <a:prstGeom prst="rect">
            <a:avLst/>
          </a:prstGeom>
          <a:noFill/>
          <a:ln w="9525">
            <a:noFill/>
            <a:miter lim="800000"/>
            <a:headEnd/>
            <a:tailEnd/>
          </a:ln>
        </p:spPr>
        <p:txBody>
          <a:bodyPr tIns="0" bIns="0">
            <a:spAutoFit/>
          </a:bodyPr>
          <a:lstStyle/>
          <a:p>
            <a:pPr algn="r">
              <a:lnSpc>
                <a:spcPct val="90000"/>
              </a:lnSpc>
              <a:buClr>
                <a:srgbClr val="FF3300"/>
              </a:buClr>
              <a:buFont typeface="Wingdings" pitchFamily="2" charset="2"/>
              <a:buNone/>
            </a:pPr>
            <a:r>
              <a:rPr lang="it-IT" sz="1200" b="1" dirty="0">
                <a:solidFill>
                  <a:schemeClr val="tx1">
                    <a:lumMod val="65000"/>
                    <a:lumOff val="35000"/>
                  </a:schemeClr>
                </a:solidFill>
              </a:rPr>
              <a:t>     Fonte: Uffici Studi Associazioni di filiera</a:t>
            </a:r>
          </a:p>
        </p:txBody>
      </p:sp>
      <p:pic>
        <p:nvPicPr>
          <p:cNvPr id="8" name="Object 8"/>
          <p:cNvPicPr>
            <a:picLocks noChangeAspect="1" noChangeArrowheads="1"/>
          </p:cNvPicPr>
          <p:nvPr/>
        </p:nvPicPr>
        <p:blipFill>
          <a:blip r:embed="rId2" cstate="print"/>
          <a:srcRect/>
          <a:stretch>
            <a:fillRect/>
          </a:stretch>
        </p:blipFill>
        <p:spPr bwMode="auto">
          <a:xfrm>
            <a:off x="611188" y="1125538"/>
            <a:ext cx="8085137" cy="4967287"/>
          </a:xfrm>
          <a:prstGeom prst="rect">
            <a:avLst/>
          </a:prstGeom>
          <a:noFill/>
          <a:ln w="9525">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Segnaposto piè di pagina 4"/>
          <p:cNvSpPr>
            <a:spLocks noGrp="1"/>
          </p:cNvSpPr>
          <p:nvPr>
            <p:ph type="ftr" sz="quarter" idx="11"/>
          </p:nvPr>
        </p:nvSpPr>
        <p:spPr>
          <a:noFill/>
        </p:spPr>
        <p:txBody>
          <a:bodyPr/>
          <a:lstStyle/>
          <a:p>
            <a:r>
              <a:rPr lang="it-IT" dirty="0" smtClean="0">
                <a:cs typeface="Arial" pitchFamily="34" charset="0"/>
              </a:rPr>
              <a:t>Filiera della carta 2014 - Alessandro Nova</a:t>
            </a:r>
          </a:p>
        </p:txBody>
      </p:sp>
      <p:sp>
        <p:nvSpPr>
          <p:cNvPr id="12292" name="Segnaposto numero diapositiva 5"/>
          <p:cNvSpPr>
            <a:spLocks noGrp="1"/>
          </p:cNvSpPr>
          <p:nvPr>
            <p:ph type="sldNum" sz="quarter" idx="12"/>
          </p:nvPr>
        </p:nvSpPr>
        <p:spPr>
          <a:noFill/>
        </p:spPr>
        <p:txBody>
          <a:bodyPr/>
          <a:lstStyle/>
          <a:p>
            <a:fld id="{E4157F17-682A-4D85-9C49-B6E91709F97F}" type="slidenum">
              <a:rPr lang="it-IT" smtClean="0">
                <a:cs typeface="Arial" pitchFamily="34" charset="0"/>
              </a:rPr>
              <a:pPr/>
              <a:t>16</a:t>
            </a:fld>
            <a:endParaRPr lang="it-IT" smtClean="0">
              <a:cs typeface="Arial" pitchFamily="34" charset="0"/>
            </a:endParaRPr>
          </a:p>
        </p:txBody>
      </p:sp>
      <p:sp>
        <p:nvSpPr>
          <p:cNvPr id="12293" name="Rectangle 2"/>
          <p:cNvSpPr>
            <a:spLocks noGrp="1" noChangeArrowheads="1"/>
          </p:cNvSpPr>
          <p:nvPr>
            <p:ph type="title"/>
          </p:nvPr>
        </p:nvSpPr>
        <p:spPr>
          <a:xfrm>
            <a:off x="179388" y="280988"/>
            <a:ext cx="8856662" cy="439737"/>
          </a:xfrm>
        </p:spPr>
        <p:txBody>
          <a:bodyPr anchorCtr="1"/>
          <a:lstStyle/>
          <a:p>
            <a:pPr eaLnBrk="1" hangingPunct="1"/>
            <a:r>
              <a:rPr lang="it-IT" sz="2400" b="1" dirty="0" smtClean="0">
                <a:solidFill>
                  <a:srgbClr val="0000CC"/>
                </a:solidFill>
                <a:latin typeface="Calibri" pitchFamily="34" charset="0"/>
              </a:rPr>
              <a:t>Il Saldo della bilancia commerciale della filiera comparato al saldo della bilancia commerciale italiana</a:t>
            </a:r>
            <a:r>
              <a:rPr lang="it-IT" sz="2600" b="1" dirty="0" smtClean="0">
                <a:solidFill>
                  <a:srgbClr val="0000CC"/>
                </a:solidFill>
                <a:latin typeface="Calibri" pitchFamily="34" charset="0"/>
              </a:rPr>
              <a:t> </a:t>
            </a:r>
            <a:r>
              <a:rPr lang="it-IT" sz="2000" b="1" dirty="0" smtClean="0">
                <a:solidFill>
                  <a:srgbClr val="0000CC"/>
                </a:solidFill>
                <a:latin typeface="Calibri" pitchFamily="34" charset="0"/>
              </a:rPr>
              <a:t>(Milioni di Euro)</a:t>
            </a:r>
          </a:p>
        </p:txBody>
      </p:sp>
      <p:sp>
        <p:nvSpPr>
          <p:cNvPr id="12294" name="Rectangle 3"/>
          <p:cNvSpPr>
            <a:spLocks noChangeArrowheads="1"/>
          </p:cNvSpPr>
          <p:nvPr/>
        </p:nvSpPr>
        <p:spPr bwMode="auto">
          <a:xfrm>
            <a:off x="395288" y="6092825"/>
            <a:ext cx="1116012" cy="165100"/>
          </a:xfrm>
          <a:prstGeom prst="rect">
            <a:avLst/>
          </a:prstGeom>
          <a:noFill/>
          <a:ln w="9525">
            <a:noFill/>
            <a:miter lim="800000"/>
            <a:headEnd/>
            <a:tailEnd/>
          </a:ln>
        </p:spPr>
        <p:txBody>
          <a:bodyPr tIns="0" bIns="0">
            <a:spAutoFit/>
          </a:bodyPr>
          <a:lstStyle/>
          <a:p>
            <a:pPr algn="just">
              <a:lnSpc>
                <a:spcPct val="90000"/>
              </a:lnSpc>
              <a:buClr>
                <a:srgbClr val="FF3300"/>
              </a:buClr>
              <a:buFont typeface="Wingdings" pitchFamily="2" charset="2"/>
              <a:buNone/>
            </a:pPr>
            <a:r>
              <a:rPr lang="it-IT" sz="1200" b="1" dirty="0">
                <a:solidFill>
                  <a:schemeClr val="tx1">
                    <a:lumMod val="65000"/>
                    <a:lumOff val="35000"/>
                  </a:schemeClr>
                </a:solidFill>
              </a:rPr>
              <a:t>* Stime</a:t>
            </a:r>
          </a:p>
        </p:txBody>
      </p:sp>
      <p:sp>
        <p:nvSpPr>
          <p:cNvPr id="12295" name="Rectangle 172"/>
          <p:cNvSpPr>
            <a:spLocks noChangeArrowheads="1"/>
          </p:cNvSpPr>
          <p:nvPr/>
        </p:nvSpPr>
        <p:spPr bwMode="auto">
          <a:xfrm>
            <a:off x="4886325" y="6092825"/>
            <a:ext cx="3816350" cy="166688"/>
          </a:xfrm>
          <a:prstGeom prst="rect">
            <a:avLst/>
          </a:prstGeom>
          <a:noFill/>
          <a:ln w="9525">
            <a:noFill/>
            <a:miter lim="800000"/>
            <a:headEnd/>
            <a:tailEnd/>
          </a:ln>
        </p:spPr>
        <p:txBody>
          <a:bodyPr tIns="0" bIns="0">
            <a:spAutoFit/>
          </a:bodyPr>
          <a:lstStyle/>
          <a:p>
            <a:pPr algn="r">
              <a:lnSpc>
                <a:spcPct val="90000"/>
              </a:lnSpc>
              <a:buClr>
                <a:srgbClr val="FF3300"/>
              </a:buClr>
              <a:buFont typeface="Wingdings" pitchFamily="2" charset="2"/>
              <a:buNone/>
            </a:pPr>
            <a:r>
              <a:rPr lang="it-IT" sz="1200" b="1" dirty="0">
                <a:solidFill>
                  <a:schemeClr val="tx1">
                    <a:lumMod val="65000"/>
                    <a:lumOff val="35000"/>
                  </a:schemeClr>
                </a:solidFill>
              </a:rPr>
              <a:t>     Fonte: Uffici Studi Associazioni di filiera e Istat</a:t>
            </a:r>
          </a:p>
        </p:txBody>
      </p:sp>
      <p:pic>
        <p:nvPicPr>
          <p:cNvPr id="8" name="Object 10"/>
          <p:cNvPicPr>
            <a:picLocks noChangeAspect="1" noChangeArrowheads="1"/>
          </p:cNvPicPr>
          <p:nvPr/>
        </p:nvPicPr>
        <p:blipFill>
          <a:blip r:embed="rId2" cstate="print"/>
          <a:srcRect/>
          <a:stretch>
            <a:fillRect/>
          </a:stretch>
        </p:blipFill>
        <p:spPr bwMode="auto">
          <a:xfrm>
            <a:off x="395288" y="1052513"/>
            <a:ext cx="8137525" cy="5000625"/>
          </a:xfrm>
          <a:prstGeom prst="rect">
            <a:avLst/>
          </a:prstGeom>
          <a:noFill/>
          <a:ln w="9525">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Segnaposto piè di pagina 4"/>
          <p:cNvSpPr>
            <a:spLocks noGrp="1"/>
          </p:cNvSpPr>
          <p:nvPr>
            <p:ph type="ftr" sz="quarter" idx="11"/>
          </p:nvPr>
        </p:nvSpPr>
        <p:spPr>
          <a:noFill/>
        </p:spPr>
        <p:txBody>
          <a:bodyPr/>
          <a:lstStyle/>
          <a:p>
            <a:r>
              <a:rPr lang="it-IT" dirty="0" smtClean="0">
                <a:cs typeface="Arial" pitchFamily="34" charset="0"/>
              </a:rPr>
              <a:t>Filiera della carta 2014 - Alessandro Nova</a:t>
            </a:r>
          </a:p>
        </p:txBody>
      </p:sp>
      <p:sp>
        <p:nvSpPr>
          <p:cNvPr id="13316" name="Segnaposto numero diapositiva 5"/>
          <p:cNvSpPr>
            <a:spLocks noGrp="1"/>
          </p:cNvSpPr>
          <p:nvPr>
            <p:ph type="sldNum" sz="quarter" idx="12"/>
          </p:nvPr>
        </p:nvSpPr>
        <p:spPr>
          <a:noFill/>
        </p:spPr>
        <p:txBody>
          <a:bodyPr/>
          <a:lstStyle/>
          <a:p>
            <a:fld id="{710A6DC8-C84A-4D8D-B1D9-3DBCD754BD26}" type="slidenum">
              <a:rPr lang="it-IT" smtClean="0">
                <a:cs typeface="Arial" pitchFamily="34" charset="0"/>
              </a:rPr>
              <a:pPr/>
              <a:t>17</a:t>
            </a:fld>
            <a:endParaRPr lang="it-IT" smtClean="0">
              <a:cs typeface="Arial" pitchFamily="34" charset="0"/>
            </a:endParaRPr>
          </a:p>
        </p:txBody>
      </p:sp>
      <p:sp>
        <p:nvSpPr>
          <p:cNvPr id="13317" name="Rectangle 2"/>
          <p:cNvSpPr>
            <a:spLocks noGrp="1" noChangeArrowheads="1"/>
          </p:cNvSpPr>
          <p:nvPr>
            <p:ph type="title"/>
          </p:nvPr>
        </p:nvSpPr>
        <p:spPr>
          <a:xfrm>
            <a:off x="287338" y="333375"/>
            <a:ext cx="8569325" cy="576263"/>
          </a:xfrm>
        </p:spPr>
        <p:txBody>
          <a:bodyPr anchorCtr="1"/>
          <a:lstStyle/>
          <a:p>
            <a:pPr eaLnBrk="1" hangingPunct="1"/>
            <a:r>
              <a:rPr lang="it-IT" sz="2400" b="1" dirty="0" smtClean="0">
                <a:solidFill>
                  <a:srgbClr val="0000CC"/>
                </a:solidFill>
                <a:latin typeface="Calibri" pitchFamily="34" charset="0"/>
              </a:rPr>
              <a:t>L’occupazione nella Filiera della carta</a:t>
            </a:r>
            <a:r>
              <a:rPr lang="it-IT" sz="2600" b="1" dirty="0" smtClean="0">
                <a:solidFill>
                  <a:srgbClr val="0000CC"/>
                </a:solidFill>
                <a:latin typeface="Calibri" pitchFamily="34" charset="0"/>
              </a:rPr>
              <a:t> </a:t>
            </a:r>
            <a:r>
              <a:rPr lang="it-IT" sz="2000" b="1" dirty="0" smtClean="0">
                <a:solidFill>
                  <a:srgbClr val="0000CC"/>
                </a:solidFill>
                <a:latin typeface="Calibri" pitchFamily="34" charset="0"/>
              </a:rPr>
              <a:t>(Numero di addetti)</a:t>
            </a:r>
          </a:p>
        </p:txBody>
      </p:sp>
      <p:sp>
        <p:nvSpPr>
          <p:cNvPr id="13318" name="Rectangle 116"/>
          <p:cNvSpPr>
            <a:spLocks noChangeArrowheads="1"/>
          </p:cNvSpPr>
          <p:nvPr/>
        </p:nvSpPr>
        <p:spPr bwMode="auto">
          <a:xfrm>
            <a:off x="5724525" y="6103938"/>
            <a:ext cx="3024188" cy="165100"/>
          </a:xfrm>
          <a:prstGeom prst="rect">
            <a:avLst/>
          </a:prstGeom>
          <a:noFill/>
          <a:ln w="9525">
            <a:noFill/>
            <a:miter lim="800000"/>
            <a:headEnd/>
            <a:tailEnd/>
          </a:ln>
        </p:spPr>
        <p:txBody>
          <a:bodyPr tIns="0" bIns="0">
            <a:spAutoFit/>
          </a:bodyPr>
          <a:lstStyle/>
          <a:p>
            <a:pPr algn="r">
              <a:lnSpc>
                <a:spcPct val="90000"/>
              </a:lnSpc>
              <a:buClr>
                <a:srgbClr val="FF3300"/>
              </a:buClr>
              <a:buFont typeface="Wingdings" pitchFamily="2" charset="2"/>
              <a:buNone/>
            </a:pPr>
            <a:r>
              <a:rPr lang="it-IT" sz="1200" b="1" dirty="0">
                <a:solidFill>
                  <a:schemeClr val="tx1">
                    <a:lumMod val="65000"/>
                    <a:lumOff val="35000"/>
                  </a:schemeClr>
                </a:solidFill>
              </a:rPr>
              <a:t>Fonte: Uffici Studi Associazioni di </a:t>
            </a:r>
            <a:r>
              <a:rPr lang="it-IT" sz="1200" b="1" dirty="0" smtClean="0">
                <a:solidFill>
                  <a:schemeClr val="tx1">
                    <a:lumMod val="65000"/>
                    <a:lumOff val="35000"/>
                  </a:schemeClr>
                </a:solidFill>
              </a:rPr>
              <a:t>Filiera</a:t>
            </a:r>
            <a:endParaRPr lang="it-IT" sz="1200" b="1" dirty="0">
              <a:solidFill>
                <a:schemeClr val="tx1">
                  <a:lumMod val="65000"/>
                  <a:lumOff val="35000"/>
                </a:schemeClr>
              </a:solidFill>
            </a:endParaRPr>
          </a:p>
        </p:txBody>
      </p:sp>
      <p:sp>
        <p:nvSpPr>
          <p:cNvPr id="13319" name="Text Box 117"/>
          <p:cNvSpPr txBox="1">
            <a:spLocks noChangeArrowheads="1"/>
          </p:cNvSpPr>
          <p:nvPr/>
        </p:nvSpPr>
        <p:spPr bwMode="auto">
          <a:xfrm>
            <a:off x="250825" y="6103938"/>
            <a:ext cx="5616575" cy="165100"/>
          </a:xfrm>
          <a:prstGeom prst="rect">
            <a:avLst/>
          </a:prstGeom>
          <a:noFill/>
          <a:ln w="9525">
            <a:noFill/>
            <a:miter lim="800000"/>
            <a:headEnd/>
            <a:tailEnd/>
          </a:ln>
        </p:spPr>
        <p:txBody>
          <a:bodyPr lIns="0" tIns="0" rIns="0" bIns="0">
            <a:spAutoFit/>
          </a:bodyPr>
          <a:lstStyle/>
          <a:p>
            <a:pPr algn="just">
              <a:lnSpc>
                <a:spcPct val="90000"/>
              </a:lnSpc>
              <a:buClr>
                <a:srgbClr val="FF3300"/>
              </a:buClr>
              <a:buFont typeface="Wingdings" pitchFamily="2" charset="2"/>
              <a:buNone/>
            </a:pPr>
            <a:r>
              <a:rPr lang="it-IT" sz="1200" b="1" dirty="0">
                <a:solidFill>
                  <a:schemeClr val="tx1">
                    <a:lumMod val="65000"/>
                    <a:lumOff val="35000"/>
                  </a:schemeClr>
                </a:solidFill>
              </a:rPr>
              <a:t>* Solo giornalisti, gli addetti </a:t>
            </a:r>
            <a:r>
              <a:rPr lang="it-IT" sz="1200" b="1" dirty="0" smtClean="0">
                <a:solidFill>
                  <a:schemeClr val="tx1">
                    <a:lumMod val="65000"/>
                    <a:lumOff val="35000"/>
                  </a:schemeClr>
                </a:solidFill>
              </a:rPr>
              <a:t> grafici </a:t>
            </a:r>
            <a:r>
              <a:rPr lang="it-IT" sz="1200" b="1" dirty="0">
                <a:solidFill>
                  <a:schemeClr val="tx1">
                    <a:lumMod val="65000"/>
                    <a:lumOff val="35000"/>
                  </a:schemeClr>
                </a:solidFill>
              </a:rPr>
              <a:t>sono compresi nel dato di </a:t>
            </a:r>
            <a:r>
              <a:rPr lang="it-IT" sz="1200" b="1" dirty="0" err="1" smtClean="0">
                <a:solidFill>
                  <a:schemeClr val="tx1">
                    <a:lumMod val="65000"/>
                    <a:lumOff val="35000"/>
                  </a:schemeClr>
                </a:solidFill>
              </a:rPr>
              <a:t>Assografici</a:t>
            </a:r>
            <a:r>
              <a:rPr lang="it-IT" sz="1200" b="1" dirty="0" smtClean="0">
                <a:solidFill>
                  <a:schemeClr val="tx1">
                    <a:lumMod val="65000"/>
                    <a:lumOff val="35000"/>
                  </a:schemeClr>
                </a:solidFill>
              </a:rPr>
              <a:t>, ** stime</a:t>
            </a:r>
            <a:endParaRPr lang="it-IT" sz="1200" b="1" dirty="0">
              <a:solidFill>
                <a:schemeClr val="tx1">
                  <a:lumMod val="65000"/>
                  <a:lumOff val="35000"/>
                </a:schemeClr>
              </a:solidFill>
            </a:endParaRPr>
          </a:p>
        </p:txBody>
      </p:sp>
      <p:graphicFrame>
        <p:nvGraphicFramePr>
          <p:cNvPr id="2" name="Object 3"/>
          <p:cNvGraphicFramePr>
            <a:graphicFrameLocks noChangeAspect="1"/>
          </p:cNvGraphicFramePr>
          <p:nvPr/>
        </p:nvGraphicFramePr>
        <p:xfrm>
          <a:off x="395535" y="1326292"/>
          <a:ext cx="8290865" cy="4104456"/>
        </p:xfrm>
        <a:graphic>
          <a:graphicData uri="http://schemas.openxmlformats.org/presentationml/2006/ole">
            <p:oleObj spid="_x0000_s13353" name="Foglio di lavoro" r:id="rId3" imgW="9250648" imgH="4579566" progId="Excel.Sheet.12">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Segnaposto piè di pagina 4"/>
          <p:cNvSpPr>
            <a:spLocks noGrp="1"/>
          </p:cNvSpPr>
          <p:nvPr>
            <p:ph type="ftr" sz="quarter" idx="11"/>
          </p:nvPr>
        </p:nvSpPr>
        <p:spPr>
          <a:noFill/>
        </p:spPr>
        <p:txBody>
          <a:bodyPr/>
          <a:lstStyle/>
          <a:p>
            <a:r>
              <a:rPr lang="it-IT" smtClean="0">
                <a:cs typeface="Arial" pitchFamily="34" charset="0"/>
              </a:rPr>
              <a:t>Filiera della carta 2014 - Alessandro Nova</a:t>
            </a:r>
          </a:p>
        </p:txBody>
      </p:sp>
      <p:sp>
        <p:nvSpPr>
          <p:cNvPr id="14340" name="Segnaposto numero diapositiva 5"/>
          <p:cNvSpPr>
            <a:spLocks noGrp="1"/>
          </p:cNvSpPr>
          <p:nvPr>
            <p:ph type="sldNum" sz="quarter" idx="12"/>
          </p:nvPr>
        </p:nvSpPr>
        <p:spPr>
          <a:noFill/>
        </p:spPr>
        <p:txBody>
          <a:bodyPr/>
          <a:lstStyle/>
          <a:p>
            <a:fld id="{2033753F-957C-4970-AAE1-47E0F47FD274}" type="slidenum">
              <a:rPr lang="it-IT" smtClean="0">
                <a:cs typeface="Arial" pitchFamily="34" charset="0"/>
              </a:rPr>
              <a:pPr/>
              <a:t>18</a:t>
            </a:fld>
            <a:endParaRPr lang="it-IT" smtClean="0">
              <a:cs typeface="Arial" pitchFamily="34" charset="0"/>
            </a:endParaRPr>
          </a:p>
        </p:txBody>
      </p:sp>
      <p:sp>
        <p:nvSpPr>
          <p:cNvPr id="14341" name="Rectangle 2"/>
          <p:cNvSpPr>
            <a:spLocks noGrp="1" noChangeArrowheads="1"/>
          </p:cNvSpPr>
          <p:nvPr>
            <p:ph type="title"/>
          </p:nvPr>
        </p:nvSpPr>
        <p:spPr>
          <a:xfrm>
            <a:off x="179388" y="280988"/>
            <a:ext cx="8856662" cy="439737"/>
          </a:xfrm>
        </p:spPr>
        <p:txBody>
          <a:bodyPr anchorCtr="1"/>
          <a:lstStyle/>
          <a:p>
            <a:pPr eaLnBrk="1" hangingPunct="1"/>
            <a:r>
              <a:rPr lang="it-IT" sz="2400" b="1" dirty="0" smtClean="0">
                <a:solidFill>
                  <a:srgbClr val="0000CC"/>
                </a:solidFill>
                <a:latin typeface="Calibri" pitchFamily="34" charset="0"/>
              </a:rPr>
              <a:t>Il peso della filiera rispetto al totale nazionale: occupazione (manifatturiero), import e export</a:t>
            </a:r>
            <a:endParaRPr lang="it-IT" sz="2000" b="1" dirty="0" smtClean="0">
              <a:solidFill>
                <a:srgbClr val="0000CC"/>
              </a:solidFill>
              <a:latin typeface="Calibri" pitchFamily="34" charset="0"/>
            </a:endParaRPr>
          </a:p>
        </p:txBody>
      </p:sp>
      <p:pic>
        <p:nvPicPr>
          <p:cNvPr id="7" name="Object 3"/>
          <p:cNvPicPr>
            <a:picLocks noChangeAspect="1" noChangeArrowheads="1"/>
          </p:cNvPicPr>
          <p:nvPr/>
        </p:nvPicPr>
        <p:blipFill>
          <a:blip r:embed="rId2" cstate="print"/>
          <a:srcRect/>
          <a:stretch>
            <a:fillRect/>
          </a:stretch>
        </p:blipFill>
        <p:spPr bwMode="auto">
          <a:xfrm>
            <a:off x="395288" y="1125538"/>
            <a:ext cx="8202612" cy="5040312"/>
          </a:xfrm>
          <a:prstGeom prst="rect">
            <a:avLst/>
          </a:prstGeom>
          <a:noFill/>
          <a:ln w="9525">
            <a:miter lim="800000"/>
            <a:headEnd/>
            <a:tailEnd/>
          </a:ln>
          <a:effectLst/>
        </p:spPr>
      </p:pic>
      <p:sp>
        <p:nvSpPr>
          <p:cNvPr id="6" name="Rectangle 172"/>
          <p:cNvSpPr>
            <a:spLocks noChangeArrowheads="1"/>
          </p:cNvSpPr>
          <p:nvPr/>
        </p:nvSpPr>
        <p:spPr bwMode="auto">
          <a:xfrm>
            <a:off x="4886325" y="6130925"/>
            <a:ext cx="3816350" cy="166688"/>
          </a:xfrm>
          <a:prstGeom prst="rect">
            <a:avLst/>
          </a:prstGeom>
          <a:noFill/>
          <a:ln w="9525">
            <a:noFill/>
            <a:miter lim="800000"/>
            <a:headEnd/>
            <a:tailEnd/>
          </a:ln>
        </p:spPr>
        <p:txBody>
          <a:bodyPr tIns="0" bIns="0">
            <a:spAutoFit/>
          </a:bodyPr>
          <a:lstStyle/>
          <a:p>
            <a:pPr algn="r">
              <a:lnSpc>
                <a:spcPct val="90000"/>
              </a:lnSpc>
              <a:buClr>
                <a:srgbClr val="FF3300"/>
              </a:buClr>
              <a:buFont typeface="Wingdings" pitchFamily="2" charset="2"/>
              <a:buNone/>
            </a:pPr>
            <a:r>
              <a:rPr lang="it-IT" sz="1200" b="1" dirty="0">
                <a:solidFill>
                  <a:srgbClr val="003399"/>
                </a:solidFill>
              </a:rPr>
              <a:t>     </a:t>
            </a:r>
            <a:r>
              <a:rPr lang="it-IT" sz="1200" b="1" dirty="0">
                <a:solidFill>
                  <a:schemeClr val="tx1">
                    <a:lumMod val="65000"/>
                    <a:lumOff val="35000"/>
                  </a:schemeClr>
                </a:solidFill>
              </a:rPr>
              <a:t>Fonte: Uffici Studi Associazioni di filiera e Istat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olo 1"/>
          <p:cNvSpPr>
            <a:spLocks noGrp="1"/>
          </p:cNvSpPr>
          <p:nvPr>
            <p:ph type="title"/>
          </p:nvPr>
        </p:nvSpPr>
        <p:spPr/>
        <p:txBody>
          <a:bodyPr/>
          <a:lstStyle/>
          <a:p>
            <a:r>
              <a:rPr lang="it-IT" sz="2400" b="1" dirty="0" smtClean="0">
                <a:solidFill>
                  <a:srgbClr val="0000CC"/>
                </a:solidFill>
                <a:latin typeface="Calibri" pitchFamily="34" charset="0"/>
              </a:rPr>
              <a:t>Il ruolo della Filiera nel sistema industriale italiano [1]</a:t>
            </a:r>
            <a:endParaRPr lang="it-IT" sz="2400" dirty="0" smtClean="0">
              <a:solidFill>
                <a:srgbClr val="0000CC"/>
              </a:solidFill>
            </a:endParaRPr>
          </a:p>
        </p:txBody>
      </p:sp>
      <p:sp>
        <p:nvSpPr>
          <p:cNvPr id="29699" name="Segnaposto piè di pagina 3"/>
          <p:cNvSpPr>
            <a:spLocks noGrp="1"/>
          </p:cNvSpPr>
          <p:nvPr>
            <p:ph type="ftr" sz="quarter" idx="11"/>
          </p:nvPr>
        </p:nvSpPr>
        <p:spPr>
          <a:noFill/>
        </p:spPr>
        <p:txBody>
          <a:bodyPr/>
          <a:lstStyle/>
          <a:p>
            <a:r>
              <a:rPr lang="it-IT" dirty="0" smtClean="0">
                <a:cs typeface="Arial" pitchFamily="34" charset="0"/>
              </a:rPr>
              <a:t>Filiera della carta 2014 - Alessandro Nova</a:t>
            </a:r>
          </a:p>
        </p:txBody>
      </p:sp>
      <p:sp>
        <p:nvSpPr>
          <p:cNvPr id="29700" name="Segnaposto numero diapositiva 4"/>
          <p:cNvSpPr>
            <a:spLocks noGrp="1"/>
          </p:cNvSpPr>
          <p:nvPr>
            <p:ph type="sldNum" sz="quarter" idx="12"/>
          </p:nvPr>
        </p:nvSpPr>
        <p:spPr>
          <a:noFill/>
        </p:spPr>
        <p:txBody>
          <a:bodyPr/>
          <a:lstStyle/>
          <a:p>
            <a:fld id="{32767B75-7CBB-4942-901D-8542D3DAEC07}" type="slidenum">
              <a:rPr lang="it-IT" smtClean="0">
                <a:cs typeface="Arial" pitchFamily="34" charset="0"/>
              </a:rPr>
              <a:pPr/>
              <a:t>19</a:t>
            </a:fld>
            <a:endParaRPr lang="it-IT" smtClean="0">
              <a:cs typeface="Arial" pitchFamily="34" charset="0"/>
            </a:endParaRPr>
          </a:p>
        </p:txBody>
      </p:sp>
      <p:sp>
        <p:nvSpPr>
          <p:cNvPr id="29701" name="Rettangolo 5"/>
          <p:cNvSpPr>
            <a:spLocks noChangeArrowheads="1"/>
          </p:cNvSpPr>
          <p:nvPr/>
        </p:nvSpPr>
        <p:spPr bwMode="auto">
          <a:xfrm>
            <a:off x="395288" y="2276475"/>
            <a:ext cx="8353425" cy="3477875"/>
          </a:xfrm>
          <a:prstGeom prst="rect">
            <a:avLst/>
          </a:prstGeom>
          <a:noFill/>
          <a:ln w="9525">
            <a:noFill/>
            <a:miter lim="800000"/>
            <a:headEnd/>
            <a:tailEnd/>
          </a:ln>
        </p:spPr>
        <p:txBody>
          <a:bodyPr>
            <a:spAutoFit/>
          </a:bodyPr>
          <a:lstStyle/>
          <a:p>
            <a:pPr marL="361950" indent="-361950" algn="just">
              <a:spcBef>
                <a:spcPct val="50000"/>
              </a:spcBef>
              <a:buClr>
                <a:srgbClr val="FF3300"/>
              </a:buClr>
              <a:buSzPct val="80000"/>
              <a:buFont typeface="Wingdings" pitchFamily="2" charset="2"/>
              <a:buChar char="l"/>
            </a:pPr>
            <a:r>
              <a:rPr lang="it-IT" sz="2000" dirty="0" smtClean="0">
                <a:solidFill>
                  <a:schemeClr val="tx1">
                    <a:lumMod val="65000"/>
                    <a:lumOff val="35000"/>
                  </a:schemeClr>
                </a:solidFill>
              </a:rPr>
              <a:t>un’occupazione diretta di circa 210.000 addetti nel 2013, pari al 4,7% dell’occupazione manifatturiera complessiva, quota rilevante, ma con una tendenza decrescente nel corso degli ultimi anni;</a:t>
            </a:r>
          </a:p>
          <a:p>
            <a:pPr marL="361950" indent="-361950" algn="just">
              <a:spcBef>
                <a:spcPct val="50000"/>
              </a:spcBef>
              <a:buClr>
                <a:srgbClr val="FF3300"/>
              </a:buClr>
              <a:buSzPct val="80000"/>
              <a:buFont typeface="Wingdings" pitchFamily="2" charset="2"/>
              <a:buChar char="l"/>
            </a:pPr>
            <a:r>
              <a:rPr lang="it-IT" sz="2000" dirty="0" smtClean="0">
                <a:solidFill>
                  <a:schemeClr val="tx1">
                    <a:lumMod val="65000"/>
                    <a:lumOff val="35000"/>
                  </a:schemeClr>
                </a:solidFill>
              </a:rPr>
              <a:t>un’occupazione </a:t>
            </a:r>
            <a:r>
              <a:rPr lang="it-IT" sz="2000" dirty="0">
                <a:solidFill>
                  <a:schemeClr val="tx1">
                    <a:lumMod val="65000"/>
                    <a:lumOff val="35000"/>
                  </a:schemeClr>
                </a:solidFill>
              </a:rPr>
              <a:t>diretta “indotta” nei settori a valle </a:t>
            </a:r>
            <a:r>
              <a:rPr lang="it-IT" sz="2000" dirty="0" smtClean="0">
                <a:solidFill>
                  <a:schemeClr val="tx1">
                    <a:lumMod val="65000"/>
                    <a:lumOff val="35000"/>
                  </a:schemeClr>
                </a:solidFill>
              </a:rPr>
              <a:t>valutata in </a:t>
            </a:r>
            <a:r>
              <a:rPr lang="it-IT" sz="2000" dirty="0">
                <a:solidFill>
                  <a:schemeClr val="tx1">
                    <a:lumMod val="65000"/>
                    <a:lumOff val="35000"/>
                  </a:schemeClr>
                </a:solidFill>
              </a:rPr>
              <a:t>circa </a:t>
            </a:r>
            <a:r>
              <a:rPr lang="it-IT" sz="2000" dirty="0" smtClean="0">
                <a:solidFill>
                  <a:schemeClr val="tx1">
                    <a:lumMod val="65000"/>
                    <a:lumOff val="35000"/>
                  </a:schemeClr>
                </a:solidFill>
              </a:rPr>
              <a:t>518.000 unità, per un numero complessivo di addetti diretti e indiretti pari a 728.000 unità;</a:t>
            </a:r>
            <a:endParaRPr lang="it-IT" sz="2000" dirty="0">
              <a:solidFill>
                <a:schemeClr val="tx1">
                  <a:lumMod val="65000"/>
                  <a:lumOff val="35000"/>
                </a:schemeClr>
              </a:solidFill>
            </a:endParaRPr>
          </a:p>
          <a:p>
            <a:pPr marL="361950" indent="-361950" algn="just">
              <a:spcBef>
                <a:spcPct val="50000"/>
              </a:spcBef>
              <a:buClr>
                <a:srgbClr val="FF3300"/>
              </a:buClr>
              <a:buSzPct val="80000"/>
              <a:buFont typeface="Wingdings" pitchFamily="2" charset="2"/>
              <a:buChar char="l"/>
            </a:pPr>
            <a:r>
              <a:rPr lang="it-IT" sz="2000" dirty="0">
                <a:solidFill>
                  <a:schemeClr val="tx1">
                    <a:lumMod val="65000"/>
                    <a:lumOff val="35000"/>
                  </a:schemeClr>
                </a:solidFill>
              </a:rPr>
              <a:t>u</a:t>
            </a:r>
            <a:r>
              <a:rPr lang="it-IT" sz="2000" dirty="0" smtClean="0">
                <a:solidFill>
                  <a:schemeClr val="tx1">
                    <a:lumMod val="65000"/>
                    <a:lumOff val="35000"/>
                  </a:schemeClr>
                </a:solidFill>
              </a:rPr>
              <a:t>na </a:t>
            </a:r>
            <a:r>
              <a:rPr lang="it-IT" sz="2000" dirty="0">
                <a:solidFill>
                  <a:schemeClr val="tx1">
                    <a:lumMod val="65000"/>
                    <a:lumOff val="35000"/>
                  </a:schemeClr>
                </a:solidFill>
              </a:rPr>
              <a:t>produzione che nel corso del </a:t>
            </a:r>
            <a:r>
              <a:rPr lang="it-IT" sz="2000" dirty="0" smtClean="0">
                <a:solidFill>
                  <a:schemeClr val="tx1">
                    <a:lumMod val="65000"/>
                    <a:lumOff val="35000"/>
                  </a:schemeClr>
                </a:solidFill>
              </a:rPr>
              <a:t>periodo 2009-2013 </a:t>
            </a:r>
            <a:r>
              <a:rPr lang="it-IT" sz="2000" dirty="0">
                <a:solidFill>
                  <a:schemeClr val="tx1">
                    <a:lumMod val="65000"/>
                    <a:lumOff val="35000"/>
                  </a:schemeClr>
                </a:solidFill>
              </a:rPr>
              <a:t>ha </a:t>
            </a:r>
            <a:r>
              <a:rPr lang="it-IT" sz="2000" dirty="0" smtClean="0">
                <a:solidFill>
                  <a:schemeClr val="tx1">
                    <a:lumMod val="65000"/>
                    <a:lumOff val="35000"/>
                  </a:schemeClr>
                </a:solidFill>
              </a:rPr>
              <a:t>risentito pesantemente degli </a:t>
            </a:r>
            <a:r>
              <a:rPr lang="it-IT" sz="2000" dirty="0">
                <a:solidFill>
                  <a:schemeClr val="tx1">
                    <a:lumMod val="65000"/>
                    <a:lumOff val="35000"/>
                  </a:schemeClr>
                </a:solidFill>
              </a:rPr>
              <a:t>effetti della crisi economica, </a:t>
            </a:r>
            <a:r>
              <a:rPr lang="it-IT" sz="2000" dirty="0" smtClean="0">
                <a:solidFill>
                  <a:schemeClr val="tx1">
                    <a:lumMod val="65000"/>
                    <a:lumOff val="35000"/>
                  </a:schemeClr>
                </a:solidFill>
              </a:rPr>
              <a:t>cui si è aggiunto, </a:t>
            </a:r>
            <a:r>
              <a:rPr lang="it-IT" sz="2000" dirty="0">
                <a:solidFill>
                  <a:schemeClr val="tx1">
                    <a:lumMod val="65000"/>
                    <a:lumOff val="35000"/>
                  </a:schemeClr>
                </a:solidFill>
              </a:rPr>
              <a:t>per alcuni comparti, un processo più profondo e strutturale di compressione degli spazi di mercato, originando numerosi casi di </a:t>
            </a:r>
            <a:r>
              <a:rPr lang="it-IT" sz="2000" dirty="0" smtClean="0">
                <a:solidFill>
                  <a:schemeClr val="tx1">
                    <a:lumMod val="65000"/>
                    <a:lumOff val="35000"/>
                  </a:schemeClr>
                </a:solidFill>
              </a:rPr>
              <a:t>crisi aziendali;</a:t>
            </a:r>
            <a:endParaRPr lang="it-IT" sz="2000" dirty="0">
              <a:solidFill>
                <a:schemeClr val="tx1">
                  <a:lumMod val="65000"/>
                  <a:lumOff val="35000"/>
                </a:schemeClr>
              </a:solidFill>
            </a:endParaRPr>
          </a:p>
        </p:txBody>
      </p:sp>
      <p:sp>
        <p:nvSpPr>
          <p:cNvPr id="29702" name="Rettangolo 5"/>
          <p:cNvSpPr>
            <a:spLocks noChangeArrowheads="1"/>
          </p:cNvSpPr>
          <p:nvPr/>
        </p:nvSpPr>
        <p:spPr bwMode="auto">
          <a:xfrm>
            <a:off x="395288" y="1196975"/>
            <a:ext cx="8280400" cy="1006475"/>
          </a:xfrm>
          <a:prstGeom prst="rect">
            <a:avLst/>
          </a:prstGeom>
          <a:noFill/>
          <a:ln w="9525">
            <a:noFill/>
            <a:miter lim="800000"/>
            <a:headEnd/>
            <a:tailEnd/>
          </a:ln>
        </p:spPr>
        <p:txBody>
          <a:bodyPr>
            <a:spAutoFit/>
          </a:bodyPr>
          <a:lstStyle/>
          <a:p>
            <a:pPr algn="just">
              <a:spcBef>
                <a:spcPct val="50000"/>
              </a:spcBef>
              <a:buClr>
                <a:srgbClr val="FF3300"/>
              </a:buClr>
              <a:buSzPct val="80000"/>
              <a:buFont typeface="Wingdings" pitchFamily="2" charset="2"/>
              <a:buNone/>
            </a:pPr>
            <a:r>
              <a:rPr lang="it-IT" sz="2000" dirty="0" smtClean="0">
                <a:solidFill>
                  <a:schemeClr val="tx1">
                    <a:lumMod val="65000"/>
                    <a:lumOff val="35000"/>
                  </a:schemeClr>
                </a:solidFill>
              </a:rPr>
              <a:t>Il sistema rappresentato dalla Filiera della carta può essere inquadrato all’interno del sistema produttivo italiano sulla base della sua rappresentatività:</a:t>
            </a:r>
            <a:endParaRPr lang="it-IT" sz="20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egnaposto piè di pagina 3"/>
          <p:cNvSpPr>
            <a:spLocks noGrp="1"/>
          </p:cNvSpPr>
          <p:nvPr>
            <p:ph type="ftr" sz="quarter" idx="11"/>
          </p:nvPr>
        </p:nvSpPr>
        <p:spPr>
          <a:noFill/>
        </p:spPr>
        <p:txBody>
          <a:bodyPr/>
          <a:lstStyle/>
          <a:p>
            <a:r>
              <a:rPr lang="it-IT" dirty="0">
                <a:cs typeface="Arial" pitchFamily="34" charset="0"/>
              </a:rPr>
              <a:t>Filiera della carta 2014 - Alessandro Nova</a:t>
            </a:r>
          </a:p>
        </p:txBody>
      </p:sp>
      <p:sp>
        <p:nvSpPr>
          <p:cNvPr id="23555" name="Segnaposto numero diapositiva 4"/>
          <p:cNvSpPr>
            <a:spLocks noGrp="1"/>
          </p:cNvSpPr>
          <p:nvPr>
            <p:ph type="sldNum" sz="quarter" idx="12"/>
          </p:nvPr>
        </p:nvSpPr>
        <p:spPr>
          <a:noFill/>
        </p:spPr>
        <p:txBody>
          <a:bodyPr/>
          <a:lstStyle/>
          <a:p>
            <a:fld id="{0764CFB2-D403-4F68-B751-5FD874F75FFD}" type="slidenum">
              <a:rPr lang="it-IT" smtClean="0">
                <a:cs typeface="Arial" pitchFamily="34" charset="0"/>
              </a:rPr>
              <a:pPr/>
              <a:t>2</a:t>
            </a:fld>
            <a:endParaRPr lang="it-IT" smtClean="0">
              <a:cs typeface="Arial" pitchFamily="34" charset="0"/>
            </a:endParaRPr>
          </a:p>
        </p:txBody>
      </p:sp>
      <p:sp>
        <p:nvSpPr>
          <p:cNvPr id="23556" name="Rectangle 2"/>
          <p:cNvSpPr>
            <a:spLocks noGrp="1" noChangeArrowheads="1"/>
          </p:cNvSpPr>
          <p:nvPr>
            <p:ph type="title"/>
          </p:nvPr>
        </p:nvSpPr>
        <p:spPr>
          <a:xfrm>
            <a:off x="250825" y="115888"/>
            <a:ext cx="8642350" cy="792162"/>
          </a:xfrm>
        </p:spPr>
        <p:txBody>
          <a:bodyPr anchorCtr="1"/>
          <a:lstStyle/>
          <a:p>
            <a:pPr eaLnBrk="1" hangingPunct="1"/>
            <a:r>
              <a:rPr lang="it-IT" sz="2400" b="1" dirty="0" smtClean="0">
                <a:solidFill>
                  <a:srgbClr val="0000CC"/>
                </a:solidFill>
                <a:latin typeface="Calibri" pitchFamily="34" charset="0"/>
              </a:rPr>
              <a:t>La Filiera della carta, editoria, stampa e trasformazione: </a:t>
            </a:r>
            <a:br>
              <a:rPr lang="it-IT" sz="2400" b="1" dirty="0" smtClean="0">
                <a:solidFill>
                  <a:srgbClr val="0000CC"/>
                </a:solidFill>
                <a:latin typeface="Calibri" pitchFamily="34" charset="0"/>
              </a:rPr>
            </a:br>
            <a:r>
              <a:rPr lang="it-IT" sz="2400" b="1" dirty="0" smtClean="0">
                <a:solidFill>
                  <a:srgbClr val="0000CC"/>
                </a:solidFill>
                <a:latin typeface="Calibri" pitchFamily="34" charset="0"/>
              </a:rPr>
              <a:t> comparti e “attori”</a:t>
            </a:r>
          </a:p>
        </p:txBody>
      </p:sp>
      <p:sp>
        <p:nvSpPr>
          <p:cNvPr id="23557" name="Text Box 3"/>
          <p:cNvSpPr txBox="1">
            <a:spLocks noChangeArrowheads="1"/>
          </p:cNvSpPr>
          <p:nvPr/>
        </p:nvSpPr>
        <p:spPr bwMode="auto">
          <a:xfrm>
            <a:off x="539553" y="1196752"/>
            <a:ext cx="7848872" cy="5016758"/>
          </a:xfrm>
          <a:prstGeom prst="rect">
            <a:avLst/>
          </a:prstGeom>
          <a:noFill/>
          <a:ln w="9525">
            <a:noFill/>
            <a:miter lim="800000"/>
            <a:headEnd/>
            <a:tailEnd/>
          </a:ln>
        </p:spPr>
        <p:txBody>
          <a:bodyPr wrap="square">
            <a:spAutoFit/>
          </a:bodyPr>
          <a:lstStyle/>
          <a:p>
            <a:pPr algn="just">
              <a:lnSpc>
                <a:spcPct val="150000"/>
              </a:lnSpc>
              <a:spcBef>
                <a:spcPct val="50000"/>
              </a:spcBef>
              <a:buClr>
                <a:srgbClr val="FF3300"/>
              </a:buClr>
              <a:buSzPct val="80000"/>
              <a:buFont typeface="Wingdings" pitchFamily="2" charset="2"/>
              <a:buNone/>
            </a:pPr>
            <a:r>
              <a:rPr lang="it-IT" sz="2000" b="1" dirty="0">
                <a:solidFill>
                  <a:schemeClr val="tx1">
                    <a:lumMod val="65000"/>
                    <a:lumOff val="35000"/>
                  </a:schemeClr>
                </a:solidFill>
              </a:rPr>
              <a:t>L’analisi prende in considerazione la </a:t>
            </a:r>
            <a:r>
              <a:rPr lang="it-IT" sz="2000" b="1" dirty="0" smtClean="0">
                <a:solidFill>
                  <a:schemeClr val="tx1">
                    <a:lumMod val="65000"/>
                    <a:lumOff val="35000"/>
                  </a:schemeClr>
                </a:solidFill>
              </a:rPr>
              <a:t>Filiera </a:t>
            </a:r>
            <a:r>
              <a:rPr lang="it-IT" sz="2000" b="1" dirty="0">
                <a:solidFill>
                  <a:schemeClr val="tx1">
                    <a:lumMod val="65000"/>
                    <a:lumOff val="35000"/>
                  </a:schemeClr>
                </a:solidFill>
              </a:rPr>
              <a:t>complessiva del settore della editoria e della carta stampata. La </a:t>
            </a:r>
            <a:r>
              <a:rPr lang="it-IT" sz="2000" b="1" dirty="0" smtClean="0">
                <a:solidFill>
                  <a:schemeClr val="tx1">
                    <a:lumMod val="65000"/>
                    <a:lumOff val="35000"/>
                  </a:schemeClr>
                </a:solidFill>
              </a:rPr>
              <a:t>Filiera, </a:t>
            </a:r>
            <a:r>
              <a:rPr lang="it-IT" sz="2000" b="1" dirty="0">
                <a:solidFill>
                  <a:schemeClr val="tx1">
                    <a:lumMod val="65000"/>
                    <a:lumOff val="35000"/>
                  </a:schemeClr>
                </a:solidFill>
              </a:rPr>
              <a:t>così come è analizzata, è composta dai seguenti comparti che si connettono tra loro in senso verticale:</a:t>
            </a:r>
          </a:p>
          <a:p>
            <a:pPr algn="just">
              <a:lnSpc>
                <a:spcPct val="150000"/>
              </a:lnSpc>
              <a:spcBef>
                <a:spcPct val="50000"/>
              </a:spcBef>
              <a:buClr>
                <a:srgbClr val="FF3300"/>
              </a:buClr>
              <a:buSzPct val="80000"/>
              <a:buFont typeface="Wingdings" pitchFamily="2" charset="2"/>
              <a:buChar char="l"/>
            </a:pPr>
            <a:r>
              <a:rPr lang="it-IT" sz="2000" b="1" dirty="0" smtClean="0">
                <a:solidFill>
                  <a:schemeClr val="tx1">
                    <a:lumMod val="65000"/>
                    <a:lumOff val="35000"/>
                  </a:schemeClr>
                </a:solidFill>
              </a:rPr>
              <a:t>   </a:t>
            </a:r>
            <a:r>
              <a:rPr lang="it-IT" sz="2000" b="1" dirty="0">
                <a:solidFill>
                  <a:schemeClr val="tx1">
                    <a:lumMod val="65000"/>
                    <a:lumOff val="35000"/>
                  </a:schemeClr>
                </a:solidFill>
              </a:rPr>
              <a:t>Macchine per la grafica e la cartotecnica (ACIMGA e ARGI)</a:t>
            </a:r>
          </a:p>
          <a:p>
            <a:pPr algn="just">
              <a:lnSpc>
                <a:spcPct val="150000"/>
              </a:lnSpc>
              <a:spcBef>
                <a:spcPct val="50000"/>
              </a:spcBef>
              <a:buClr>
                <a:srgbClr val="FF3300"/>
              </a:buClr>
              <a:buSzPct val="80000"/>
              <a:buFont typeface="Wingdings" pitchFamily="2" charset="2"/>
              <a:buChar char="l"/>
            </a:pPr>
            <a:r>
              <a:rPr lang="it-IT" sz="2000" b="1" dirty="0">
                <a:solidFill>
                  <a:schemeClr val="tx1">
                    <a:lumMod val="65000"/>
                    <a:lumOff val="35000"/>
                  </a:schemeClr>
                </a:solidFill>
              </a:rPr>
              <a:t>   Produzione di carta e cartone (ASSOCARTA)</a:t>
            </a:r>
          </a:p>
          <a:p>
            <a:pPr algn="just">
              <a:lnSpc>
                <a:spcPct val="150000"/>
              </a:lnSpc>
              <a:spcBef>
                <a:spcPct val="50000"/>
              </a:spcBef>
              <a:buClr>
                <a:srgbClr val="FF3300"/>
              </a:buClr>
              <a:buSzPct val="80000"/>
              <a:buFont typeface="Wingdings" pitchFamily="2" charset="2"/>
              <a:buChar char="l"/>
            </a:pPr>
            <a:r>
              <a:rPr lang="it-IT" sz="2000" b="1" dirty="0">
                <a:solidFill>
                  <a:schemeClr val="tx1">
                    <a:lumMod val="65000"/>
                    <a:lumOff val="35000"/>
                  </a:schemeClr>
                </a:solidFill>
              </a:rPr>
              <a:t>   Editoria (AIE, ANES, FIEG)</a:t>
            </a:r>
          </a:p>
          <a:p>
            <a:pPr algn="just">
              <a:lnSpc>
                <a:spcPct val="150000"/>
              </a:lnSpc>
              <a:spcBef>
                <a:spcPct val="50000"/>
              </a:spcBef>
              <a:buClr>
                <a:srgbClr val="FF3300"/>
              </a:buClr>
              <a:buSzPct val="80000"/>
              <a:buFont typeface="Wingdings" pitchFamily="2" charset="2"/>
              <a:buChar char="l"/>
            </a:pPr>
            <a:r>
              <a:rPr lang="it-IT" sz="2000" b="1" dirty="0">
                <a:solidFill>
                  <a:schemeClr val="tx1">
                    <a:lumMod val="65000"/>
                    <a:lumOff val="35000"/>
                  </a:schemeClr>
                </a:solidFill>
              </a:rPr>
              <a:t>   Stampa di giornali quotidiani (ASIG)</a:t>
            </a:r>
          </a:p>
          <a:p>
            <a:pPr algn="just">
              <a:lnSpc>
                <a:spcPct val="150000"/>
              </a:lnSpc>
              <a:spcBef>
                <a:spcPct val="50000"/>
              </a:spcBef>
              <a:buClr>
                <a:srgbClr val="FF3300"/>
              </a:buClr>
              <a:buSzPct val="80000"/>
              <a:buFont typeface="Wingdings" pitchFamily="2" charset="2"/>
              <a:buChar char="l"/>
            </a:pPr>
            <a:r>
              <a:rPr lang="it-IT" sz="2000" b="1" dirty="0">
                <a:solidFill>
                  <a:schemeClr val="tx1">
                    <a:lumMod val="65000"/>
                    <a:lumOff val="35000"/>
                  </a:schemeClr>
                </a:solidFill>
              </a:rPr>
              <a:t>   Stampa, cartotecnica e trasformazione (ASSOGRAFICI)</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olo 1"/>
          <p:cNvSpPr>
            <a:spLocks noGrp="1"/>
          </p:cNvSpPr>
          <p:nvPr>
            <p:ph type="title"/>
          </p:nvPr>
        </p:nvSpPr>
        <p:spPr/>
        <p:txBody>
          <a:bodyPr/>
          <a:lstStyle/>
          <a:p>
            <a:r>
              <a:rPr lang="it-IT" sz="2400" b="1" dirty="0" smtClean="0">
                <a:solidFill>
                  <a:srgbClr val="0000CC"/>
                </a:solidFill>
                <a:latin typeface="Calibri" pitchFamily="34" charset="0"/>
              </a:rPr>
              <a:t>Il ruolo della Filiera nel sistema industriale italiano [2]</a:t>
            </a:r>
            <a:endParaRPr lang="it-IT" sz="2400" dirty="0" smtClean="0">
              <a:solidFill>
                <a:srgbClr val="0000CC"/>
              </a:solidFill>
            </a:endParaRPr>
          </a:p>
        </p:txBody>
      </p:sp>
      <p:sp>
        <p:nvSpPr>
          <p:cNvPr id="30723" name="Segnaposto piè di pagina 3"/>
          <p:cNvSpPr>
            <a:spLocks noGrp="1"/>
          </p:cNvSpPr>
          <p:nvPr>
            <p:ph type="ftr" sz="quarter" idx="11"/>
          </p:nvPr>
        </p:nvSpPr>
        <p:spPr>
          <a:noFill/>
        </p:spPr>
        <p:txBody>
          <a:bodyPr/>
          <a:lstStyle/>
          <a:p>
            <a:r>
              <a:rPr lang="it-IT" dirty="0" smtClean="0">
                <a:cs typeface="Arial" pitchFamily="34" charset="0"/>
              </a:rPr>
              <a:t>Filiera della carta 2014 - Alessandro Nova</a:t>
            </a:r>
          </a:p>
        </p:txBody>
      </p:sp>
      <p:sp>
        <p:nvSpPr>
          <p:cNvPr id="30724" name="Segnaposto numero diapositiva 4"/>
          <p:cNvSpPr>
            <a:spLocks noGrp="1"/>
          </p:cNvSpPr>
          <p:nvPr>
            <p:ph type="sldNum" sz="quarter" idx="12"/>
          </p:nvPr>
        </p:nvSpPr>
        <p:spPr>
          <a:noFill/>
        </p:spPr>
        <p:txBody>
          <a:bodyPr/>
          <a:lstStyle/>
          <a:p>
            <a:fld id="{68426887-B830-487F-92D0-11BB883054B1}" type="slidenum">
              <a:rPr lang="it-IT" smtClean="0">
                <a:cs typeface="Arial" pitchFamily="34" charset="0"/>
              </a:rPr>
              <a:pPr/>
              <a:t>20</a:t>
            </a:fld>
            <a:endParaRPr lang="it-IT" smtClean="0">
              <a:cs typeface="Arial" pitchFamily="34" charset="0"/>
            </a:endParaRPr>
          </a:p>
        </p:txBody>
      </p:sp>
      <p:sp>
        <p:nvSpPr>
          <p:cNvPr id="30725" name="Rettangolo 5"/>
          <p:cNvSpPr>
            <a:spLocks noChangeArrowheads="1"/>
          </p:cNvSpPr>
          <p:nvPr/>
        </p:nvSpPr>
        <p:spPr bwMode="auto">
          <a:xfrm>
            <a:off x="467544" y="1484784"/>
            <a:ext cx="8135937" cy="4093428"/>
          </a:xfrm>
          <a:prstGeom prst="rect">
            <a:avLst/>
          </a:prstGeom>
          <a:noFill/>
          <a:ln w="9525">
            <a:noFill/>
            <a:miter lim="800000"/>
            <a:headEnd/>
            <a:tailEnd/>
          </a:ln>
        </p:spPr>
        <p:txBody>
          <a:bodyPr>
            <a:spAutoFit/>
          </a:bodyPr>
          <a:lstStyle/>
          <a:p>
            <a:pPr marL="361950" indent="-361950" algn="just">
              <a:spcBef>
                <a:spcPct val="50000"/>
              </a:spcBef>
              <a:buClr>
                <a:srgbClr val="FF3300"/>
              </a:buClr>
              <a:buSzPct val="80000"/>
              <a:buFont typeface="Wingdings" pitchFamily="2" charset="2"/>
              <a:buChar char="l"/>
            </a:pPr>
            <a:r>
              <a:rPr lang="it-IT" sz="2000" dirty="0" smtClean="0">
                <a:solidFill>
                  <a:schemeClr val="tx1">
                    <a:lumMod val="65000"/>
                    <a:lumOff val="35000"/>
                  </a:schemeClr>
                </a:solidFill>
              </a:rPr>
              <a:t>rapporti di </a:t>
            </a:r>
            <a:r>
              <a:rPr lang="it-IT" sz="2000" i="1" dirty="0" smtClean="0">
                <a:solidFill>
                  <a:schemeClr val="tx1">
                    <a:lumMod val="65000"/>
                    <a:lumOff val="35000"/>
                  </a:schemeClr>
                </a:solidFill>
              </a:rPr>
              <a:t>export/fatturato</a:t>
            </a:r>
            <a:r>
              <a:rPr lang="it-IT" sz="2000" dirty="0" smtClean="0">
                <a:solidFill>
                  <a:schemeClr val="tx1">
                    <a:lumMod val="65000"/>
                    <a:lumOff val="35000"/>
                  </a:schemeClr>
                </a:solidFill>
              </a:rPr>
              <a:t> (28,8% nel 2013) e di </a:t>
            </a:r>
            <a:r>
              <a:rPr lang="it-IT" sz="2000" i="1" dirty="0" smtClean="0">
                <a:solidFill>
                  <a:schemeClr val="tx1">
                    <a:lumMod val="65000"/>
                    <a:lumOff val="35000"/>
                  </a:schemeClr>
                </a:solidFill>
              </a:rPr>
              <a:t>import </a:t>
            </a:r>
            <a:r>
              <a:rPr lang="it-IT" sz="2000" i="1" dirty="0" err="1" smtClean="0">
                <a:solidFill>
                  <a:schemeClr val="tx1">
                    <a:lumMod val="65000"/>
                    <a:lumOff val="35000"/>
                  </a:schemeClr>
                </a:solidFill>
              </a:rPr>
              <a:t>penetration</a:t>
            </a:r>
            <a:r>
              <a:rPr lang="it-IT" sz="2000" i="1" dirty="0" smtClean="0">
                <a:solidFill>
                  <a:schemeClr val="tx1">
                    <a:lumMod val="65000"/>
                    <a:lumOff val="35000"/>
                  </a:schemeClr>
                </a:solidFill>
              </a:rPr>
              <a:t> </a:t>
            </a:r>
            <a:r>
              <a:rPr lang="it-IT" sz="2000" dirty="0" smtClean="0">
                <a:solidFill>
                  <a:schemeClr val="tx1">
                    <a:lumMod val="65000"/>
                    <a:lumOff val="35000"/>
                  </a:schemeClr>
                </a:solidFill>
              </a:rPr>
              <a:t>(19,2% nel 2013) relativamente ridotti in valore assoluto, considerato il modesto grado di apertura internazionale della Filiera, soprattutto nei suoi segmenti a valle;</a:t>
            </a:r>
          </a:p>
          <a:p>
            <a:pPr marL="361950" indent="-361950" algn="just">
              <a:spcBef>
                <a:spcPct val="50000"/>
              </a:spcBef>
              <a:buClr>
                <a:srgbClr val="FF3300"/>
              </a:buClr>
              <a:buSzPct val="80000"/>
              <a:buFont typeface="Wingdings" pitchFamily="2" charset="2"/>
              <a:buChar char="l"/>
            </a:pPr>
            <a:r>
              <a:rPr lang="it-IT" sz="2000" dirty="0" smtClean="0">
                <a:solidFill>
                  <a:schemeClr val="tx1">
                    <a:lumMod val="65000"/>
                    <a:lumOff val="35000"/>
                  </a:schemeClr>
                </a:solidFill>
              </a:rPr>
              <a:t>si conferma  però  la costante crescita nella componente di propensione all’export, indice di tenuta della competitività  del tessuto produttivo nazionale, anche in un contesto di crescente inasprimento della concorrenza internazionale;</a:t>
            </a:r>
          </a:p>
          <a:p>
            <a:pPr marL="361950" indent="-361950" algn="just">
              <a:spcBef>
                <a:spcPct val="50000"/>
              </a:spcBef>
              <a:buClr>
                <a:srgbClr val="FF3300"/>
              </a:buClr>
              <a:buSzPct val="80000"/>
              <a:buFont typeface="Wingdings" pitchFamily="2" charset="2"/>
              <a:buChar char="l"/>
            </a:pPr>
            <a:r>
              <a:rPr lang="it-IT" sz="2000" dirty="0" smtClean="0">
                <a:solidFill>
                  <a:schemeClr val="tx1">
                    <a:lumMod val="65000"/>
                    <a:lumOff val="35000"/>
                  </a:schemeClr>
                </a:solidFill>
              </a:rPr>
              <a:t>un saldo positivo e costantemente crescente della bilancia commerciale, passato da 1,8 a oltre 3,7 miliardi di Euro nel periodo 2002-2013, ottenuto attraverso una sostanziale stabilizzazione delle importazioni a fronte della crescita dell’export della Filiera.</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egnaposto piè di pagina 3"/>
          <p:cNvSpPr>
            <a:spLocks noGrp="1"/>
          </p:cNvSpPr>
          <p:nvPr>
            <p:ph type="ftr" sz="quarter" idx="11"/>
          </p:nvPr>
        </p:nvSpPr>
        <p:spPr>
          <a:noFill/>
        </p:spPr>
        <p:txBody>
          <a:bodyPr/>
          <a:lstStyle/>
          <a:p>
            <a:r>
              <a:rPr lang="it-IT" smtClean="0">
                <a:cs typeface="Arial" pitchFamily="34" charset="0"/>
              </a:rPr>
              <a:t>Filiera della carta 2014 - Alessandro Nova</a:t>
            </a:r>
          </a:p>
        </p:txBody>
      </p:sp>
      <p:sp>
        <p:nvSpPr>
          <p:cNvPr id="15364" name="Segnaposto numero diapositiva 4"/>
          <p:cNvSpPr>
            <a:spLocks noGrp="1"/>
          </p:cNvSpPr>
          <p:nvPr>
            <p:ph type="sldNum" sz="quarter" idx="12"/>
          </p:nvPr>
        </p:nvSpPr>
        <p:spPr>
          <a:noFill/>
        </p:spPr>
        <p:txBody>
          <a:bodyPr/>
          <a:lstStyle/>
          <a:p>
            <a:fld id="{EC632B15-97C3-4912-978E-79800BE33647}" type="slidenum">
              <a:rPr lang="it-IT" smtClean="0">
                <a:cs typeface="Arial" pitchFamily="34" charset="0"/>
              </a:rPr>
              <a:pPr/>
              <a:t>21</a:t>
            </a:fld>
            <a:endParaRPr lang="it-IT" smtClean="0">
              <a:cs typeface="Arial" pitchFamily="34" charset="0"/>
            </a:endParaRPr>
          </a:p>
        </p:txBody>
      </p:sp>
      <p:sp>
        <p:nvSpPr>
          <p:cNvPr id="15365" name="Rectangle 2"/>
          <p:cNvSpPr>
            <a:spLocks noGrp="1" noChangeArrowheads="1"/>
          </p:cNvSpPr>
          <p:nvPr>
            <p:ph type="title"/>
          </p:nvPr>
        </p:nvSpPr>
        <p:spPr>
          <a:xfrm>
            <a:off x="250825" y="307975"/>
            <a:ext cx="8424863" cy="398463"/>
          </a:xfrm>
        </p:spPr>
        <p:txBody>
          <a:bodyPr anchorCtr="1"/>
          <a:lstStyle/>
          <a:p>
            <a:pPr eaLnBrk="1" hangingPunct="1"/>
            <a:r>
              <a:rPr lang="it-IT" sz="2400" b="1" dirty="0" smtClean="0">
                <a:solidFill>
                  <a:srgbClr val="0000CC"/>
                </a:solidFill>
                <a:latin typeface="Calibri" pitchFamily="34" charset="0"/>
              </a:rPr>
              <a:t>La dinamica di lungo periodo della produzione industriale in Italia </a:t>
            </a:r>
            <a:r>
              <a:rPr lang="it-IT" sz="2000" b="1" dirty="0" smtClean="0">
                <a:solidFill>
                  <a:srgbClr val="0000CC"/>
                </a:solidFill>
                <a:latin typeface="Calibri" pitchFamily="34" charset="0"/>
              </a:rPr>
              <a:t>(1990-2013) [1990=100]</a:t>
            </a:r>
          </a:p>
        </p:txBody>
      </p:sp>
      <p:pic>
        <p:nvPicPr>
          <p:cNvPr id="8" name="Object 7"/>
          <p:cNvPicPr>
            <a:picLocks noChangeAspect="1" noChangeArrowheads="1"/>
          </p:cNvPicPr>
          <p:nvPr/>
        </p:nvPicPr>
        <p:blipFill>
          <a:blip r:embed="rId2" cstate="print"/>
          <a:srcRect/>
          <a:stretch>
            <a:fillRect/>
          </a:stretch>
        </p:blipFill>
        <p:spPr bwMode="auto">
          <a:xfrm>
            <a:off x="684213" y="1071563"/>
            <a:ext cx="7829550" cy="5149850"/>
          </a:xfrm>
          <a:prstGeom prst="rect">
            <a:avLst/>
          </a:prstGeom>
          <a:noFill/>
          <a:ln w="9525">
            <a:miter lim="800000"/>
            <a:headEnd/>
            <a:tailEnd/>
          </a:ln>
          <a:effectLst/>
        </p:spPr>
      </p:pic>
      <p:sp>
        <p:nvSpPr>
          <p:cNvPr id="7" name="Rectangle 5"/>
          <p:cNvSpPr>
            <a:spLocks noChangeArrowheads="1"/>
          </p:cNvSpPr>
          <p:nvPr/>
        </p:nvSpPr>
        <p:spPr bwMode="auto">
          <a:xfrm>
            <a:off x="5868144" y="6142990"/>
            <a:ext cx="2866281" cy="166199"/>
          </a:xfrm>
          <a:prstGeom prst="rect">
            <a:avLst/>
          </a:prstGeom>
          <a:noFill/>
          <a:ln w="9525">
            <a:noFill/>
            <a:miter lim="800000"/>
            <a:headEnd/>
            <a:tailEnd/>
          </a:ln>
        </p:spPr>
        <p:txBody>
          <a:bodyPr wrap="square" tIns="0" bIns="0">
            <a:spAutoFit/>
          </a:bodyPr>
          <a:lstStyle/>
          <a:p>
            <a:pPr algn="r">
              <a:lnSpc>
                <a:spcPct val="90000"/>
              </a:lnSpc>
              <a:buClr>
                <a:srgbClr val="FF3300"/>
              </a:buClr>
              <a:buFont typeface="Wingdings" pitchFamily="2" charset="2"/>
              <a:buNone/>
            </a:pPr>
            <a:r>
              <a:rPr lang="it-IT" sz="1200" b="1" dirty="0">
                <a:solidFill>
                  <a:schemeClr val="tx1">
                    <a:lumMod val="65000"/>
                    <a:lumOff val="35000"/>
                  </a:schemeClr>
                </a:solidFill>
              </a:rPr>
              <a:t>Fonte:  </a:t>
            </a:r>
            <a:r>
              <a:rPr lang="it-IT" sz="1200" b="1" dirty="0" smtClean="0">
                <a:solidFill>
                  <a:schemeClr val="tx1">
                    <a:lumMod val="65000"/>
                    <a:lumOff val="35000"/>
                  </a:schemeClr>
                </a:solidFill>
              </a:rPr>
              <a:t>Nostre elaborazioni su dati ISTAT</a:t>
            </a:r>
            <a:endParaRPr lang="it-IT" sz="1200" b="1"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piè di pagina 3"/>
          <p:cNvSpPr>
            <a:spLocks noGrp="1"/>
          </p:cNvSpPr>
          <p:nvPr>
            <p:ph type="ftr" sz="quarter" idx="11"/>
          </p:nvPr>
        </p:nvSpPr>
        <p:spPr>
          <a:noFill/>
        </p:spPr>
        <p:txBody>
          <a:bodyPr/>
          <a:lstStyle/>
          <a:p>
            <a:r>
              <a:rPr lang="it-IT" dirty="0" smtClean="0">
                <a:cs typeface="Arial" pitchFamily="34" charset="0"/>
              </a:rPr>
              <a:t>Filiera della carta 2014 - Alessandro Nova</a:t>
            </a:r>
          </a:p>
        </p:txBody>
      </p:sp>
      <p:sp>
        <p:nvSpPr>
          <p:cNvPr id="16388" name="Segnaposto numero diapositiva 4"/>
          <p:cNvSpPr>
            <a:spLocks noGrp="1"/>
          </p:cNvSpPr>
          <p:nvPr>
            <p:ph type="sldNum" sz="quarter" idx="12"/>
          </p:nvPr>
        </p:nvSpPr>
        <p:spPr>
          <a:noFill/>
        </p:spPr>
        <p:txBody>
          <a:bodyPr/>
          <a:lstStyle/>
          <a:p>
            <a:fld id="{5038B7AE-3453-49E6-81AD-7C81AFF69439}" type="slidenum">
              <a:rPr lang="it-IT" smtClean="0">
                <a:cs typeface="Arial" pitchFamily="34" charset="0"/>
              </a:rPr>
              <a:pPr/>
              <a:t>22</a:t>
            </a:fld>
            <a:endParaRPr lang="it-IT" smtClean="0">
              <a:cs typeface="Arial" pitchFamily="34" charset="0"/>
            </a:endParaRPr>
          </a:p>
        </p:txBody>
      </p:sp>
      <p:sp>
        <p:nvSpPr>
          <p:cNvPr id="16389" name="Rectangle 2"/>
          <p:cNvSpPr>
            <a:spLocks noGrp="1" noChangeArrowheads="1"/>
          </p:cNvSpPr>
          <p:nvPr>
            <p:ph type="title"/>
          </p:nvPr>
        </p:nvSpPr>
        <p:spPr>
          <a:xfrm>
            <a:off x="539750" y="188913"/>
            <a:ext cx="8064500" cy="647700"/>
          </a:xfrm>
        </p:spPr>
        <p:txBody>
          <a:bodyPr anchorCtr="1"/>
          <a:lstStyle/>
          <a:p>
            <a:pPr eaLnBrk="1" hangingPunct="1"/>
            <a:r>
              <a:rPr lang="it-IT" sz="2400" b="1" dirty="0" smtClean="0">
                <a:solidFill>
                  <a:srgbClr val="0000CC"/>
                </a:solidFill>
                <a:latin typeface="Calibri" pitchFamily="34" charset="0"/>
              </a:rPr>
              <a:t>La dinamica di lungo periodo del settore della carta, della stampa e manifatturiero </a:t>
            </a:r>
            <a:r>
              <a:rPr lang="it-IT" sz="2000" b="1" dirty="0" smtClean="0">
                <a:solidFill>
                  <a:srgbClr val="0000CC"/>
                </a:solidFill>
                <a:latin typeface="Calibri" pitchFamily="34" charset="0"/>
              </a:rPr>
              <a:t>(1990-2013) [1990=100]</a:t>
            </a:r>
          </a:p>
        </p:txBody>
      </p:sp>
      <p:pic>
        <p:nvPicPr>
          <p:cNvPr id="8" name="Object 7"/>
          <p:cNvPicPr>
            <a:picLocks noChangeAspect="1" noChangeArrowheads="1"/>
          </p:cNvPicPr>
          <p:nvPr/>
        </p:nvPicPr>
        <p:blipFill>
          <a:blip r:embed="rId2" cstate="print"/>
          <a:srcRect/>
          <a:stretch>
            <a:fillRect/>
          </a:stretch>
        </p:blipFill>
        <p:spPr bwMode="auto">
          <a:xfrm>
            <a:off x="539750" y="1125538"/>
            <a:ext cx="7829550" cy="5149850"/>
          </a:xfrm>
          <a:prstGeom prst="rect">
            <a:avLst/>
          </a:prstGeom>
          <a:noFill/>
          <a:ln w="9525">
            <a:miter lim="800000"/>
            <a:headEnd/>
            <a:tailEnd/>
          </a:ln>
          <a:effectLst/>
        </p:spPr>
      </p:pic>
      <p:sp>
        <p:nvSpPr>
          <p:cNvPr id="7" name="Rectangle 5"/>
          <p:cNvSpPr>
            <a:spLocks noChangeArrowheads="1"/>
          </p:cNvSpPr>
          <p:nvPr/>
        </p:nvSpPr>
        <p:spPr bwMode="auto">
          <a:xfrm>
            <a:off x="5868144" y="6142990"/>
            <a:ext cx="2866281" cy="166199"/>
          </a:xfrm>
          <a:prstGeom prst="rect">
            <a:avLst/>
          </a:prstGeom>
          <a:noFill/>
          <a:ln w="9525">
            <a:noFill/>
            <a:miter lim="800000"/>
            <a:headEnd/>
            <a:tailEnd/>
          </a:ln>
        </p:spPr>
        <p:txBody>
          <a:bodyPr wrap="square" tIns="0" bIns="0">
            <a:spAutoFit/>
          </a:bodyPr>
          <a:lstStyle/>
          <a:p>
            <a:pPr algn="r">
              <a:lnSpc>
                <a:spcPct val="90000"/>
              </a:lnSpc>
              <a:buClr>
                <a:srgbClr val="FF3300"/>
              </a:buClr>
              <a:buFont typeface="Wingdings" pitchFamily="2" charset="2"/>
              <a:buNone/>
            </a:pPr>
            <a:r>
              <a:rPr lang="it-IT" sz="1200" b="1" dirty="0">
                <a:solidFill>
                  <a:schemeClr val="tx1">
                    <a:lumMod val="65000"/>
                    <a:lumOff val="35000"/>
                  </a:schemeClr>
                </a:solidFill>
              </a:rPr>
              <a:t>Fonte:  </a:t>
            </a:r>
            <a:r>
              <a:rPr lang="it-IT" sz="1200" b="1" dirty="0" smtClean="0">
                <a:solidFill>
                  <a:schemeClr val="tx1">
                    <a:lumMod val="65000"/>
                    <a:lumOff val="35000"/>
                  </a:schemeClr>
                </a:solidFill>
              </a:rPr>
              <a:t>Nostre elaborazioni su dati ISTAT</a:t>
            </a:r>
            <a:endParaRPr lang="it-IT" sz="1200" b="1"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olo 1"/>
          <p:cNvSpPr>
            <a:spLocks noGrp="1"/>
          </p:cNvSpPr>
          <p:nvPr>
            <p:ph type="title"/>
          </p:nvPr>
        </p:nvSpPr>
        <p:spPr/>
        <p:txBody>
          <a:bodyPr/>
          <a:lstStyle/>
          <a:p>
            <a:r>
              <a:rPr lang="it-IT" sz="2400" b="1" dirty="0" smtClean="0">
                <a:solidFill>
                  <a:srgbClr val="0000CC"/>
                </a:solidFill>
                <a:latin typeface="Calibri" pitchFamily="34" charset="0"/>
              </a:rPr>
              <a:t>Le determinanti della dinamica dei settori della carta e prodotti cartotecnici e della stampa</a:t>
            </a:r>
            <a:endParaRPr lang="it-IT" sz="2400" dirty="0" smtClean="0">
              <a:solidFill>
                <a:srgbClr val="0000CC"/>
              </a:solidFill>
            </a:endParaRPr>
          </a:p>
        </p:txBody>
      </p:sp>
      <p:sp>
        <p:nvSpPr>
          <p:cNvPr id="27651" name="Segnaposto piè di pagina 3"/>
          <p:cNvSpPr>
            <a:spLocks noGrp="1"/>
          </p:cNvSpPr>
          <p:nvPr>
            <p:ph type="ftr" sz="quarter" idx="11"/>
          </p:nvPr>
        </p:nvSpPr>
        <p:spPr>
          <a:noFill/>
        </p:spPr>
        <p:txBody>
          <a:bodyPr/>
          <a:lstStyle/>
          <a:p>
            <a:r>
              <a:rPr lang="it-IT" dirty="0">
                <a:cs typeface="Arial" pitchFamily="34" charset="0"/>
              </a:rPr>
              <a:t>Filiera della carta 2014 - Alessandro Nova</a:t>
            </a:r>
          </a:p>
        </p:txBody>
      </p:sp>
      <p:sp>
        <p:nvSpPr>
          <p:cNvPr id="27652" name="Segnaposto numero diapositiva 4"/>
          <p:cNvSpPr>
            <a:spLocks noGrp="1"/>
          </p:cNvSpPr>
          <p:nvPr>
            <p:ph type="sldNum" sz="quarter" idx="12"/>
          </p:nvPr>
        </p:nvSpPr>
        <p:spPr>
          <a:noFill/>
        </p:spPr>
        <p:txBody>
          <a:bodyPr/>
          <a:lstStyle/>
          <a:p>
            <a:fld id="{7787973F-118C-48DE-A7A5-2F94804BB5B1}" type="slidenum">
              <a:rPr lang="it-IT" smtClean="0">
                <a:cs typeface="Arial" pitchFamily="34" charset="0"/>
              </a:rPr>
              <a:pPr/>
              <a:t>23</a:t>
            </a:fld>
            <a:endParaRPr lang="it-IT" smtClean="0">
              <a:cs typeface="Arial" pitchFamily="34" charset="0"/>
            </a:endParaRPr>
          </a:p>
        </p:txBody>
      </p:sp>
      <p:sp>
        <p:nvSpPr>
          <p:cNvPr id="31749" name="Rettangolo 5"/>
          <p:cNvSpPr>
            <a:spLocks noChangeArrowheads="1"/>
          </p:cNvSpPr>
          <p:nvPr/>
        </p:nvSpPr>
        <p:spPr bwMode="auto">
          <a:xfrm>
            <a:off x="381001" y="1242794"/>
            <a:ext cx="8208962" cy="4985980"/>
          </a:xfrm>
          <a:prstGeom prst="rect">
            <a:avLst/>
          </a:prstGeom>
          <a:noFill/>
          <a:ln w="9525">
            <a:noFill/>
            <a:miter lim="800000"/>
            <a:headEnd/>
            <a:tailEnd/>
          </a:ln>
        </p:spPr>
        <p:txBody>
          <a:bodyPr>
            <a:spAutoFit/>
          </a:bodyPr>
          <a:lstStyle/>
          <a:p>
            <a:pPr algn="just">
              <a:spcAft>
                <a:spcPts val="600"/>
              </a:spcAft>
              <a:defRPr/>
            </a:pPr>
            <a:r>
              <a:rPr lang="it-IT" dirty="0" smtClean="0">
                <a:solidFill>
                  <a:schemeClr val="tx1">
                    <a:lumMod val="65000"/>
                    <a:lumOff val="35000"/>
                  </a:schemeClr>
                </a:solidFill>
              </a:rPr>
              <a:t>Il confronto tra gli andamenti dei maggiori comparti della Filiera e della produzione industriale evidenzia:</a:t>
            </a:r>
          </a:p>
          <a:p>
            <a:pPr marL="361950" indent="-361950" algn="just">
              <a:spcBef>
                <a:spcPts val="0"/>
              </a:spcBef>
              <a:spcAft>
                <a:spcPts val="600"/>
              </a:spcAft>
              <a:buClr>
                <a:srgbClr val="FF3300"/>
              </a:buClr>
              <a:buSzPct val="80000"/>
              <a:buFont typeface="Wingdings" pitchFamily="2" charset="2"/>
              <a:buChar char="l"/>
              <a:defRPr/>
            </a:pPr>
            <a:r>
              <a:rPr lang="it-IT" dirty="0">
                <a:solidFill>
                  <a:schemeClr val="tx1">
                    <a:lumMod val="65000"/>
                    <a:lumOff val="35000"/>
                  </a:schemeClr>
                </a:solidFill>
              </a:rPr>
              <a:t>una dinamica del comparto ‘Carta e Prodotti in Carta’ aderente alla produzione industriale, ma caratterizzata fino al 2007 da tassi di sviluppo accelerati rispetto a quest’ultima; i ridimensionamenti riscontrati </a:t>
            </a:r>
            <a:r>
              <a:rPr lang="it-IT" dirty="0" smtClean="0">
                <a:solidFill>
                  <a:schemeClr val="tx1">
                    <a:lumMod val="65000"/>
                    <a:lumOff val="35000"/>
                  </a:schemeClr>
                </a:solidFill>
              </a:rPr>
              <a:t>a partire dal 2008 </a:t>
            </a:r>
            <a:r>
              <a:rPr lang="it-IT" dirty="0">
                <a:solidFill>
                  <a:schemeClr val="tx1">
                    <a:lumMod val="65000"/>
                    <a:lumOff val="35000"/>
                  </a:schemeClr>
                </a:solidFill>
              </a:rPr>
              <a:t>riflettono il peggioramento che ha caratterizzato il quadro economico nazionale in quest’ultimo </a:t>
            </a:r>
            <a:r>
              <a:rPr lang="it-IT" dirty="0" smtClean="0">
                <a:solidFill>
                  <a:schemeClr val="tx1">
                    <a:lumMod val="65000"/>
                    <a:lumOff val="35000"/>
                  </a:schemeClr>
                </a:solidFill>
              </a:rPr>
              <a:t>periodo;</a:t>
            </a:r>
          </a:p>
          <a:p>
            <a:pPr marL="361950" indent="-361950" algn="just">
              <a:spcBef>
                <a:spcPts val="0"/>
              </a:spcBef>
              <a:spcAft>
                <a:spcPts val="600"/>
              </a:spcAft>
              <a:buClr>
                <a:srgbClr val="FF3300"/>
              </a:buClr>
              <a:buSzPct val="80000"/>
              <a:buFont typeface="Wingdings" pitchFamily="2" charset="2"/>
              <a:buChar char="l"/>
              <a:defRPr/>
            </a:pPr>
            <a:r>
              <a:rPr lang="it-IT" dirty="0" smtClean="0">
                <a:solidFill>
                  <a:schemeClr val="tx1">
                    <a:lumMod val="65000"/>
                    <a:lumOff val="35000"/>
                  </a:schemeClr>
                </a:solidFill>
              </a:rPr>
              <a:t>un </a:t>
            </a:r>
            <a:r>
              <a:rPr lang="it-IT" dirty="0">
                <a:solidFill>
                  <a:schemeClr val="tx1">
                    <a:lumMod val="65000"/>
                    <a:lumOff val="35000"/>
                  </a:schemeClr>
                </a:solidFill>
              </a:rPr>
              <a:t>ulteriore inasprimento della situazione di crisi del settore “Stampa e grafica”, che risente:</a:t>
            </a:r>
          </a:p>
          <a:p>
            <a:pPr marL="573750" indent="-285750" algn="just">
              <a:spcAft>
                <a:spcPts val="600"/>
              </a:spcAft>
              <a:buClr>
                <a:srgbClr val="FF0000"/>
              </a:buClr>
              <a:buFont typeface="Wingdings" panose="05000000000000000000" pitchFamily="2" charset="2"/>
              <a:buChar char="Ø"/>
              <a:defRPr/>
            </a:pPr>
            <a:r>
              <a:rPr lang="it-IT" dirty="0" smtClean="0">
                <a:solidFill>
                  <a:schemeClr val="tx1">
                    <a:lumMod val="65000"/>
                    <a:lumOff val="35000"/>
                  </a:schemeClr>
                </a:solidFill>
              </a:rPr>
              <a:t>della minor propensione alla spesa delle famiglie (-2,5% nel 2013), che conduce ad una riduzione di acquisti di prodotti culturali (libri e giornali), stimabile intorno al -7% nel 2013;</a:t>
            </a:r>
          </a:p>
          <a:p>
            <a:pPr marL="573750" indent="-285750" algn="just">
              <a:spcAft>
                <a:spcPts val="600"/>
              </a:spcAft>
              <a:buClr>
                <a:srgbClr val="FF0000"/>
              </a:buClr>
              <a:buFont typeface="Wingdings" panose="05000000000000000000" pitchFamily="2" charset="2"/>
              <a:buChar char="Ø"/>
              <a:defRPr/>
            </a:pPr>
            <a:r>
              <a:rPr lang="it-IT" dirty="0" smtClean="0">
                <a:solidFill>
                  <a:schemeClr val="tx1">
                    <a:lumMod val="65000"/>
                    <a:lumOff val="35000"/>
                  </a:schemeClr>
                </a:solidFill>
              </a:rPr>
              <a:t>della caduta dei mercati di riferimento, come quello della pubblicità su stampa, sceso del 17,7% nel 2012  e del 21,2% nel 2013 </a:t>
            </a:r>
            <a:r>
              <a:rPr lang="it-IT" dirty="0">
                <a:solidFill>
                  <a:schemeClr val="tx1">
                    <a:lumMod val="65000"/>
                    <a:lumOff val="35000"/>
                  </a:schemeClr>
                </a:solidFill>
              </a:rPr>
              <a:t>(-39% nel biennio</a:t>
            </a:r>
            <a:r>
              <a:rPr lang="it-IT" dirty="0" smtClean="0">
                <a:solidFill>
                  <a:schemeClr val="tx1">
                    <a:lumMod val="65000"/>
                    <a:lumOff val="35000"/>
                  </a:schemeClr>
                </a:solidFill>
              </a:rPr>
              <a:t>);</a:t>
            </a:r>
            <a:endParaRPr lang="it-IT" dirty="0">
              <a:solidFill>
                <a:schemeClr val="tx1">
                  <a:lumMod val="65000"/>
                  <a:lumOff val="35000"/>
                </a:schemeClr>
              </a:solidFill>
            </a:endParaRPr>
          </a:p>
          <a:p>
            <a:pPr marL="573750" indent="-285750" algn="just">
              <a:spcAft>
                <a:spcPts val="600"/>
              </a:spcAft>
              <a:buClr>
                <a:srgbClr val="FF0000"/>
              </a:buClr>
              <a:buFont typeface="Wingdings" panose="05000000000000000000" pitchFamily="2" charset="2"/>
              <a:buChar char="Ø"/>
              <a:defRPr/>
            </a:pPr>
            <a:r>
              <a:rPr lang="it-IT" dirty="0" smtClean="0">
                <a:solidFill>
                  <a:schemeClr val="tx1">
                    <a:lumMod val="65000"/>
                    <a:lumOff val="35000"/>
                  </a:schemeClr>
                </a:solidFill>
              </a:rPr>
              <a:t>dell’erosione del mercato dovuta all’introduzione di nuovi “media” elettronici;</a:t>
            </a:r>
          </a:p>
          <a:p>
            <a:pPr marL="573750" indent="-285750" algn="just">
              <a:spcAft>
                <a:spcPts val="600"/>
              </a:spcAft>
              <a:buClr>
                <a:srgbClr val="FF0000"/>
              </a:buClr>
              <a:buFont typeface="Wingdings" panose="05000000000000000000" pitchFamily="2" charset="2"/>
              <a:buChar char="Ø"/>
              <a:defRPr/>
            </a:pPr>
            <a:r>
              <a:rPr lang="it-IT" dirty="0" smtClean="0">
                <a:solidFill>
                  <a:schemeClr val="tx1">
                    <a:lumMod val="65000"/>
                    <a:lumOff val="35000"/>
                  </a:schemeClr>
                </a:solidFill>
              </a:rPr>
              <a:t>della crescente concorrenza proveniente dai paesi emergenti (Cina, India, ecc.)</a:t>
            </a:r>
            <a:endParaRPr lang="it-IT"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olo 1"/>
          <p:cNvSpPr>
            <a:spLocks noGrp="1"/>
          </p:cNvSpPr>
          <p:nvPr>
            <p:ph type="title"/>
          </p:nvPr>
        </p:nvSpPr>
        <p:spPr/>
        <p:txBody>
          <a:bodyPr/>
          <a:lstStyle/>
          <a:p>
            <a:r>
              <a:rPr lang="it-IT" sz="2400" b="1" dirty="0" smtClean="0">
                <a:solidFill>
                  <a:srgbClr val="0000CC"/>
                </a:solidFill>
                <a:latin typeface="Calibri" pitchFamily="34" charset="0"/>
              </a:rPr>
              <a:t>Alcuni elementi interpretativi circa le dinamiche della Filiera</a:t>
            </a:r>
            <a:endParaRPr lang="it-IT" sz="2400" dirty="0" smtClean="0">
              <a:solidFill>
                <a:srgbClr val="0000CC"/>
              </a:solidFill>
            </a:endParaRPr>
          </a:p>
        </p:txBody>
      </p:sp>
      <p:sp>
        <p:nvSpPr>
          <p:cNvPr id="27651" name="Segnaposto piè di pagina 3"/>
          <p:cNvSpPr>
            <a:spLocks noGrp="1"/>
          </p:cNvSpPr>
          <p:nvPr>
            <p:ph type="ftr" sz="quarter" idx="11"/>
          </p:nvPr>
        </p:nvSpPr>
        <p:spPr>
          <a:noFill/>
        </p:spPr>
        <p:txBody>
          <a:bodyPr/>
          <a:lstStyle/>
          <a:p>
            <a:r>
              <a:rPr lang="it-IT" dirty="0">
                <a:cs typeface="Arial" pitchFamily="34" charset="0"/>
              </a:rPr>
              <a:t>Filiera della carta 2014 - Alessandro Nova</a:t>
            </a:r>
          </a:p>
        </p:txBody>
      </p:sp>
      <p:sp>
        <p:nvSpPr>
          <p:cNvPr id="27652" name="Segnaposto numero diapositiva 4"/>
          <p:cNvSpPr>
            <a:spLocks noGrp="1"/>
          </p:cNvSpPr>
          <p:nvPr>
            <p:ph type="sldNum" sz="quarter" idx="12"/>
          </p:nvPr>
        </p:nvSpPr>
        <p:spPr>
          <a:noFill/>
        </p:spPr>
        <p:txBody>
          <a:bodyPr/>
          <a:lstStyle/>
          <a:p>
            <a:fld id="{7787973F-118C-48DE-A7A5-2F94804BB5B1}" type="slidenum">
              <a:rPr lang="it-IT" smtClean="0">
                <a:cs typeface="Arial" pitchFamily="34" charset="0"/>
              </a:rPr>
              <a:pPr/>
              <a:t>24</a:t>
            </a:fld>
            <a:endParaRPr lang="it-IT" smtClean="0">
              <a:cs typeface="Arial" pitchFamily="34" charset="0"/>
            </a:endParaRPr>
          </a:p>
        </p:txBody>
      </p:sp>
      <p:sp>
        <p:nvSpPr>
          <p:cNvPr id="31749" name="Rettangolo 5"/>
          <p:cNvSpPr>
            <a:spLocks noChangeArrowheads="1"/>
          </p:cNvSpPr>
          <p:nvPr/>
        </p:nvSpPr>
        <p:spPr bwMode="auto">
          <a:xfrm>
            <a:off x="381002" y="1844824"/>
            <a:ext cx="8208962" cy="4062651"/>
          </a:xfrm>
          <a:prstGeom prst="rect">
            <a:avLst/>
          </a:prstGeom>
          <a:noFill/>
          <a:ln w="9525">
            <a:noFill/>
            <a:miter lim="800000"/>
            <a:headEnd/>
            <a:tailEnd/>
          </a:ln>
        </p:spPr>
        <p:txBody>
          <a:bodyPr>
            <a:spAutoFit/>
          </a:bodyPr>
          <a:lstStyle/>
          <a:p>
            <a:pPr algn="just">
              <a:spcAft>
                <a:spcPts val="600"/>
              </a:spcAft>
              <a:defRPr/>
            </a:pPr>
            <a:r>
              <a:rPr lang="it-IT" sz="2000" dirty="0" smtClean="0">
                <a:solidFill>
                  <a:schemeClr val="tx1">
                    <a:lumMod val="65000"/>
                    <a:lumOff val="35000"/>
                  </a:schemeClr>
                </a:solidFill>
              </a:rPr>
              <a:t>Per quanto riguarda le dinamiche attuali e attese della filiera è utile osservare che:</a:t>
            </a:r>
          </a:p>
          <a:p>
            <a:pPr algn="just">
              <a:spcAft>
                <a:spcPts val="600"/>
              </a:spcAft>
              <a:defRPr/>
            </a:pPr>
            <a:endParaRPr lang="it-IT" sz="2000" dirty="0" smtClean="0">
              <a:solidFill>
                <a:schemeClr val="tx1">
                  <a:lumMod val="65000"/>
                  <a:lumOff val="35000"/>
                </a:schemeClr>
              </a:solidFill>
            </a:endParaRPr>
          </a:p>
          <a:p>
            <a:pPr marL="361950" indent="-361950" algn="just">
              <a:spcBef>
                <a:spcPts val="0"/>
              </a:spcBef>
              <a:spcAft>
                <a:spcPts val="600"/>
              </a:spcAft>
              <a:buClr>
                <a:srgbClr val="FF3300"/>
              </a:buClr>
              <a:buSzPct val="80000"/>
              <a:buFont typeface="Wingdings" pitchFamily="2" charset="2"/>
              <a:buChar char="l"/>
              <a:defRPr/>
            </a:pPr>
            <a:r>
              <a:rPr lang="it-IT" sz="2000" dirty="0">
                <a:solidFill>
                  <a:schemeClr val="tx1">
                    <a:lumMod val="65000"/>
                    <a:lumOff val="35000"/>
                  </a:schemeClr>
                </a:solidFill>
              </a:rPr>
              <a:t>il reddito al netto del carico fiscale e contributivo si è ridotto in misura rilevante tra il 2005 e il  2012 (e </a:t>
            </a:r>
            <a:r>
              <a:rPr lang="it-IT" sz="2000" dirty="0" smtClean="0">
                <a:solidFill>
                  <a:schemeClr val="tx1">
                    <a:lumMod val="65000"/>
                    <a:lumOff val="35000"/>
                  </a:schemeClr>
                </a:solidFill>
              </a:rPr>
              <a:t>poi </a:t>
            </a:r>
            <a:r>
              <a:rPr lang="it-IT" sz="2000" dirty="0">
                <a:solidFill>
                  <a:schemeClr val="tx1">
                    <a:lumMod val="65000"/>
                    <a:lumOff val="35000"/>
                  </a:schemeClr>
                </a:solidFill>
              </a:rPr>
              <a:t>nel 2013, anche se non sono ancora disponibili dati ufficiali) </a:t>
            </a:r>
            <a:r>
              <a:rPr lang="it-IT" sz="2000" dirty="0" smtClean="0">
                <a:solidFill>
                  <a:schemeClr val="tx1">
                    <a:lumMod val="65000"/>
                    <a:lumOff val="35000"/>
                  </a:schemeClr>
                </a:solidFill>
              </a:rPr>
              <a:t>e, nonostante i </a:t>
            </a:r>
            <a:r>
              <a:rPr lang="it-IT" sz="2000" dirty="0">
                <a:solidFill>
                  <a:schemeClr val="tx1">
                    <a:lumMod val="65000"/>
                    <a:lumOff val="35000"/>
                  </a:schemeClr>
                </a:solidFill>
              </a:rPr>
              <a:t>consumi </a:t>
            </a:r>
            <a:r>
              <a:rPr lang="it-IT" sz="2000" dirty="0" smtClean="0">
                <a:solidFill>
                  <a:schemeClr val="tx1">
                    <a:lumMod val="65000"/>
                    <a:lumOff val="35000"/>
                  </a:schemeClr>
                </a:solidFill>
              </a:rPr>
              <a:t>siano calati </a:t>
            </a:r>
            <a:r>
              <a:rPr lang="it-IT" sz="2000" dirty="0">
                <a:solidFill>
                  <a:schemeClr val="tx1">
                    <a:lumMod val="65000"/>
                    <a:lumOff val="35000"/>
                  </a:schemeClr>
                </a:solidFill>
              </a:rPr>
              <a:t>in misura </a:t>
            </a:r>
            <a:r>
              <a:rPr lang="it-IT" sz="2000" dirty="0" smtClean="0">
                <a:solidFill>
                  <a:schemeClr val="tx1">
                    <a:lumMod val="65000"/>
                    <a:lumOff val="35000"/>
                  </a:schemeClr>
                </a:solidFill>
              </a:rPr>
              <a:t>inferiore, </a:t>
            </a:r>
            <a:r>
              <a:rPr lang="it-IT" sz="2000" dirty="0">
                <a:solidFill>
                  <a:schemeClr val="tx1">
                    <a:lumMod val="65000"/>
                    <a:lumOff val="35000"/>
                  </a:schemeClr>
                </a:solidFill>
              </a:rPr>
              <a:t>è possibile che ci sia stata una riallocazione della spesa delle famiglie a favore di beni diversi da quelli strettamente culturali (slide 26);</a:t>
            </a:r>
          </a:p>
          <a:p>
            <a:pPr marL="361950" indent="-361950" algn="just">
              <a:spcBef>
                <a:spcPts val="0"/>
              </a:spcBef>
              <a:spcAft>
                <a:spcPts val="600"/>
              </a:spcAft>
              <a:buClr>
                <a:srgbClr val="FF3300"/>
              </a:buClr>
              <a:buSzPct val="80000"/>
              <a:buFont typeface="Wingdings" pitchFamily="2" charset="2"/>
              <a:buChar char="l"/>
              <a:defRPr/>
            </a:pPr>
            <a:r>
              <a:rPr lang="it-IT" sz="2000" dirty="0">
                <a:solidFill>
                  <a:schemeClr val="tx1">
                    <a:lumMod val="65000"/>
                    <a:lumOff val="35000"/>
                  </a:schemeClr>
                </a:solidFill>
              </a:rPr>
              <a:t>in effetti, nella riallocazione dei consumi nel lungo periodo, ma con intensità crescente negli anni recenti, le spese per giornali e libri si sono ridotte sul totale dei consumi complessivi (slide 27, 28 e 29</a:t>
            </a:r>
            <a:r>
              <a:rPr lang="it-IT" sz="2000" dirty="0" smtClean="0">
                <a:solidFill>
                  <a:schemeClr val="tx1">
                    <a:lumMod val="65000"/>
                    <a:lumOff val="35000"/>
                  </a:schemeClr>
                </a:solidFill>
              </a:rPr>
              <a:t>);</a:t>
            </a:r>
            <a:endParaRPr lang="it-IT" sz="2000" dirty="0">
              <a:solidFill>
                <a:schemeClr val="tx1">
                  <a:lumMod val="65000"/>
                  <a:lumOff val="35000"/>
                </a:schemeClr>
              </a:solidFill>
            </a:endParaRPr>
          </a:p>
          <a:p>
            <a:pPr marL="182563" indent="-182563" algn="just">
              <a:spcAft>
                <a:spcPts val="600"/>
              </a:spcAft>
              <a:buClr>
                <a:srgbClr val="FF0000"/>
              </a:buClr>
              <a:buFont typeface="Arial" pitchFamily="34" charset="0"/>
              <a:buChar char="•"/>
              <a:defRPr/>
            </a:pPr>
            <a:endParaRPr lang="it-IT" dirty="0" smtClean="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olo 1"/>
          <p:cNvSpPr>
            <a:spLocks noGrp="1"/>
          </p:cNvSpPr>
          <p:nvPr>
            <p:ph type="title"/>
          </p:nvPr>
        </p:nvSpPr>
        <p:spPr/>
        <p:txBody>
          <a:bodyPr/>
          <a:lstStyle/>
          <a:p>
            <a:r>
              <a:rPr lang="it-IT" sz="2400" b="1" dirty="0" smtClean="0">
                <a:solidFill>
                  <a:srgbClr val="0000CC"/>
                </a:solidFill>
                <a:latin typeface="Calibri" pitchFamily="34" charset="0"/>
              </a:rPr>
              <a:t>Alcuni elementi interpretativi circa le dinamiche della Filiera</a:t>
            </a:r>
            <a:endParaRPr lang="it-IT" sz="2400" dirty="0" smtClean="0">
              <a:solidFill>
                <a:srgbClr val="0000CC"/>
              </a:solidFill>
            </a:endParaRPr>
          </a:p>
        </p:txBody>
      </p:sp>
      <p:sp>
        <p:nvSpPr>
          <p:cNvPr id="27651" name="Segnaposto piè di pagina 3"/>
          <p:cNvSpPr>
            <a:spLocks noGrp="1"/>
          </p:cNvSpPr>
          <p:nvPr>
            <p:ph type="ftr" sz="quarter" idx="11"/>
          </p:nvPr>
        </p:nvSpPr>
        <p:spPr>
          <a:noFill/>
        </p:spPr>
        <p:txBody>
          <a:bodyPr/>
          <a:lstStyle/>
          <a:p>
            <a:r>
              <a:rPr lang="it-IT" dirty="0" smtClean="0">
                <a:cs typeface="Arial" pitchFamily="34" charset="0"/>
              </a:rPr>
              <a:t>Filiera della carta 2014 - Alessandro Nova</a:t>
            </a:r>
          </a:p>
        </p:txBody>
      </p:sp>
      <p:sp>
        <p:nvSpPr>
          <p:cNvPr id="27652" name="Segnaposto numero diapositiva 4"/>
          <p:cNvSpPr>
            <a:spLocks noGrp="1"/>
          </p:cNvSpPr>
          <p:nvPr>
            <p:ph type="sldNum" sz="quarter" idx="12"/>
          </p:nvPr>
        </p:nvSpPr>
        <p:spPr>
          <a:noFill/>
        </p:spPr>
        <p:txBody>
          <a:bodyPr/>
          <a:lstStyle/>
          <a:p>
            <a:fld id="{7787973F-118C-48DE-A7A5-2F94804BB5B1}" type="slidenum">
              <a:rPr lang="it-IT" smtClean="0">
                <a:cs typeface="Arial" pitchFamily="34" charset="0"/>
              </a:rPr>
              <a:pPr/>
              <a:t>25</a:t>
            </a:fld>
            <a:endParaRPr lang="it-IT" smtClean="0">
              <a:cs typeface="Arial" pitchFamily="34" charset="0"/>
            </a:endParaRPr>
          </a:p>
        </p:txBody>
      </p:sp>
      <p:sp>
        <p:nvSpPr>
          <p:cNvPr id="31749" name="Rettangolo 5"/>
          <p:cNvSpPr>
            <a:spLocks noChangeArrowheads="1"/>
          </p:cNvSpPr>
          <p:nvPr/>
        </p:nvSpPr>
        <p:spPr bwMode="auto">
          <a:xfrm>
            <a:off x="400052" y="1628800"/>
            <a:ext cx="8208962" cy="3862596"/>
          </a:xfrm>
          <a:prstGeom prst="rect">
            <a:avLst/>
          </a:prstGeom>
          <a:noFill/>
          <a:ln w="9525">
            <a:noFill/>
            <a:miter lim="800000"/>
            <a:headEnd/>
            <a:tailEnd/>
          </a:ln>
        </p:spPr>
        <p:txBody>
          <a:bodyPr>
            <a:spAutoFit/>
          </a:bodyPr>
          <a:lstStyle/>
          <a:p>
            <a:pPr marL="361950" indent="-361950" algn="just">
              <a:spcBef>
                <a:spcPts val="0"/>
              </a:spcBef>
              <a:spcAft>
                <a:spcPts val="600"/>
              </a:spcAft>
              <a:buClr>
                <a:srgbClr val="FF3300"/>
              </a:buClr>
              <a:buSzPct val="80000"/>
              <a:buFont typeface="Wingdings" pitchFamily="2" charset="2"/>
              <a:buChar char="l"/>
              <a:defRPr/>
            </a:pPr>
            <a:r>
              <a:rPr lang="it-IT" sz="2000" dirty="0">
                <a:solidFill>
                  <a:schemeClr val="tx1">
                    <a:lumMod val="65000"/>
                    <a:lumOff val="35000"/>
                  </a:schemeClr>
                </a:solidFill>
              </a:rPr>
              <a:t>d’altra parte (slide 30), i dati di </a:t>
            </a:r>
            <a:r>
              <a:rPr lang="it-IT" sz="2000" dirty="0" err="1">
                <a:solidFill>
                  <a:schemeClr val="tx1">
                    <a:lumMod val="65000"/>
                    <a:lumOff val="35000"/>
                  </a:schemeClr>
                </a:solidFill>
              </a:rPr>
              <a:t>Eurostat</a:t>
            </a:r>
            <a:r>
              <a:rPr lang="it-IT" sz="2000" dirty="0">
                <a:solidFill>
                  <a:schemeClr val="tx1">
                    <a:lumMod val="65000"/>
                    <a:lumOff val="35000"/>
                  </a:schemeClr>
                </a:solidFill>
              </a:rPr>
              <a:t> indicano chiaramente che la percentuale di spesa per cultura e istruzione sul totale della spesa pubblica ci vede agli ultimi posti tra i Paesi europei, il che evidenzia come, se in Italia la tradizione della spesa privata per libri, giornali e prodotti culturali in genere è ridotta, la spesa pubblica non solo non riesce a sopperire ma, anzi, amplifica questo effetto;</a:t>
            </a:r>
          </a:p>
          <a:p>
            <a:pPr marL="361950" indent="-361950" algn="just">
              <a:spcBef>
                <a:spcPts val="0"/>
              </a:spcBef>
              <a:spcAft>
                <a:spcPts val="600"/>
              </a:spcAft>
              <a:buClr>
                <a:srgbClr val="FF3300"/>
              </a:buClr>
              <a:buSzPct val="80000"/>
              <a:buFont typeface="Wingdings" pitchFamily="2" charset="2"/>
              <a:buChar char="l"/>
              <a:defRPr/>
            </a:pPr>
            <a:r>
              <a:rPr lang="it-IT" sz="2000" dirty="0" smtClean="0">
                <a:solidFill>
                  <a:schemeClr val="tx1">
                    <a:lumMod val="65000"/>
                    <a:lumOff val="35000"/>
                  </a:schemeClr>
                </a:solidFill>
              </a:rPr>
              <a:t>sotto </a:t>
            </a:r>
            <a:r>
              <a:rPr lang="it-IT" sz="2000" dirty="0">
                <a:solidFill>
                  <a:schemeClr val="tx1">
                    <a:lumMod val="65000"/>
                    <a:lumOff val="35000"/>
                  </a:schemeClr>
                </a:solidFill>
              </a:rPr>
              <a:t>il profilo della spinta </a:t>
            </a:r>
            <a:r>
              <a:rPr lang="it-IT" sz="2000" dirty="0" smtClean="0">
                <a:solidFill>
                  <a:schemeClr val="tx1">
                    <a:lumMod val="65000"/>
                    <a:lumOff val="35000"/>
                  </a:schemeClr>
                </a:solidFill>
              </a:rPr>
              <a:t>all’investimento, ovvero </a:t>
            </a:r>
            <a:r>
              <a:rPr lang="it-IT" sz="2000" dirty="0">
                <a:solidFill>
                  <a:schemeClr val="tx1">
                    <a:lumMod val="65000"/>
                    <a:lumOff val="35000"/>
                  </a:schemeClr>
                </a:solidFill>
              </a:rPr>
              <a:t>dal punto di vista delle condizioni strutturali che possono favorire lo sviluppo delle imprese, le condizioni fiscali (slide 31) che caratterizzano il sistema italiano evidenziano il netto svantaggio comparato rispetto agli altri Paesi europei, che limita la possibilità di sviluppo e crescita del sistema imprenditoriale, anche attraverso investimenti provenienti dall’estero.</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piè di pagina 3"/>
          <p:cNvSpPr>
            <a:spLocks noGrp="1"/>
          </p:cNvSpPr>
          <p:nvPr>
            <p:ph type="ftr" sz="quarter" idx="11"/>
          </p:nvPr>
        </p:nvSpPr>
        <p:spPr>
          <a:noFill/>
        </p:spPr>
        <p:txBody>
          <a:bodyPr/>
          <a:lstStyle/>
          <a:p>
            <a:r>
              <a:rPr lang="it-IT" smtClean="0">
                <a:cs typeface="Arial" pitchFamily="34" charset="0"/>
              </a:rPr>
              <a:t>Filiera della carta 2014 - Alessandro Nova</a:t>
            </a:r>
          </a:p>
        </p:txBody>
      </p:sp>
      <p:sp>
        <p:nvSpPr>
          <p:cNvPr id="16388" name="Segnaposto numero diapositiva 4"/>
          <p:cNvSpPr>
            <a:spLocks noGrp="1"/>
          </p:cNvSpPr>
          <p:nvPr>
            <p:ph type="sldNum" sz="quarter" idx="12"/>
          </p:nvPr>
        </p:nvSpPr>
        <p:spPr>
          <a:noFill/>
        </p:spPr>
        <p:txBody>
          <a:bodyPr/>
          <a:lstStyle/>
          <a:p>
            <a:fld id="{5038B7AE-3453-49E6-81AD-7C81AFF69439}" type="slidenum">
              <a:rPr lang="it-IT" smtClean="0">
                <a:cs typeface="Arial" pitchFamily="34" charset="0"/>
              </a:rPr>
              <a:pPr/>
              <a:t>26</a:t>
            </a:fld>
            <a:endParaRPr lang="it-IT" smtClean="0">
              <a:cs typeface="Arial" pitchFamily="34" charset="0"/>
            </a:endParaRPr>
          </a:p>
        </p:txBody>
      </p:sp>
      <p:sp>
        <p:nvSpPr>
          <p:cNvPr id="16389" name="Rectangle 2"/>
          <p:cNvSpPr>
            <a:spLocks noGrp="1" noChangeArrowheads="1"/>
          </p:cNvSpPr>
          <p:nvPr>
            <p:ph type="title"/>
          </p:nvPr>
        </p:nvSpPr>
        <p:spPr>
          <a:xfrm>
            <a:off x="539750" y="188913"/>
            <a:ext cx="8064500" cy="647700"/>
          </a:xfrm>
        </p:spPr>
        <p:txBody>
          <a:bodyPr anchorCtr="1"/>
          <a:lstStyle/>
          <a:p>
            <a:pPr eaLnBrk="1" hangingPunct="1"/>
            <a:r>
              <a:rPr lang="it-IT" sz="2400" b="1" dirty="0" smtClean="0">
                <a:solidFill>
                  <a:srgbClr val="0000CC"/>
                </a:solidFill>
                <a:latin typeface="Calibri" pitchFamily="34" charset="0"/>
              </a:rPr>
              <a:t>Dinamica del reddito reale, dei consumi e della fiscalità </a:t>
            </a:r>
            <a:br>
              <a:rPr lang="it-IT" sz="2400" b="1" dirty="0" smtClean="0">
                <a:solidFill>
                  <a:srgbClr val="0000CC"/>
                </a:solidFill>
                <a:latin typeface="Calibri" pitchFamily="34" charset="0"/>
              </a:rPr>
            </a:br>
            <a:r>
              <a:rPr lang="it-IT" sz="2000" b="1" dirty="0" smtClean="0">
                <a:solidFill>
                  <a:srgbClr val="0000CC"/>
                </a:solidFill>
                <a:latin typeface="Calibri" pitchFamily="34" charset="0"/>
              </a:rPr>
              <a:t>[Indice; 2007=100, valori reali]</a:t>
            </a:r>
          </a:p>
        </p:txBody>
      </p:sp>
      <p:pic>
        <p:nvPicPr>
          <p:cNvPr id="75778" name="Picture 2"/>
          <p:cNvPicPr>
            <a:picLocks noChangeAspect="1" noChangeArrowheads="1"/>
          </p:cNvPicPr>
          <p:nvPr/>
        </p:nvPicPr>
        <p:blipFill>
          <a:blip r:embed="rId2" cstate="print"/>
          <a:srcRect/>
          <a:stretch>
            <a:fillRect/>
          </a:stretch>
        </p:blipFill>
        <p:spPr bwMode="auto">
          <a:xfrm>
            <a:off x="755576" y="1124744"/>
            <a:ext cx="7623978" cy="4981103"/>
          </a:xfrm>
          <a:prstGeom prst="rect">
            <a:avLst/>
          </a:prstGeom>
          <a:noFill/>
          <a:ln w="9525">
            <a:noFill/>
            <a:miter lim="800000"/>
            <a:headEnd/>
            <a:tailEnd/>
          </a:ln>
          <a:effectLst/>
        </p:spPr>
      </p:pic>
      <p:sp>
        <p:nvSpPr>
          <p:cNvPr id="8" name="Rectangle 5"/>
          <p:cNvSpPr>
            <a:spLocks noChangeArrowheads="1"/>
          </p:cNvSpPr>
          <p:nvPr/>
        </p:nvSpPr>
        <p:spPr bwMode="auto">
          <a:xfrm>
            <a:off x="5868144" y="6142990"/>
            <a:ext cx="2866281" cy="166199"/>
          </a:xfrm>
          <a:prstGeom prst="rect">
            <a:avLst/>
          </a:prstGeom>
          <a:noFill/>
          <a:ln w="9525">
            <a:noFill/>
            <a:miter lim="800000"/>
            <a:headEnd/>
            <a:tailEnd/>
          </a:ln>
        </p:spPr>
        <p:txBody>
          <a:bodyPr wrap="square" tIns="0" bIns="0">
            <a:spAutoFit/>
          </a:bodyPr>
          <a:lstStyle/>
          <a:p>
            <a:pPr algn="r">
              <a:lnSpc>
                <a:spcPct val="90000"/>
              </a:lnSpc>
              <a:buClr>
                <a:srgbClr val="FF3300"/>
              </a:buClr>
              <a:buFont typeface="Wingdings" pitchFamily="2" charset="2"/>
              <a:buNone/>
            </a:pPr>
            <a:r>
              <a:rPr lang="it-IT" sz="1200" b="1" dirty="0">
                <a:solidFill>
                  <a:schemeClr val="tx1">
                    <a:lumMod val="65000"/>
                    <a:lumOff val="35000"/>
                  </a:schemeClr>
                </a:solidFill>
              </a:rPr>
              <a:t>Fonte:  </a:t>
            </a:r>
            <a:r>
              <a:rPr lang="it-IT" sz="1200" b="1" dirty="0" smtClean="0">
                <a:solidFill>
                  <a:schemeClr val="tx1">
                    <a:lumMod val="65000"/>
                    <a:lumOff val="35000"/>
                  </a:schemeClr>
                </a:solidFill>
              </a:rPr>
              <a:t>Nostre elaborazioni su dati ISTAT</a:t>
            </a:r>
            <a:endParaRPr lang="it-IT" sz="1200" b="1"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piè di pagina 3"/>
          <p:cNvSpPr>
            <a:spLocks noGrp="1"/>
          </p:cNvSpPr>
          <p:nvPr>
            <p:ph type="ftr" sz="quarter" idx="11"/>
          </p:nvPr>
        </p:nvSpPr>
        <p:spPr>
          <a:noFill/>
        </p:spPr>
        <p:txBody>
          <a:bodyPr/>
          <a:lstStyle/>
          <a:p>
            <a:r>
              <a:rPr lang="it-IT" smtClean="0">
                <a:cs typeface="Arial" pitchFamily="34" charset="0"/>
              </a:rPr>
              <a:t>Filiera della carta 2014 - Alessandro Nova</a:t>
            </a:r>
          </a:p>
        </p:txBody>
      </p:sp>
      <p:sp>
        <p:nvSpPr>
          <p:cNvPr id="16388" name="Segnaposto numero diapositiva 4"/>
          <p:cNvSpPr>
            <a:spLocks noGrp="1"/>
          </p:cNvSpPr>
          <p:nvPr>
            <p:ph type="sldNum" sz="quarter" idx="12"/>
          </p:nvPr>
        </p:nvSpPr>
        <p:spPr>
          <a:noFill/>
        </p:spPr>
        <p:txBody>
          <a:bodyPr/>
          <a:lstStyle/>
          <a:p>
            <a:fld id="{5038B7AE-3453-49E6-81AD-7C81AFF69439}" type="slidenum">
              <a:rPr lang="it-IT" smtClean="0">
                <a:cs typeface="Arial" pitchFamily="34" charset="0"/>
              </a:rPr>
              <a:pPr/>
              <a:t>27</a:t>
            </a:fld>
            <a:endParaRPr lang="it-IT" smtClean="0">
              <a:cs typeface="Arial" pitchFamily="34" charset="0"/>
            </a:endParaRPr>
          </a:p>
        </p:txBody>
      </p:sp>
      <p:sp>
        <p:nvSpPr>
          <p:cNvPr id="16389" name="Rectangle 2"/>
          <p:cNvSpPr>
            <a:spLocks noGrp="1" noChangeArrowheads="1"/>
          </p:cNvSpPr>
          <p:nvPr>
            <p:ph type="title"/>
          </p:nvPr>
        </p:nvSpPr>
        <p:spPr>
          <a:xfrm>
            <a:off x="539750" y="188913"/>
            <a:ext cx="8064500" cy="647700"/>
          </a:xfrm>
        </p:spPr>
        <p:txBody>
          <a:bodyPr anchorCtr="1"/>
          <a:lstStyle/>
          <a:p>
            <a:pPr eaLnBrk="1" hangingPunct="1"/>
            <a:r>
              <a:rPr lang="it-IT" sz="2400" b="1" dirty="0" smtClean="0">
                <a:solidFill>
                  <a:srgbClr val="0000CC"/>
                </a:solidFill>
                <a:latin typeface="Calibri" pitchFamily="34" charset="0"/>
              </a:rPr>
              <a:t>Tassi di crescita reali dei consumi totale e dei consumi in libri e giornali </a:t>
            </a:r>
            <a:r>
              <a:rPr lang="it-IT" sz="2000" b="1" dirty="0" smtClean="0">
                <a:solidFill>
                  <a:srgbClr val="0000CC"/>
                </a:solidFill>
                <a:latin typeface="Calibri" pitchFamily="34" charset="0"/>
              </a:rPr>
              <a:t>[1992-2012]</a:t>
            </a:r>
          </a:p>
        </p:txBody>
      </p:sp>
      <p:sp>
        <p:nvSpPr>
          <p:cNvPr id="9" name="Rectangle 5"/>
          <p:cNvSpPr>
            <a:spLocks noChangeArrowheads="1"/>
          </p:cNvSpPr>
          <p:nvPr/>
        </p:nvSpPr>
        <p:spPr bwMode="auto">
          <a:xfrm>
            <a:off x="5868144" y="6142990"/>
            <a:ext cx="2866281" cy="166199"/>
          </a:xfrm>
          <a:prstGeom prst="rect">
            <a:avLst/>
          </a:prstGeom>
          <a:noFill/>
          <a:ln w="9525">
            <a:noFill/>
            <a:miter lim="800000"/>
            <a:headEnd/>
            <a:tailEnd/>
          </a:ln>
        </p:spPr>
        <p:txBody>
          <a:bodyPr wrap="square" tIns="0" bIns="0">
            <a:spAutoFit/>
          </a:bodyPr>
          <a:lstStyle/>
          <a:p>
            <a:pPr algn="r">
              <a:lnSpc>
                <a:spcPct val="90000"/>
              </a:lnSpc>
              <a:buClr>
                <a:srgbClr val="FF3300"/>
              </a:buClr>
              <a:buFont typeface="Wingdings" pitchFamily="2" charset="2"/>
              <a:buNone/>
            </a:pPr>
            <a:r>
              <a:rPr lang="it-IT" sz="1200" b="1" dirty="0">
                <a:solidFill>
                  <a:schemeClr val="tx1">
                    <a:lumMod val="65000"/>
                    <a:lumOff val="35000"/>
                  </a:schemeClr>
                </a:solidFill>
              </a:rPr>
              <a:t>Fonte:  </a:t>
            </a:r>
            <a:r>
              <a:rPr lang="it-IT" sz="1200" b="1" dirty="0" smtClean="0">
                <a:solidFill>
                  <a:schemeClr val="tx1">
                    <a:lumMod val="65000"/>
                    <a:lumOff val="35000"/>
                  </a:schemeClr>
                </a:solidFill>
              </a:rPr>
              <a:t>Nostre elaborazioni su dati ISTAT</a:t>
            </a:r>
            <a:endParaRPr lang="it-IT" sz="1200" b="1" dirty="0">
              <a:solidFill>
                <a:schemeClr val="tx1">
                  <a:lumMod val="65000"/>
                  <a:lumOff val="35000"/>
                </a:schemeClr>
              </a:solidFill>
            </a:endParaRPr>
          </a:p>
        </p:txBody>
      </p:sp>
      <p:pic>
        <p:nvPicPr>
          <p:cNvPr id="49154" name="Picture 2"/>
          <p:cNvPicPr>
            <a:picLocks noChangeAspect="1" noChangeArrowheads="1"/>
          </p:cNvPicPr>
          <p:nvPr/>
        </p:nvPicPr>
        <p:blipFill>
          <a:blip r:embed="rId2" cstate="print"/>
          <a:srcRect/>
          <a:stretch>
            <a:fillRect/>
          </a:stretch>
        </p:blipFill>
        <p:spPr bwMode="auto">
          <a:xfrm>
            <a:off x="827584" y="1123980"/>
            <a:ext cx="7445375" cy="4868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piè di pagina 3"/>
          <p:cNvSpPr>
            <a:spLocks noGrp="1"/>
          </p:cNvSpPr>
          <p:nvPr>
            <p:ph type="ftr" sz="quarter" idx="11"/>
          </p:nvPr>
        </p:nvSpPr>
        <p:spPr>
          <a:noFill/>
        </p:spPr>
        <p:txBody>
          <a:bodyPr/>
          <a:lstStyle/>
          <a:p>
            <a:r>
              <a:rPr lang="it-IT" smtClean="0">
                <a:cs typeface="Arial" pitchFamily="34" charset="0"/>
              </a:rPr>
              <a:t>Filiera della carta 2014 - Alessandro Nova</a:t>
            </a:r>
          </a:p>
        </p:txBody>
      </p:sp>
      <p:sp>
        <p:nvSpPr>
          <p:cNvPr id="16388" name="Segnaposto numero diapositiva 4"/>
          <p:cNvSpPr>
            <a:spLocks noGrp="1"/>
          </p:cNvSpPr>
          <p:nvPr>
            <p:ph type="sldNum" sz="quarter" idx="12"/>
          </p:nvPr>
        </p:nvSpPr>
        <p:spPr>
          <a:noFill/>
        </p:spPr>
        <p:txBody>
          <a:bodyPr/>
          <a:lstStyle/>
          <a:p>
            <a:fld id="{5038B7AE-3453-49E6-81AD-7C81AFF69439}" type="slidenum">
              <a:rPr lang="it-IT" smtClean="0">
                <a:cs typeface="Arial" pitchFamily="34" charset="0"/>
              </a:rPr>
              <a:pPr/>
              <a:t>28</a:t>
            </a:fld>
            <a:endParaRPr lang="it-IT" smtClean="0">
              <a:cs typeface="Arial" pitchFamily="34" charset="0"/>
            </a:endParaRPr>
          </a:p>
        </p:txBody>
      </p:sp>
      <p:sp>
        <p:nvSpPr>
          <p:cNvPr id="16389" name="Rectangle 2"/>
          <p:cNvSpPr>
            <a:spLocks noGrp="1" noChangeArrowheads="1"/>
          </p:cNvSpPr>
          <p:nvPr>
            <p:ph type="title"/>
          </p:nvPr>
        </p:nvSpPr>
        <p:spPr>
          <a:xfrm>
            <a:off x="539750" y="188913"/>
            <a:ext cx="8064500" cy="647700"/>
          </a:xfrm>
        </p:spPr>
        <p:txBody>
          <a:bodyPr anchorCtr="1"/>
          <a:lstStyle/>
          <a:p>
            <a:pPr eaLnBrk="1" hangingPunct="1"/>
            <a:r>
              <a:rPr lang="it-IT" sz="2400" b="1" dirty="0" smtClean="0">
                <a:solidFill>
                  <a:srgbClr val="0000CC"/>
                </a:solidFill>
                <a:latin typeface="Calibri" pitchFamily="34" charset="0"/>
              </a:rPr>
              <a:t>Dinamica del reddito reale, dei consumi e della fiscalità </a:t>
            </a:r>
            <a:br>
              <a:rPr lang="it-IT" sz="2400" b="1" dirty="0" smtClean="0">
                <a:solidFill>
                  <a:srgbClr val="0000CC"/>
                </a:solidFill>
                <a:latin typeface="Calibri" pitchFamily="34" charset="0"/>
              </a:rPr>
            </a:br>
            <a:r>
              <a:rPr lang="it-IT" sz="2000" b="1" dirty="0" smtClean="0">
                <a:solidFill>
                  <a:srgbClr val="0000CC"/>
                </a:solidFill>
                <a:latin typeface="Calibri" pitchFamily="34" charset="0"/>
              </a:rPr>
              <a:t>[Indice; 2007=100, valori reali]</a:t>
            </a:r>
          </a:p>
        </p:txBody>
      </p:sp>
      <p:sp>
        <p:nvSpPr>
          <p:cNvPr id="16390" name="Rectangle 5"/>
          <p:cNvSpPr>
            <a:spLocks noChangeArrowheads="1"/>
          </p:cNvSpPr>
          <p:nvPr/>
        </p:nvSpPr>
        <p:spPr bwMode="auto">
          <a:xfrm>
            <a:off x="5868144" y="6142990"/>
            <a:ext cx="2866281" cy="166199"/>
          </a:xfrm>
          <a:prstGeom prst="rect">
            <a:avLst/>
          </a:prstGeom>
          <a:noFill/>
          <a:ln w="9525">
            <a:noFill/>
            <a:miter lim="800000"/>
            <a:headEnd/>
            <a:tailEnd/>
          </a:ln>
        </p:spPr>
        <p:txBody>
          <a:bodyPr wrap="square" tIns="0" bIns="0">
            <a:spAutoFit/>
          </a:bodyPr>
          <a:lstStyle/>
          <a:p>
            <a:pPr algn="r">
              <a:lnSpc>
                <a:spcPct val="90000"/>
              </a:lnSpc>
              <a:buClr>
                <a:srgbClr val="FF3300"/>
              </a:buClr>
              <a:buFont typeface="Wingdings" pitchFamily="2" charset="2"/>
              <a:buNone/>
            </a:pPr>
            <a:r>
              <a:rPr lang="it-IT" sz="1200" b="1" dirty="0">
                <a:solidFill>
                  <a:schemeClr val="tx1">
                    <a:lumMod val="65000"/>
                    <a:lumOff val="35000"/>
                  </a:schemeClr>
                </a:solidFill>
              </a:rPr>
              <a:t>Fonte:  </a:t>
            </a:r>
            <a:r>
              <a:rPr lang="it-IT" sz="1200" b="1" dirty="0" smtClean="0">
                <a:solidFill>
                  <a:schemeClr val="tx1">
                    <a:lumMod val="65000"/>
                    <a:lumOff val="35000"/>
                  </a:schemeClr>
                </a:solidFill>
              </a:rPr>
              <a:t>Nostre elaborazioni su dati ISTAT</a:t>
            </a:r>
            <a:endParaRPr lang="it-IT" sz="1200" b="1" dirty="0">
              <a:solidFill>
                <a:schemeClr val="tx1">
                  <a:lumMod val="65000"/>
                  <a:lumOff val="35000"/>
                </a:schemeClr>
              </a:solidFill>
            </a:endParaRPr>
          </a:p>
        </p:txBody>
      </p:sp>
      <p:pic>
        <p:nvPicPr>
          <p:cNvPr id="76802" name="Picture 2"/>
          <p:cNvPicPr>
            <a:picLocks noChangeAspect="1" noChangeArrowheads="1"/>
          </p:cNvPicPr>
          <p:nvPr/>
        </p:nvPicPr>
        <p:blipFill>
          <a:blip r:embed="rId2" cstate="print"/>
          <a:srcRect/>
          <a:stretch>
            <a:fillRect/>
          </a:stretch>
        </p:blipFill>
        <p:spPr bwMode="auto">
          <a:xfrm>
            <a:off x="543744" y="1071405"/>
            <a:ext cx="7704856" cy="50339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piè di pagina 3"/>
          <p:cNvSpPr>
            <a:spLocks noGrp="1"/>
          </p:cNvSpPr>
          <p:nvPr>
            <p:ph type="ftr" sz="quarter" idx="11"/>
          </p:nvPr>
        </p:nvSpPr>
        <p:spPr>
          <a:noFill/>
        </p:spPr>
        <p:txBody>
          <a:bodyPr/>
          <a:lstStyle/>
          <a:p>
            <a:r>
              <a:rPr lang="it-IT" smtClean="0">
                <a:cs typeface="Arial" pitchFamily="34" charset="0"/>
              </a:rPr>
              <a:t>Filiera della carta 2014 - Alessandro Nova</a:t>
            </a:r>
          </a:p>
        </p:txBody>
      </p:sp>
      <p:sp>
        <p:nvSpPr>
          <p:cNvPr id="16388" name="Segnaposto numero diapositiva 4"/>
          <p:cNvSpPr>
            <a:spLocks noGrp="1"/>
          </p:cNvSpPr>
          <p:nvPr>
            <p:ph type="sldNum" sz="quarter" idx="12"/>
          </p:nvPr>
        </p:nvSpPr>
        <p:spPr>
          <a:noFill/>
        </p:spPr>
        <p:txBody>
          <a:bodyPr/>
          <a:lstStyle/>
          <a:p>
            <a:fld id="{5038B7AE-3453-49E6-81AD-7C81AFF69439}" type="slidenum">
              <a:rPr lang="it-IT" smtClean="0">
                <a:cs typeface="Arial" pitchFamily="34" charset="0"/>
              </a:rPr>
              <a:pPr/>
              <a:t>29</a:t>
            </a:fld>
            <a:endParaRPr lang="it-IT" smtClean="0">
              <a:cs typeface="Arial" pitchFamily="34" charset="0"/>
            </a:endParaRPr>
          </a:p>
        </p:txBody>
      </p:sp>
      <p:sp>
        <p:nvSpPr>
          <p:cNvPr id="16389" name="Rectangle 2"/>
          <p:cNvSpPr>
            <a:spLocks noGrp="1" noChangeArrowheads="1"/>
          </p:cNvSpPr>
          <p:nvPr>
            <p:ph type="title"/>
          </p:nvPr>
        </p:nvSpPr>
        <p:spPr>
          <a:xfrm>
            <a:off x="539750" y="188913"/>
            <a:ext cx="8064500" cy="647700"/>
          </a:xfrm>
        </p:spPr>
        <p:txBody>
          <a:bodyPr anchorCtr="1"/>
          <a:lstStyle/>
          <a:p>
            <a:pPr eaLnBrk="1" hangingPunct="1"/>
            <a:r>
              <a:rPr lang="it-IT" sz="2400" b="1" dirty="0" smtClean="0">
                <a:solidFill>
                  <a:srgbClr val="0000CC"/>
                </a:solidFill>
                <a:latin typeface="Calibri" pitchFamily="34" charset="0"/>
              </a:rPr>
              <a:t>Consumi in libri e giornali / consumi totali</a:t>
            </a:r>
            <a:br>
              <a:rPr lang="it-IT" sz="2400" b="1" dirty="0" smtClean="0">
                <a:solidFill>
                  <a:srgbClr val="0000CC"/>
                </a:solidFill>
                <a:latin typeface="Calibri" pitchFamily="34" charset="0"/>
              </a:rPr>
            </a:br>
            <a:r>
              <a:rPr lang="it-IT" sz="2000" b="1" dirty="0" smtClean="0">
                <a:solidFill>
                  <a:srgbClr val="0000CC"/>
                </a:solidFill>
                <a:latin typeface="Calibri" pitchFamily="34" charset="0"/>
              </a:rPr>
              <a:t>(Rapporto a valori reali: 1992-2012)</a:t>
            </a:r>
          </a:p>
        </p:txBody>
      </p:sp>
      <p:pic>
        <p:nvPicPr>
          <p:cNvPr id="8" name="Picture 2"/>
          <p:cNvPicPr>
            <a:picLocks noChangeAspect="1" noChangeArrowheads="1"/>
          </p:cNvPicPr>
          <p:nvPr/>
        </p:nvPicPr>
        <p:blipFill>
          <a:blip r:embed="rId2" cstate="print"/>
          <a:srcRect/>
          <a:stretch>
            <a:fillRect/>
          </a:stretch>
        </p:blipFill>
        <p:spPr bwMode="auto">
          <a:xfrm>
            <a:off x="900113" y="1196975"/>
            <a:ext cx="7416800" cy="4878388"/>
          </a:xfrm>
          <a:prstGeom prst="rect">
            <a:avLst/>
          </a:prstGeom>
          <a:noFill/>
          <a:ln w="9525">
            <a:miter lim="800000"/>
            <a:headEnd/>
            <a:tailEnd/>
          </a:ln>
          <a:effectLst/>
        </p:spPr>
      </p:pic>
      <p:sp>
        <p:nvSpPr>
          <p:cNvPr id="7" name="Rectangle 5"/>
          <p:cNvSpPr>
            <a:spLocks noChangeArrowheads="1"/>
          </p:cNvSpPr>
          <p:nvPr/>
        </p:nvSpPr>
        <p:spPr bwMode="auto">
          <a:xfrm>
            <a:off x="5868144" y="6142990"/>
            <a:ext cx="2866281" cy="166199"/>
          </a:xfrm>
          <a:prstGeom prst="rect">
            <a:avLst/>
          </a:prstGeom>
          <a:noFill/>
          <a:ln w="9525">
            <a:noFill/>
            <a:miter lim="800000"/>
            <a:headEnd/>
            <a:tailEnd/>
          </a:ln>
        </p:spPr>
        <p:txBody>
          <a:bodyPr wrap="square" tIns="0" bIns="0">
            <a:spAutoFit/>
          </a:bodyPr>
          <a:lstStyle/>
          <a:p>
            <a:pPr algn="r">
              <a:lnSpc>
                <a:spcPct val="90000"/>
              </a:lnSpc>
              <a:buClr>
                <a:srgbClr val="FF3300"/>
              </a:buClr>
              <a:buFont typeface="Wingdings" pitchFamily="2" charset="2"/>
              <a:buNone/>
            </a:pPr>
            <a:r>
              <a:rPr lang="it-IT" sz="1200" b="1" dirty="0">
                <a:solidFill>
                  <a:schemeClr val="tx1">
                    <a:lumMod val="65000"/>
                    <a:lumOff val="35000"/>
                  </a:schemeClr>
                </a:solidFill>
              </a:rPr>
              <a:t>Fonte:  </a:t>
            </a:r>
            <a:r>
              <a:rPr lang="it-IT" sz="1200" b="1" dirty="0" smtClean="0">
                <a:solidFill>
                  <a:schemeClr val="tx1">
                    <a:lumMod val="65000"/>
                    <a:lumOff val="35000"/>
                  </a:schemeClr>
                </a:solidFill>
              </a:rPr>
              <a:t>Nostre elaborazioni su dati ISTAT</a:t>
            </a:r>
            <a:endParaRPr lang="it-IT" sz="1200" b="1"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egnaposto numero diapositiva 4"/>
          <p:cNvSpPr>
            <a:spLocks noGrp="1"/>
          </p:cNvSpPr>
          <p:nvPr>
            <p:ph type="sldNum" sz="quarter" idx="12"/>
          </p:nvPr>
        </p:nvSpPr>
        <p:spPr>
          <a:noFill/>
        </p:spPr>
        <p:txBody>
          <a:bodyPr/>
          <a:lstStyle/>
          <a:p>
            <a:fld id="{A24DFD29-095C-44F9-B1AE-9E2729958F39}" type="slidenum">
              <a:rPr lang="it-IT" smtClean="0">
                <a:cs typeface="Arial" pitchFamily="34" charset="0"/>
              </a:rPr>
              <a:pPr/>
              <a:t>3</a:t>
            </a:fld>
            <a:endParaRPr lang="it-IT" smtClean="0">
              <a:cs typeface="Arial" pitchFamily="34" charset="0"/>
            </a:endParaRPr>
          </a:p>
        </p:txBody>
      </p:sp>
      <p:sp>
        <p:nvSpPr>
          <p:cNvPr id="24579" name="Rectangle 2"/>
          <p:cNvSpPr>
            <a:spLocks noGrp="1" noChangeArrowheads="1"/>
          </p:cNvSpPr>
          <p:nvPr>
            <p:ph type="title"/>
          </p:nvPr>
        </p:nvSpPr>
        <p:spPr>
          <a:xfrm>
            <a:off x="468313" y="1196975"/>
            <a:ext cx="7991475" cy="4824413"/>
          </a:xfrm>
        </p:spPr>
        <p:txBody>
          <a:bodyPr lIns="92075" tIns="46038" rIns="92075" bIns="46038"/>
          <a:lstStyle/>
          <a:p>
            <a:pPr eaLnBrk="1" hangingPunct="1"/>
            <a:r>
              <a:rPr lang="it-IT" b="1" dirty="0" smtClean="0">
                <a:solidFill>
                  <a:srgbClr val="0000CC"/>
                </a:solidFill>
                <a:latin typeface="Calibri" pitchFamily="34" charset="0"/>
              </a:rPr>
              <a:t>La Filiera della Carta, Editoria, Stampa e Trasformazione nel contesto italiano:</a:t>
            </a:r>
            <a:br>
              <a:rPr lang="it-IT" b="1" dirty="0" smtClean="0">
                <a:solidFill>
                  <a:srgbClr val="0000CC"/>
                </a:solidFill>
                <a:latin typeface="Calibri" pitchFamily="34" charset="0"/>
              </a:rPr>
            </a:br>
            <a:r>
              <a:rPr lang="it-IT" b="1" dirty="0" smtClean="0">
                <a:solidFill>
                  <a:srgbClr val="0000CC"/>
                </a:solidFill>
                <a:latin typeface="Calibri" pitchFamily="34" charset="0"/>
              </a:rPr>
              <a:t>rappresentatività e sentieri di sviluppo recenti</a:t>
            </a:r>
          </a:p>
        </p:txBody>
      </p:sp>
      <p:sp>
        <p:nvSpPr>
          <p:cNvPr id="24580" name="Segnaposto piè di pagina 3"/>
          <p:cNvSpPr>
            <a:spLocks noGrp="1"/>
          </p:cNvSpPr>
          <p:nvPr>
            <p:ph type="ftr" sz="quarter" idx="11"/>
          </p:nvPr>
        </p:nvSpPr>
        <p:spPr>
          <a:noFill/>
        </p:spPr>
        <p:txBody>
          <a:bodyPr/>
          <a:lstStyle/>
          <a:p>
            <a:r>
              <a:rPr lang="it-IT" dirty="0" smtClean="0">
                <a:solidFill>
                  <a:schemeClr val="tx1">
                    <a:lumMod val="65000"/>
                    <a:lumOff val="35000"/>
                  </a:schemeClr>
                </a:solidFill>
                <a:cs typeface="Arial" pitchFamily="34" charset="0"/>
              </a:rPr>
              <a:t>Filiera della carta 2014 - Alessandro Nova</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piè di pagina 3"/>
          <p:cNvSpPr>
            <a:spLocks noGrp="1"/>
          </p:cNvSpPr>
          <p:nvPr>
            <p:ph type="ftr" sz="quarter" idx="11"/>
          </p:nvPr>
        </p:nvSpPr>
        <p:spPr>
          <a:noFill/>
        </p:spPr>
        <p:txBody>
          <a:bodyPr/>
          <a:lstStyle/>
          <a:p>
            <a:r>
              <a:rPr lang="it-IT" smtClean="0">
                <a:cs typeface="Arial" pitchFamily="34" charset="0"/>
              </a:rPr>
              <a:t>Filiera della carta 2014 - Alessandro Nova</a:t>
            </a:r>
          </a:p>
        </p:txBody>
      </p:sp>
      <p:sp>
        <p:nvSpPr>
          <p:cNvPr id="16388" name="Segnaposto numero diapositiva 4"/>
          <p:cNvSpPr>
            <a:spLocks noGrp="1"/>
          </p:cNvSpPr>
          <p:nvPr>
            <p:ph type="sldNum" sz="quarter" idx="12"/>
          </p:nvPr>
        </p:nvSpPr>
        <p:spPr>
          <a:noFill/>
        </p:spPr>
        <p:txBody>
          <a:bodyPr/>
          <a:lstStyle/>
          <a:p>
            <a:fld id="{5038B7AE-3453-49E6-81AD-7C81AFF69439}" type="slidenum">
              <a:rPr lang="it-IT" smtClean="0">
                <a:cs typeface="Arial" pitchFamily="34" charset="0"/>
              </a:rPr>
              <a:pPr/>
              <a:t>30</a:t>
            </a:fld>
            <a:endParaRPr lang="it-IT" smtClean="0">
              <a:cs typeface="Arial" pitchFamily="34" charset="0"/>
            </a:endParaRPr>
          </a:p>
        </p:txBody>
      </p:sp>
      <p:sp>
        <p:nvSpPr>
          <p:cNvPr id="16389" name="Rectangle 2"/>
          <p:cNvSpPr>
            <a:spLocks noGrp="1" noChangeArrowheads="1"/>
          </p:cNvSpPr>
          <p:nvPr>
            <p:ph type="title"/>
          </p:nvPr>
        </p:nvSpPr>
        <p:spPr>
          <a:xfrm>
            <a:off x="539750" y="188913"/>
            <a:ext cx="8064500" cy="647700"/>
          </a:xfrm>
        </p:spPr>
        <p:txBody>
          <a:bodyPr anchorCtr="1"/>
          <a:lstStyle/>
          <a:p>
            <a:pPr eaLnBrk="1" hangingPunct="1"/>
            <a:r>
              <a:rPr lang="it-IT" sz="2400" b="1" dirty="0" smtClean="0">
                <a:solidFill>
                  <a:srgbClr val="0000CC"/>
                </a:solidFill>
                <a:latin typeface="Calibri" pitchFamily="34" charset="0"/>
              </a:rPr>
              <a:t>La spesa pubblica in Europa per cultura e istruzione</a:t>
            </a:r>
            <a:br>
              <a:rPr lang="it-IT" sz="2400" b="1" dirty="0" smtClean="0">
                <a:solidFill>
                  <a:srgbClr val="0000CC"/>
                </a:solidFill>
                <a:latin typeface="Calibri" pitchFamily="34" charset="0"/>
              </a:rPr>
            </a:br>
            <a:r>
              <a:rPr lang="it-IT" sz="2000" b="1" dirty="0" smtClean="0">
                <a:solidFill>
                  <a:srgbClr val="0000CC"/>
                </a:solidFill>
                <a:latin typeface="Calibri" pitchFamily="34" charset="0"/>
              </a:rPr>
              <a:t>(dati 2011)</a:t>
            </a:r>
          </a:p>
        </p:txBody>
      </p:sp>
      <p:sp>
        <p:nvSpPr>
          <p:cNvPr id="16390" name="Rectangle 5"/>
          <p:cNvSpPr>
            <a:spLocks noChangeArrowheads="1"/>
          </p:cNvSpPr>
          <p:nvPr/>
        </p:nvSpPr>
        <p:spPr bwMode="auto">
          <a:xfrm>
            <a:off x="5580112" y="6165850"/>
            <a:ext cx="3154313" cy="166199"/>
          </a:xfrm>
          <a:prstGeom prst="rect">
            <a:avLst/>
          </a:prstGeom>
          <a:noFill/>
          <a:ln w="9525">
            <a:noFill/>
            <a:miter lim="800000"/>
            <a:headEnd/>
            <a:tailEnd/>
          </a:ln>
        </p:spPr>
        <p:txBody>
          <a:bodyPr wrap="square" tIns="0" bIns="0">
            <a:spAutoFit/>
          </a:bodyPr>
          <a:lstStyle/>
          <a:p>
            <a:pPr algn="r">
              <a:lnSpc>
                <a:spcPct val="90000"/>
              </a:lnSpc>
              <a:buClr>
                <a:srgbClr val="FF3300"/>
              </a:buClr>
              <a:buFont typeface="Wingdings" pitchFamily="2" charset="2"/>
              <a:buNone/>
            </a:pPr>
            <a:r>
              <a:rPr lang="it-IT" sz="1200" b="1" dirty="0" smtClean="0">
                <a:solidFill>
                  <a:schemeClr val="tx1">
                    <a:lumMod val="65000"/>
                    <a:lumOff val="35000"/>
                  </a:schemeClr>
                </a:solidFill>
              </a:rPr>
              <a:t>Fonte:  Nostre elaborazioni su dati EUROSTAT</a:t>
            </a:r>
            <a:endParaRPr lang="it-IT" sz="1200" b="1" dirty="0">
              <a:solidFill>
                <a:schemeClr val="tx1">
                  <a:lumMod val="65000"/>
                  <a:lumOff val="35000"/>
                </a:schemeClr>
              </a:solidFill>
            </a:endParaRPr>
          </a:p>
        </p:txBody>
      </p:sp>
      <p:pic>
        <p:nvPicPr>
          <p:cNvPr id="7" name="Picture 2" descr="http://ilnotiziabile.files.wordpress.com/2013/04/spesa-pubblica.jpg?w=600"/>
          <p:cNvPicPr>
            <a:picLocks noChangeAspect="1" noChangeArrowheads="1"/>
          </p:cNvPicPr>
          <p:nvPr/>
        </p:nvPicPr>
        <p:blipFill>
          <a:blip r:embed="rId2" cstate="print"/>
          <a:srcRect/>
          <a:stretch>
            <a:fillRect/>
          </a:stretch>
        </p:blipFill>
        <p:spPr bwMode="auto">
          <a:xfrm>
            <a:off x="2843808" y="1196752"/>
            <a:ext cx="3342076" cy="4968552"/>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piè di pagina 3"/>
          <p:cNvSpPr>
            <a:spLocks noGrp="1"/>
          </p:cNvSpPr>
          <p:nvPr>
            <p:ph type="ftr" sz="quarter" idx="11"/>
          </p:nvPr>
        </p:nvSpPr>
        <p:spPr>
          <a:noFill/>
        </p:spPr>
        <p:txBody>
          <a:bodyPr/>
          <a:lstStyle/>
          <a:p>
            <a:r>
              <a:rPr lang="it-IT" smtClean="0">
                <a:cs typeface="Arial" pitchFamily="34" charset="0"/>
              </a:rPr>
              <a:t>Filiera della carta 2014 - Alessandro Nova</a:t>
            </a:r>
          </a:p>
        </p:txBody>
      </p:sp>
      <p:sp>
        <p:nvSpPr>
          <p:cNvPr id="16388" name="Segnaposto numero diapositiva 4"/>
          <p:cNvSpPr>
            <a:spLocks noGrp="1"/>
          </p:cNvSpPr>
          <p:nvPr>
            <p:ph type="sldNum" sz="quarter" idx="12"/>
          </p:nvPr>
        </p:nvSpPr>
        <p:spPr>
          <a:noFill/>
        </p:spPr>
        <p:txBody>
          <a:bodyPr/>
          <a:lstStyle/>
          <a:p>
            <a:fld id="{5038B7AE-3453-49E6-81AD-7C81AFF69439}" type="slidenum">
              <a:rPr lang="it-IT" smtClean="0">
                <a:cs typeface="Arial" pitchFamily="34" charset="0"/>
              </a:rPr>
              <a:pPr/>
              <a:t>31</a:t>
            </a:fld>
            <a:endParaRPr lang="it-IT" smtClean="0">
              <a:cs typeface="Arial" pitchFamily="34" charset="0"/>
            </a:endParaRPr>
          </a:p>
        </p:txBody>
      </p:sp>
      <p:sp>
        <p:nvSpPr>
          <p:cNvPr id="16389" name="Rectangle 2"/>
          <p:cNvSpPr>
            <a:spLocks noGrp="1" noChangeArrowheads="1"/>
          </p:cNvSpPr>
          <p:nvPr>
            <p:ph type="title"/>
          </p:nvPr>
        </p:nvSpPr>
        <p:spPr>
          <a:xfrm>
            <a:off x="539750" y="188913"/>
            <a:ext cx="8064500" cy="647700"/>
          </a:xfrm>
        </p:spPr>
        <p:txBody>
          <a:bodyPr anchorCtr="1"/>
          <a:lstStyle/>
          <a:p>
            <a:pPr eaLnBrk="1" hangingPunct="1"/>
            <a:r>
              <a:rPr lang="it-IT" sz="2400" b="1" dirty="0" smtClean="0">
                <a:solidFill>
                  <a:srgbClr val="0000CC"/>
                </a:solidFill>
                <a:latin typeface="Calibri" pitchFamily="34" charset="0"/>
              </a:rPr>
              <a:t>Aliquote fiscali per le imprese (2013)</a:t>
            </a:r>
            <a:endParaRPr lang="it-IT" sz="2000" b="1" dirty="0" smtClean="0">
              <a:solidFill>
                <a:srgbClr val="0000CC"/>
              </a:solidFill>
              <a:latin typeface="Calibri" pitchFamily="34" charset="0"/>
            </a:endParaRPr>
          </a:p>
        </p:txBody>
      </p:sp>
      <p:pic>
        <p:nvPicPr>
          <p:cNvPr id="62466" name="Picture 2"/>
          <p:cNvPicPr>
            <a:picLocks noChangeAspect="1" noChangeArrowheads="1"/>
          </p:cNvPicPr>
          <p:nvPr/>
        </p:nvPicPr>
        <p:blipFill>
          <a:blip r:embed="rId2" cstate="print"/>
          <a:srcRect/>
          <a:stretch>
            <a:fillRect/>
          </a:stretch>
        </p:blipFill>
        <p:spPr bwMode="auto">
          <a:xfrm>
            <a:off x="683568" y="1086644"/>
            <a:ext cx="6408712" cy="5189712"/>
          </a:xfrm>
          <a:prstGeom prst="rect">
            <a:avLst/>
          </a:prstGeom>
          <a:noFill/>
          <a:ln w="9525">
            <a:noFill/>
            <a:miter lim="800000"/>
            <a:headEnd/>
            <a:tailEnd/>
          </a:ln>
          <a:effectLst/>
        </p:spPr>
      </p:pic>
      <p:sp>
        <p:nvSpPr>
          <p:cNvPr id="8" name="Rectangle 5"/>
          <p:cNvSpPr>
            <a:spLocks noChangeArrowheads="1"/>
          </p:cNvSpPr>
          <p:nvPr/>
        </p:nvSpPr>
        <p:spPr bwMode="auto">
          <a:xfrm>
            <a:off x="5580112" y="6165850"/>
            <a:ext cx="3154313" cy="166199"/>
          </a:xfrm>
          <a:prstGeom prst="rect">
            <a:avLst/>
          </a:prstGeom>
          <a:noFill/>
          <a:ln w="9525">
            <a:noFill/>
            <a:miter lim="800000"/>
            <a:headEnd/>
            <a:tailEnd/>
          </a:ln>
        </p:spPr>
        <p:txBody>
          <a:bodyPr wrap="square" tIns="0" bIns="0">
            <a:spAutoFit/>
          </a:bodyPr>
          <a:lstStyle/>
          <a:p>
            <a:pPr algn="r">
              <a:lnSpc>
                <a:spcPct val="90000"/>
              </a:lnSpc>
              <a:buClr>
                <a:srgbClr val="FF3300"/>
              </a:buClr>
              <a:buFont typeface="Wingdings" pitchFamily="2" charset="2"/>
              <a:buNone/>
            </a:pPr>
            <a:r>
              <a:rPr lang="it-IT" sz="1200" b="1" dirty="0" smtClean="0">
                <a:solidFill>
                  <a:schemeClr val="tx1">
                    <a:lumMod val="65000"/>
                    <a:lumOff val="35000"/>
                  </a:schemeClr>
                </a:solidFill>
              </a:rPr>
              <a:t>Fonte:  Nostre elaborazioni su dati OCSE</a:t>
            </a:r>
            <a:endParaRPr lang="it-IT" sz="1200" b="1"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ltLang="it-IT" b="1" dirty="0">
                <a:solidFill>
                  <a:srgbClr val="0000CC"/>
                </a:solidFill>
                <a:latin typeface="Calibri" pitchFamily="34" charset="0"/>
              </a:rPr>
              <a:t>Le </a:t>
            </a:r>
            <a:r>
              <a:rPr lang="it-IT" altLang="it-IT" b="1" dirty="0" smtClean="0">
                <a:solidFill>
                  <a:srgbClr val="0000CC"/>
                </a:solidFill>
                <a:latin typeface="Calibri" pitchFamily="34" charset="0"/>
              </a:rPr>
              <a:t>proposte della Filiera</a:t>
            </a:r>
            <a:endParaRPr lang="it-IT" dirty="0">
              <a:solidFill>
                <a:srgbClr val="0000CC"/>
              </a:solidFill>
            </a:endParaRPr>
          </a:p>
        </p:txBody>
      </p:sp>
      <p:sp>
        <p:nvSpPr>
          <p:cNvPr id="3" name="Segnaposto piè di pagina 2"/>
          <p:cNvSpPr>
            <a:spLocks noGrp="1"/>
          </p:cNvSpPr>
          <p:nvPr>
            <p:ph type="ftr" sz="quarter" idx="11"/>
          </p:nvPr>
        </p:nvSpPr>
        <p:spPr/>
        <p:txBody>
          <a:bodyPr/>
          <a:lstStyle/>
          <a:p>
            <a:pPr>
              <a:defRPr/>
            </a:pPr>
            <a:r>
              <a:rPr lang="it-IT" dirty="0" smtClean="0"/>
              <a:t>Filiera della carta 2014 - Alessandro Nova</a:t>
            </a:r>
            <a:endParaRPr lang="it-IT" dirty="0"/>
          </a:p>
        </p:txBody>
      </p:sp>
      <p:sp>
        <p:nvSpPr>
          <p:cNvPr id="4" name="Segnaposto numero diapositiva 3"/>
          <p:cNvSpPr>
            <a:spLocks noGrp="1"/>
          </p:cNvSpPr>
          <p:nvPr>
            <p:ph type="sldNum" sz="quarter" idx="12"/>
          </p:nvPr>
        </p:nvSpPr>
        <p:spPr/>
        <p:txBody>
          <a:bodyPr/>
          <a:lstStyle/>
          <a:p>
            <a:pPr>
              <a:defRPr/>
            </a:pPr>
            <a:fld id="{6D19E3A9-8EC7-4525-8242-A67FE3D9118C}" type="slidenum">
              <a:rPr lang="it-IT" smtClean="0"/>
              <a:pPr>
                <a:defRPr/>
              </a:pPr>
              <a:t>32</a:t>
            </a:fld>
            <a:endParaRPr lang="it-IT"/>
          </a:p>
        </p:txBody>
      </p:sp>
      <p:sp>
        <p:nvSpPr>
          <p:cNvPr id="5" name="Rettangolo 5"/>
          <p:cNvSpPr>
            <a:spLocks noChangeArrowheads="1"/>
          </p:cNvSpPr>
          <p:nvPr/>
        </p:nvSpPr>
        <p:spPr bwMode="auto">
          <a:xfrm>
            <a:off x="468312" y="1124744"/>
            <a:ext cx="8135937" cy="707886"/>
          </a:xfrm>
          <a:prstGeom prst="rect">
            <a:avLst/>
          </a:prstGeom>
          <a:noFill/>
          <a:ln w="9525">
            <a:noFill/>
            <a:miter lim="800000"/>
            <a:headEnd/>
            <a:tailEnd/>
          </a:ln>
        </p:spPr>
        <p:txBody>
          <a:bodyPr>
            <a:spAutoFit/>
          </a:bodyPr>
          <a:lstStyle/>
          <a:p>
            <a:pPr algn="just">
              <a:defRPr/>
            </a:pPr>
            <a:r>
              <a:rPr lang="it-IT" sz="2000" dirty="0">
                <a:solidFill>
                  <a:schemeClr val="tx1">
                    <a:lumMod val="65000"/>
                    <a:lumOff val="35000"/>
                  </a:schemeClr>
                </a:solidFill>
              </a:rPr>
              <a:t>Le misure di seguito proposte  dovranno  inserirsi   in un programma di politica industriale con una prospettiva temporale di medio-lungo periodo</a:t>
            </a:r>
          </a:p>
        </p:txBody>
      </p:sp>
      <p:sp>
        <p:nvSpPr>
          <p:cNvPr id="6" name="Rettangolo 5"/>
          <p:cNvSpPr/>
          <p:nvPr/>
        </p:nvSpPr>
        <p:spPr>
          <a:xfrm>
            <a:off x="507999" y="1916832"/>
            <a:ext cx="8135937" cy="4392488"/>
          </a:xfrm>
          <a:prstGeom prst="rect">
            <a:avLst/>
          </a:prstGeom>
        </p:spPr>
        <p:txBody>
          <a:bodyPr wrap="square">
            <a:normAutofit fontScale="55000" lnSpcReduction="20000"/>
          </a:bodyPr>
          <a:lstStyle/>
          <a:p>
            <a:pPr marL="457200" indent="-457200" algn="just">
              <a:spcAft>
                <a:spcPts val="0"/>
              </a:spcAft>
              <a:buFont typeface="+mj-lt"/>
              <a:buAutoNum type="alphaUcPeriod"/>
              <a:defRPr/>
            </a:pPr>
            <a:r>
              <a:rPr lang="it-IT" sz="4000" b="1" dirty="0" smtClean="0">
                <a:solidFill>
                  <a:srgbClr val="FF0000"/>
                </a:solidFill>
              </a:rPr>
              <a:t>INCENTIVI ALL’INNOVAZIONE</a:t>
            </a:r>
          </a:p>
          <a:p>
            <a:endParaRPr lang="it-IT" dirty="0"/>
          </a:p>
          <a:p>
            <a:pPr marL="800100" lvl="1" indent="-342900" algn="just">
              <a:lnSpc>
                <a:spcPct val="120000"/>
              </a:lnSpc>
              <a:buClr>
                <a:srgbClr val="FF0000"/>
              </a:buClr>
              <a:buFont typeface="Wingdings" pitchFamily="2" charset="2"/>
              <a:buChar char="Ø"/>
              <a:defRPr/>
            </a:pPr>
            <a:r>
              <a:rPr lang="it-IT" sz="3600" dirty="0" smtClean="0">
                <a:solidFill>
                  <a:schemeClr val="tx1">
                    <a:lumMod val="65000"/>
                    <a:lumOff val="35000"/>
                  </a:schemeClr>
                </a:solidFill>
              </a:rPr>
              <a:t>impegno </a:t>
            </a:r>
            <a:r>
              <a:rPr lang="it-IT" sz="3600" dirty="0">
                <a:solidFill>
                  <a:schemeClr val="tx1">
                    <a:lumMod val="65000"/>
                    <a:lumOff val="35000"/>
                  </a:schemeClr>
                </a:solidFill>
              </a:rPr>
              <a:t>del Governo alla puntuale attuazione della disposizione contenuta nella Legge di Stabilità 2014 relativa al Fondo straordinario per l’Editoria;</a:t>
            </a:r>
          </a:p>
          <a:p>
            <a:pPr marL="457200" indent="-457200" algn="just">
              <a:lnSpc>
                <a:spcPct val="120000"/>
              </a:lnSpc>
              <a:buClr>
                <a:srgbClr val="FF0000"/>
              </a:buClr>
              <a:buFont typeface="Wingdings" panose="05000000000000000000" pitchFamily="2" charset="2"/>
              <a:buChar char="Ø"/>
              <a:defRPr/>
            </a:pPr>
            <a:endParaRPr lang="it-IT" sz="1300" dirty="0" smtClean="0">
              <a:solidFill>
                <a:schemeClr val="tx1">
                  <a:lumMod val="65000"/>
                  <a:lumOff val="35000"/>
                </a:schemeClr>
              </a:solidFill>
            </a:endParaRPr>
          </a:p>
          <a:p>
            <a:pPr marL="800100" lvl="1" indent="-342900" algn="just">
              <a:lnSpc>
                <a:spcPct val="120000"/>
              </a:lnSpc>
              <a:buClr>
                <a:srgbClr val="FF0000"/>
              </a:buClr>
              <a:buFont typeface="Wingdings" pitchFamily="2" charset="2"/>
              <a:buChar char="Ø"/>
              <a:defRPr/>
            </a:pPr>
            <a:r>
              <a:rPr lang="it-IT" sz="3600" dirty="0">
                <a:solidFill>
                  <a:schemeClr val="tx1">
                    <a:lumMod val="65000"/>
                    <a:lumOff val="35000"/>
                  </a:schemeClr>
                </a:solidFill>
              </a:rPr>
              <a:t>rifinanziamento del credito agevolato per le imprese della Filiera attraverso strumenti già esistenti (es. L. 62/2001 – ‘Fondo agevolazioni di credito editoria’), opportunamente aggiornati;</a:t>
            </a:r>
          </a:p>
          <a:p>
            <a:pPr marL="457200" indent="-457200" algn="just">
              <a:lnSpc>
                <a:spcPct val="120000"/>
              </a:lnSpc>
              <a:buClr>
                <a:srgbClr val="FF0000"/>
              </a:buClr>
              <a:buFont typeface="Wingdings" pitchFamily="2" charset="2"/>
              <a:buChar char="Ø"/>
              <a:defRPr/>
            </a:pPr>
            <a:endParaRPr lang="it-IT" sz="1500" dirty="0">
              <a:solidFill>
                <a:schemeClr val="tx1">
                  <a:lumMod val="65000"/>
                  <a:lumOff val="35000"/>
                </a:schemeClr>
              </a:solidFill>
            </a:endParaRPr>
          </a:p>
          <a:p>
            <a:pPr marL="800100" lvl="1" indent="-342900" algn="just">
              <a:lnSpc>
                <a:spcPct val="120000"/>
              </a:lnSpc>
              <a:buClr>
                <a:srgbClr val="FF0000"/>
              </a:buClr>
              <a:buFont typeface="Wingdings" pitchFamily="2" charset="2"/>
              <a:buChar char="Ø"/>
              <a:defRPr/>
            </a:pPr>
            <a:r>
              <a:rPr lang="it-IT" sz="3600" dirty="0">
                <a:solidFill>
                  <a:schemeClr val="tx1">
                    <a:lumMod val="65000"/>
                    <a:lumOff val="35000"/>
                  </a:schemeClr>
                </a:solidFill>
              </a:rPr>
              <a:t>istituzione di un credito d’imposta a favore delle imprese produttrici di prodotti editoriali, dell’industria grafica, cartotecnica e cartaria per gli investimenti in beni strumentali, ivi compresi software applicativi, gestionali e di protezione dei dati, e in aggiornamento professionale, nell’ambito di processi di adeguamento tecnologico e produttivo.</a:t>
            </a:r>
          </a:p>
          <a:p>
            <a:pPr marL="285750" indent="-285750" algn="just">
              <a:buClr>
                <a:srgbClr val="FF0000"/>
              </a:buClr>
              <a:buFont typeface="Wingdings" pitchFamily="2" charset="2"/>
              <a:buChar char="Ø"/>
              <a:defRPr/>
            </a:pPr>
            <a:endParaRPr lang="it-IT" sz="2200" b="1" dirty="0">
              <a:solidFill>
                <a:schemeClr val="tx1">
                  <a:lumMod val="65000"/>
                  <a:lumOff val="35000"/>
                </a:schemeClr>
              </a:solidFill>
            </a:endParaRPr>
          </a:p>
        </p:txBody>
      </p:sp>
    </p:spTree>
    <p:extLst>
      <p:ext uri="{BB962C8B-B14F-4D97-AF65-F5344CB8AC3E}">
        <p14:creationId xmlns:p14="http://schemas.microsoft.com/office/powerpoint/2010/main" xmlns="" val="24772786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ltLang="it-IT" b="1" dirty="0">
                <a:solidFill>
                  <a:srgbClr val="0000CC"/>
                </a:solidFill>
                <a:latin typeface="Calibri" pitchFamily="34" charset="0"/>
              </a:rPr>
              <a:t>Le </a:t>
            </a:r>
            <a:r>
              <a:rPr lang="it-IT" altLang="it-IT" b="1" dirty="0" smtClean="0">
                <a:solidFill>
                  <a:srgbClr val="0000CC"/>
                </a:solidFill>
                <a:latin typeface="Calibri" pitchFamily="34" charset="0"/>
              </a:rPr>
              <a:t>proposte della Filiera</a:t>
            </a:r>
            <a:endParaRPr lang="it-IT" dirty="0">
              <a:solidFill>
                <a:srgbClr val="0000CC"/>
              </a:solidFill>
            </a:endParaRPr>
          </a:p>
        </p:txBody>
      </p:sp>
      <p:sp>
        <p:nvSpPr>
          <p:cNvPr id="3" name="Segnaposto piè di pagina 2"/>
          <p:cNvSpPr>
            <a:spLocks noGrp="1"/>
          </p:cNvSpPr>
          <p:nvPr>
            <p:ph type="ftr" sz="quarter" idx="11"/>
          </p:nvPr>
        </p:nvSpPr>
        <p:spPr/>
        <p:txBody>
          <a:bodyPr/>
          <a:lstStyle/>
          <a:p>
            <a:pPr>
              <a:defRPr/>
            </a:pPr>
            <a:r>
              <a:rPr lang="it-IT" dirty="0" smtClean="0"/>
              <a:t>Filiera della carta 2014 - Alessandro Nova</a:t>
            </a:r>
            <a:endParaRPr lang="it-IT" dirty="0"/>
          </a:p>
        </p:txBody>
      </p:sp>
      <p:sp>
        <p:nvSpPr>
          <p:cNvPr id="4" name="Segnaposto numero diapositiva 3"/>
          <p:cNvSpPr>
            <a:spLocks noGrp="1"/>
          </p:cNvSpPr>
          <p:nvPr>
            <p:ph type="sldNum" sz="quarter" idx="12"/>
          </p:nvPr>
        </p:nvSpPr>
        <p:spPr/>
        <p:txBody>
          <a:bodyPr/>
          <a:lstStyle/>
          <a:p>
            <a:pPr>
              <a:defRPr/>
            </a:pPr>
            <a:fld id="{6D19E3A9-8EC7-4525-8242-A67FE3D9118C}" type="slidenum">
              <a:rPr lang="it-IT" smtClean="0"/>
              <a:pPr>
                <a:defRPr/>
              </a:pPr>
              <a:t>33</a:t>
            </a:fld>
            <a:endParaRPr lang="it-IT"/>
          </a:p>
        </p:txBody>
      </p:sp>
      <p:sp>
        <p:nvSpPr>
          <p:cNvPr id="7" name="Rettangolo 5"/>
          <p:cNvSpPr>
            <a:spLocks noChangeArrowheads="1"/>
          </p:cNvSpPr>
          <p:nvPr/>
        </p:nvSpPr>
        <p:spPr bwMode="auto">
          <a:xfrm>
            <a:off x="574675" y="1773238"/>
            <a:ext cx="7848600" cy="35394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457200" indent="-457200" algn="just">
              <a:spcAft>
                <a:spcPts val="0"/>
              </a:spcAft>
              <a:buFont typeface="+mj-lt"/>
              <a:buAutoNum type="alphaUcPeriod" startAt="2"/>
              <a:defRPr/>
            </a:pPr>
            <a:r>
              <a:rPr lang="it-IT" sz="2200" b="1" dirty="0">
                <a:solidFill>
                  <a:srgbClr val="FF0000"/>
                </a:solidFill>
              </a:rPr>
              <a:t>PROMOZIONE DELLA LETTURA</a:t>
            </a:r>
          </a:p>
          <a:p>
            <a:pPr>
              <a:defRPr/>
            </a:pPr>
            <a:r>
              <a:rPr lang="it-IT" sz="2000" b="1" dirty="0">
                <a:solidFill>
                  <a:srgbClr val="0000CC"/>
                </a:solidFill>
              </a:rPr>
              <a:t> </a:t>
            </a:r>
          </a:p>
          <a:p>
            <a:pPr marL="800100" lvl="1" indent="-342900" algn="just">
              <a:buClr>
                <a:srgbClr val="FF0000"/>
              </a:buClr>
              <a:buFont typeface="Wingdings" panose="05000000000000000000" pitchFamily="2" charset="2"/>
              <a:buChar char="Ø"/>
              <a:defRPr/>
            </a:pPr>
            <a:r>
              <a:rPr lang="it-IT" sz="2000" dirty="0" smtClean="0">
                <a:solidFill>
                  <a:schemeClr val="tx1">
                    <a:lumMod val="65000"/>
                    <a:lumOff val="35000"/>
                  </a:schemeClr>
                </a:solidFill>
              </a:rPr>
              <a:t>agevolazioni fiscali che, utilizzando lo strumento  della detrazione della spesa, incentivino  in maniera strutturale l’acquisto di libri e la sottoscrizione di abbonamenti a quotidiani e periodici in favore di tutti i cittadini;</a:t>
            </a:r>
            <a:endParaRPr lang="it-IT" sz="2000" dirty="0">
              <a:solidFill>
                <a:schemeClr val="tx1">
                  <a:lumMod val="65000"/>
                  <a:lumOff val="35000"/>
                </a:schemeClr>
              </a:solidFill>
            </a:endParaRPr>
          </a:p>
          <a:p>
            <a:pPr marL="1257300" lvl="2" indent="-342900" algn="just">
              <a:buClr>
                <a:srgbClr val="FF0000"/>
              </a:buClr>
              <a:buFont typeface="Wingdings" panose="05000000000000000000" pitchFamily="2" charset="2"/>
              <a:buChar char="Ø"/>
              <a:defRPr/>
            </a:pPr>
            <a:endParaRPr lang="it-IT" sz="2000" dirty="0">
              <a:solidFill>
                <a:schemeClr val="tx1">
                  <a:lumMod val="65000"/>
                  <a:lumOff val="35000"/>
                </a:schemeClr>
              </a:solidFill>
            </a:endParaRPr>
          </a:p>
          <a:p>
            <a:pPr marL="800100" lvl="1" indent="-342900" algn="just">
              <a:buClr>
                <a:srgbClr val="FF0000"/>
              </a:buClr>
              <a:buFont typeface="Wingdings" pitchFamily="2" charset="2"/>
              <a:buChar char="Ø"/>
              <a:defRPr/>
            </a:pPr>
            <a:r>
              <a:rPr lang="it-IT" sz="2000" dirty="0">
                <a:solidFill>
                  <a:schemeClr val="tx1">
                    <a:lumMod val="65000"/>
                    <a:lumOff val="35000"/>
                  </a:schemeClr>
                </a:solidFill>
              </a:rPr>
              <a:t>contributo a favore dei giovani che sottoscrivano </a:t>
            </a:r>
            <a:r>
              <a:rPr lang="it-IT" sz="2000" dirty="0" smtClean="0">
                <a:solidFill>
                  <a:schemeClr val="tx1">
                    <a:lumMod val="65000"/>
                    <a:lumOff val="35000"/>
                  </a:schemeClr>
                </a:solidFill>
              </a:rPr>
              <a:t>abbonamenti a quotidiani </a:t>
            </a:r>
            <a:r>
              <a:rPr lang="it-IT" sz="2000" dirty="0">
                <a:solidFill>
                  <a:schemeClr val="tx1">
                    <a:lumMod val="65000"/>
                    <a:lumOff val="35000"/>
                  </a:schemeClr>
                </a:solidFill>
              </a:rPr>
              <a:t>o </a:t>
            </a:r>
            <a:r>
              <a:rPr lang="it-IT" sz="2000" dirty="0" smtClean="0">
                <a:solidFill>
                  <a:schemeClr val="tx1">
                    <a:lumMod val="65000"/>
                    <a:lumOff val="35000"/>
                  </a:schemeClr>
                </a:solidFill>
              </a:rPr>
              <a:t>periodici;</a:t>
            </a:r>
          </a:p>
          <a:p>
            <a:pPr marL="800100" lvl="1" indent="-342900" algn="just">
              <a:buClr>
                <a:srgbClr val="FF0000"/>
              </a:buClr>
              <a:buFont typeface="Wingdings" pitchFamily="2" charset="2"/>
              <a:buChar char="Ø"/>
              <a:defRPr/>
            </a:pPr>
            <a:endParaRPr lang="it-IT" sz="2000" dirty="0">
              <a:solidFill>
                <a:schemeClr val="tx1">
                  <a:lumMod val="65000"/>
                  <a:lumOff val="35000"/>
                </a:schemeClr>
              </a:solidFill>
            </a:endParaRPr>
          </a:p>
          <a:p>
            <a:pPr marL="800100" lvl="1" indent="-342900" algn="just">
              <a:buClr>
                <a:srgbClr val="FF0000"/>
              </a:buClr>
              <a:buFont typeface="Wingdings" pitchFamily="2" charset="2"/>
              <a:buChar char="Ø"/>
              <a:defRPr/>
            </a:pPr>
            <a:r>
              <a:rPr lang="it-IT" sz="2000" dirty="0">
                <a:solidFill>
                  <a:schemeClr val="tx1">
                    <a:lumMod val="65000"/>
                    <a:lumOff val="35000"/>
                  </a:schemeClr>
                </a:solidFill>
              </a:rPr>
              <a:t>r</a:t>
            </a:r>
            <a:r>
              <a:rPr lang="it-IT" sz="2000" dirty="0" smtClean="0">
                <a:solidFill>
                  <a:schemeClr val="tx1">
                    <a:lumMod val="65000"/>
                    <a:lumOff val="35000"/>
                  </a:schemeClr>
                </a:solidFill>
              </a:rPr>
              <a:t>ealizzazione di campagne di promozione alla lettura.</a:t>
            </a:r>
            <a:r>
              <a:rPr lang="it-IT" sz="2000" dirty="0">
                <a:solidFill>
                  <a:schemeClr val="tx1">
                    <a:lumMod val="65000"/>
                    <a:lumOff val="35000"/>
                  </a:schemeClr>
                </a:solidFill>
              </a:rPr>
              <a:t> </a:t>
            </a:r>
          </a:p>
        </p:txBody>
      </p:sp>
    </p:spTree>
    <p:extLst>
      <p:ext uri="{BB962C8B-B14F-4D97-AF65-F5344CB8AC3E}">
        <p14:creationId xmlns:p14="http://schemas.microsoft.com/office/powerpoint/2010/main" xmlns="" val="23332392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ltLang="it-IT" b="1" dirty="0">
                <a:solidFill>
                  <a:srgbClr val="0000CC"/>
                </a:solidFill>
                <a:latin typeface="Calibri" pitchFamily="34" charset="0"/>
              </a:rPr>
              <a:t>Le </a:t>
            </a:r>
            <a:r>
              <a:rPr lang="it-IT" altLang="it-IT" b="1" dirty="0" smtClean="0">
                <a:solidFill>
                  <a:srgbClr val="0000CC"/>
                </a:solidFill>
                <a:latin typeface="Calibri" pitchFamily="34" charset="0"/>
              </a:rPr>
              <a:t>proposte della Filiera</a:t>
            </a:r>
            <a:endParaRPr lang="it-IT" dirty="0">
              <a:solidFill>
                <a:srgbClr val="0000CC"/>
              </a:solidFill>
            </a:endParaRPr>
          </a:p>
        </p:txBody>
      </p:sp>
      <p:sp>
        <p:nvSpPr>
          <p:cNvPr id="3" name="Segnaposto piè di pagina 2"/>
          <p:cNvSpPr>
            <a:spLocks noGrp="1"/>
          </p:cNvSpPr>
          <p:nvPr>
            <p:ph type="ftr" sz="quarter" idx="11"/>
          </p:nvPr>
        </p:nvSpPr>
        <p:spPr/>
        <p:txBody>
          <a:bodyPr/>
          <a:lstStyle/>
          <a:p>
            <a:pPr>
              <a:defRPr/>
            </a:pPr>
            <a:r>
              <a:rPr lang="it-IT" dirty="0" smtClean="0"/>
              <a:t>Filiera della carta 2014 - Alessandro Nova</a:t>
            </a:r>
            <a:endParaRPr lang="it-IT" dirty="0"/>
          </a:p>
        </p:txBody>
      </p:sp>
      <p:sp>
        <p:nvSpPr>
          <p:cNvPr id="4" name="Segnaposto numero diapositiva 3"/>
          <p:cNvSpPr>
            <a:spLocks noGrp="1"/>
          </p:cNvSpPr>
          <p:nvPr>
            <p:ph type="sldNum" sz="quarter" idx="12"/>
          </p:nvPr>
        </p:nvSpPr>
        <p:spPr/>
        <p:txBody>
          <a:bodyPr/>
          <a:lstStyle/>
          <a:p>
            <a:pPr>
              <a:defRPr/>
            </a:pPr>
            <a:fld id="{6D19E3A9-8EC7-4525-8242-A67FE3D9118C}" type="slidenum">
              <a:rPr lang="it-IT" smtClean="0"/>
              <a:pPr>
                <a:defRPr/>
              </a:pPr>
              <a:t>34</a:t>
            </a:fld>
            <a:endParaRPr lang="it-IT" dirty="0"/>
          </a:p>
        </p:txBody>
      </p:sp>
      <p:sp>
        <p:nvSpPr>
          <p:cNvPr id="5" name="Rettangolo 4"/>
          <p:cNvSpPr>
            <a:spLocks noChangeArrowheads="1"/>
          </p:cNvSpPr>
          <p:nvPr/>
        </p:nvSpPr>
        <p:spPr bwMode="auto">
          <a:xfrm>
            <a:off x="479425" y="1196975"/>
            <a:ext cx="8053015" cy="4785926"/>
          </a:xfrm>
          <a:prstGeom prst="rect">
            <a:avLst/>
          </a:prstGeom>
          <a:noFill/>
          <a:ln w="9525">
            <a:noFill/>
            <a:miter lim="800000"/>
            <a:headEnd/>
            <a:tailEnd/>
          </a:ln>
        </p:spPr>
        <p:txBody>
          <a:bodyPr wrap="square">
            <a:spAutoFit/>
          </a:bodyPr>
          <a:lstStyle/>
          <a:p>
            <a:pPr marL="457200" indent="-457200" algn="just">
              <a:spcAft>
                <a:spcPts val="0"/>
              </a:spcAft>
              <a:buFont typeface="+mj-lt"/>
              <a:buAutoNum type="alphaUcPeriod" startAt="3"/>
              <a:defRPr/>
            </a:pPr>
            <a:r>
              <a:rPr lang="it-IT" sz="2200" b="1" dirty="0">
                <a:solidFill>
                  <a:srgbClr val="FF0000"/>
                </a:solidFill>
              </a:rPr>
              <a:t>MISURE ANTICONGIUNTURALI</a:t>
            </a:r>
          </a:p>
          <a:p>
            <a:pPr>
              <a:defRPr/>
            </a:pPr>
            <a:r>
              <a:rPr lang="it-IT" sz="1200" b="1" dirty="0">
                <a:solidFill>
                  <a:srgbClr val="0000CC"/>
                </a:solidFill>
              </a:rPr>
              <a:t> </a:t>
            </a:r>
            <a:endParaRPr lang="it-IT" sz="400" b="1" dirty="0">
              <a:solidFill>
                <a:srgbClr val="0000CC"/>
              </a:solidFill>
            </a:endParaRPr>
          </a:p>
          <a:p>
            <a:pPr marL="800100" lvl="1" indent="-342900" algn="just">
              <a:buClr>
                <a:srgbClr val="FF0000"/>
              </a:buClr>
              <a:buFont typeface="Wingdings" pitchFamily="2" charset="2"/>
              <a:buChar char="Ø"/>
              <a:defRPr/>
            </a:pPr>
            <a:r>
              <a:rPr lang="it-IT" sz="2000" dirty="0">
                <a:solidFill>
                  <a:schemeClr val="tx1">
                    <a:lumMod val="65000"/>
                    <a:lumOff val="35000"/>
                  </a:schemeClr>
                </a:solidFill>
              </a:rPr>
              <a:t>credito di imposta per l’acquisto della carta in favore delle imprese editrici </a:t>
            </a:r>
            <a:r>
              <a:rPr lang="it-IT" sz="2000" dirty="0" smtClean="0">
                <a:solidFill>
                  <a:schemeClr val="tx1">
                    <a:lumMod val="65000"/>
                    <a:lumOff val="35000"/>
                  </a:schemeClr>
                </a:solidFill>
              </a:rPr>
              <a:t> e/o  </a:t>
            </a:r>
            <a:r>
              <a:rPr lang="it-IT" sz="2000" dirty="0">
                <a:solidFill>
                  <a:schemeClr val="tx1">
                    <a:lumMod val="65000"/>
                    <a:lumOff val="35000"/>
                  </a:schemeClr>
                </a:solidFill>
              </a:rPr>
              <a:t>stampatrici di quotidiani, periodici e libri  per l’anno </a:t>
            </a:r>
            <a:r>
              <a:rPr lang="it-IT" sz="2000" dirty="0" smtClean="0">
                <a:solidFill>
                  <a:schemeClr val="tx1">
                    <a:lumMod val="65000"/>
                    <a:lumOff val="35000"/>
                  </a:schemeClr>
                </a:solidFill>
              </a:rPr>
              <a:t>2014  e </a:t>
            </a:r>
            <a:r>
              <a:rPr lang="it-IT" sz="2000" dirty="0">
                <a:solidFill>
                  <a:schemeClr val="tx1">
                    <a:lumMod val="65000"/>
                    <a:lumOff val="35000"/>
                  </a:schemeClr>
                </a:solidFill>
              </a:rPr>
              <a:t>per i </a:t>
            </a:r>
            <a:r>
              <a:rPr lang="it-IT" sz="2000" dirty="0" smtClean="0">
                <a:solidFill>
                  <a:schemeClr val="tx1">
                    <a:lumMod val="65000"/>
                    <a:lumOff val="35000"/>
                  </a:schemeClr>
                </a:solidFill>
              </a:rPr>
              <a:t>successivi;</a:t>
            </a:r>
            <a:endParaRPr lang="it-IT" sz="2000" dirty="0">
              <a:solidFill>
                <a:schemeClr val="tx1">
                  <a:lumMod val="65000"/>
                  <a:lumOff val="35000"/>
                </a:schemeClr>
              </a:solidFill>
            </a:endParaRPr>
          </a:p>
          <a:p>
            <a:pPr algn="just">
              <a:buClr>
                <a:srgbClr val="FF0000"/>
              </a:buClr>
              <a:defRPr/>
            </a:pPr>
            <a:r>
              <a:rPr lang="it-IT" sz="900" dirty="0">
                <a:solidFill>
                  <a:schemeClr val="tx1">
                    <a:lumMod val="65000"/>
                    <a:lumOff val="35000"/>
                  </a:schemeClr>
                </a:solidFill>
              </a:rPr>
              <a:t> </a:t>
            </a:r>
            <a:endParaRPr lang="it-IT" sz="100" dirty="0">
              <a:solidFill>
                <a:schemeClr val="tx1">
                  <a:lumMod val="65000"/>
                  <a:lumOff val="35000"/>
                </a:schemeClr>
              </a:solidFill>
            </a:endParaRPr>
          </a:p>
          <a:p>
            <a:pPr marL="800100" lvl="1" indent="-342900" algn="just">
              <a:buClr>
                <a:srgbClr val="FF0000"/>
              </a:buClr>
              <a:buFont typeface="Wingdings" panose="05000000000000000000" pitchFamily="2" charset="2"/>
              <a:buChar char="Ø"/>
              <a:defRPr/>
            </a:pPr>
            <a:r>
              <a:rPr lang="it-IT" sz="2000" dirty="0">
                <a:solidFill>
                  <a:schemeClr val="tx1">
                    <a:lumMod val="65000"/>
                    <a:lumOff val="35000"/>
                  </a:schemeClr>
                </a:solidFill>
              </a:rPr>
              <a:t>credito di imposta per imprese e lavoratori </a:t>
            </a:r>
            <a:r>
              <a:rPr lang="it-IT" sz="2000" dirty="0" smtClean="0">
                <a:solidFill>
                  <a:schemeClr val="tx1">
                    <a:lumMod val="65000"/>
                    <a:lumOff val="35000"/>
                  </a:schemeClr>
                </a:solidFill>
              </a:rPr>
              <a:t>autonomi </a:t>
            </a:r>
            <a:r>
              <a:rPr lang="it-IT" sz="2000" dirty="0">
                <a:solidFill>
                  <a:schemeClr val="tx1">
                    <a:lumMod val="65000"/>
                    <a:lumOff val="35000"/>
                  </a:schemeClr>
                </a:solidFill>
              </a:rPr>
              <a:t>sugli investimenti pubblicitari e di comunicazione sulla stampa effettuati nell’esercizio di riferimento, che eccedono il totale degli investimenti realizzati nel corso dell’esercizio precedente (pubblicità detta incrementale), con il duplice scopo di fronteggiare la contrazione degli </a:t>
            </a:r>
            <a:r>
              <a:rPr lang="it-IT" sz="2000" dirty="0" smtClean="0">
                <a:solidFill>
                  <a:schemeClr val="tx1">
                    <a:lumMod val="65000"/>
                    <a:lumOff val="35000"/>
                  </a:schemeClr>
                </a:solidFill>
              </a:rPr>
              <a:t>  investimenti  pubblicitari   (-17,7% nel 2012 e – 21,2% nel 2013 sulla </a:t>
            </a:r>
            <a:r>
              <a:rPr lang="it-IT" sz="2000" dirty="0">
                <a:solidFill>
                  <a:schemeClr val="tx1">
                    <a:lumMod val="65000"/>
                    <a:lumOff val="35000"/>
                  </a:schemeClr>
                </a:solidFill>
              </a:rPr>
              <a:t>stampa </a:t>
            </a:r>
            <a:r>
              <a:rPr lang="it-IT" sz="2000" dirty="0" smtClean="0">
                <a:solidFill>
                  <a:schemeClr val="tx1">
                    <a:lumMod val="65000"/>
                    <a:lumOff val="35000"/>
                  </a:schemeClr>
                </a:solidFill>
              </a:rPr>
              <a:t>per un totale di -39% nell’ultimo biennio) </a:t>
            </a:r>
            <a:r>
              <a:rPr lang="it-IT" sz="2000" dirty="0">
                <a:solidFill>
                  <a:schemeClr val="tx1">
                    <a:lumMod val="65000"/>
                    <a:lumOff val="35000"/>
                  </a:schemeClr>
                </a:solidFill>
              </a:rPr>
              <a:t>e di garantire un afflusso di risorse e mezzi in un mercato editoriale fortemente negativo. La misura dovrebbe essere applicata nell’anno in corso e almeno nei 2 anni </a:t>
            </a:r>
            <a:r>
              <a:rPr lang="it-IT" sz="2000" dirty="0" smtClean="0">
                <a:solidFill>
                  <a:schemeClr val="tx1">
                    <a:lumMod val="65000"/>
                    <a:lumOff val="35000"/>
                  </a:schemeClr>
                </a:solidFill>
              </a:rPr>
              <a:t>successivi. </a:t>
            </a:r>
            <a:r>
              <a:rPr lang="it-IT" sz="2000" dirty="0">
                <a:solidFill>
                  <a:schemeClr val="tx1">
                    <a:lumMod val="65000"/>
                    <a:lumOff val="35000"/>
                  </a:schemeClr>
                </a:solidFill>
              </a:rPr>
              <a:t> </a:t>
            </a:r>
          </a:p>
        </p:txBody>
      </p:sp>
    </p:spTree>
    <p:extLst>
      <p:ext uri="{BB962C8B-B14F-4D97-AF65-F5344CB8AC3E}">
        <p14:creationId xmlns:p14="http://schemas.microsoft.com/office/powerpoint/2010/main" xmlns="" val="2212538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egnaposto numero diapositiva 4"/>
          <p:cNvSpPr>
            <a:spLocks noGrp="1"/>
          </p:cNvSpPr>
          <p:nvPr>
            <p:ph type="sldNum" sz="quarter" idx="12"/>
          </p:nvPr>
        </p:nvSpPr>
        <p:spPr>
          <a:noFill/>
        </p:spPr>
        <p:txBody>
          <a:bodyPr/>
          <a:lstStyle/>
          <a:p>
            <a:fld id="{800700BF-F897-4DA9-9C8A-2C4F8FB99604}" type="slidenum">
              <a:rPr lang="it-IT" smtClean="0">
                <a:cs typeface="Arial" pitchFamily="34" charset="0"/>
              </a:rPr>
              <a:pPr/>
              <a:t>4</a:t>
            </a:fld>
            <a:endParaRPr lang="it-IT" smtClean="0">
              <a:cs typeface="Arial" pitchFamily="34" charset="0"/>
            </a:endParaRPr>
          </a:p>
        </p:txBody>
      </p:sp>
      <p:sp>
        <p:nvSpPr>
          <p:cNvPr id="25603" name="Rectangle 2"/>
          <p:cNvSpPr>
            <a:spLocks noChangeArrowheads="1"/>
          </p:cNvSpPr>
          <p:nvPr/>
        </p:nvSpPr>
        <p:spPr bwMode="auto">
          <a:xfrm>
            <a:off x="3203575" y="3500438"/>
            <a:ext cx="3311525" cy="647700"/>
          </a:xfrm>
          <a:prstGeom prst="rect">
            <a:avLst/>
          </a:prstGeom>
          <a:solidFill>
            <a:srgbClr val="FFFF99"/>
          </a:solidFill>
          <a:ln w="19050" algn="ctr">
            <a:solidFill>
              <a:srgbClr val="969696"/>
            </a:solidFill>
            <a:miter lim="800000"/>
            <a:headEnd/>
            <a:tailEnd/>
          </a:ln>
        </p:spPr>
        <p:txBody>
          <a:bodyPr anchor="ctr"/>
          <a:lstStyle/>
          <a:p>
            <a:endParaRPr lang="it-IT"/>
          </a:p>
        </p:txBody>
      </p:sp>
      <p:sp>
        <p:nvSpPr>
          <p:cNvPr id="25604" name="Rectangle 3"/>
          <p:cNvSpPr>
            <a:spLocks noChangeArrowheads="1"/>
          </p:cNvSpPr>
          <p:nvPr/>
        </p:nvSpPr>
        <p:spPr bwMode="auto">
          <a:xfrm>
            <a:off x="3203575" y="2708275"/>
            <a:ext cx="3311525" cy="649288"/>
          </a:xfrm>
          <a:prstGeom prst="rect">
            <a:avLst/>
          </a:prstGeom>
          <a:solidFill>
            <a:srgbClr val="FFFF99"/>
          </a:solidFill>
          <a:ln w="19050" algn="ctr">
            <a:solidFill>
              <a:srgbClr val="969696"/>
            </a:solidFill>
            <a:miter lim="800000"/>
            <a:headEnd/>
            <a:tailEnd/>
          </a:ln>
        </p:spPr>
        <p:txBody>
          <a:bodyPr anchor="ctr"/>
          <a:lstStyle/>
          <a:p>
            <a:endParaRPr lang="it-IT"/>
          </a:p>
        </p:txBody>
      </p:sp>
      <p:sp>
        <p:nvSpPr>
          <p:cNvPr id="25605" name="Rectangle 4"/>
          <p:cNvSpPr>
            <a:spLocks noGrp="1" noChangeArrowheads="1"/>
          </p:cNvSpPr>
          <p:nvPr>
            <p:ph type="title"/>
          </p:nvPr>
        </p:nvSpPr>
        <p:spPr>
          <a:xfrm>
            <a:off x="468313" y="346075"/>
            <a:ext cx="8153400" cy="490538"/>
          </a:xfrm>
        </p:spPr>
        <p:txBody>
          <a:bodyPr anchorCtr="1"/>
          <a:lstStyle/>
          <a:p>
            <a:pPr eaLnBrk="1" hangingPunct="1"/>
            <a:r>
              <a:rPr lang="it-IT" sz="2400" b="1" dirty="0" smtClean="0">
                <a:solidFill>
                  <a:srgbClr val="0000CC"/>
                </a:solidFill>
                <a:latin typeface="Calibri" pitchFamily="34" charset="0"/>
              </a:rPr>
              <a:t>La struttura della Filiera</a:t>
            </a:r>
          </a:p>
        </p:txBody>
      </p:sp>
      <p:sp>
        <p:nvSpPr>
          <p:cNvPr id="25606" name="Rectangle 5"/>
          <p:cNvSpPr>
            <a:spLocks noChangeArrowheads="1"/>
          </p:cNvSpPr>
          <p:nvPr/>
        </p:nvSpPr>
        <p:spPr bwMode="auto">
          <a:xfrm>
            <a:off x="2051050" y="1341438"/>
            <a:ext cx="2159000" cy="863600"/>
          </a:xfrm>
          <a:prstGeom prst="rect">
            <a:avLst/>
          </a:prstGeom>
          <a:solidFill>
            <a:srgbClr val="C0C0C0"/>
          </a:solidFill>
          <a:ln w="19050">
            <a:solidFill>
              <a:srgbClr val="FF0000"/>
            </a:solidFill>
            <a:miter lim="800000"/>
            <a:headEnd/>
            <a:tailEnd/>
          </a:ln>
        </p:spPr>
        <p:txBody>
          <a:bodyPr wrap="none" anchor="ctr"/>
          <a:lstStyle/>
          <a:p>
            <a:pPr algn="ctr">
              <a:buClr>
                <a:srgbClr val="003399"/>
              </a:buClr>
              <a:buFont typeface="Wingdings" pitchFamily="2" charset="2"/>
              <a:buNone/>
            </a:pPr>
            <a:r>
              <a:rPr lang="it-IT" b="1">
                <a:solidFill>
                  <a:schemeClr val="bg1"/>
                </a:solidFill>
              </a:rPr>
              <a:t>Stampa</a:t>
            </a:r>
          </a:p>
          <a:p>
            <a:pPr algn="ctr">
              <a:buClr>
                <a:srgbClr val="003399"/>
              </a:buClr>
              <a:buFont typeface="Wingdings" pitchFamily="2" charset="2"/>
              <a:buNone/>
            </a:pPr>
            <a:r>
              <a:rPr lang="it-IT" b="1">
                <a:solidFill>
                  <a:schemeClr val="bg1"/>
                </a:solidFill>
              </a:rPr>
              <a:t>editoriale</a:t>
            </a:r>
          </a:p>
        </p:txBody>
      </p:sp>
      <p:sp>
        <p:nvSpPr>
          <p:cNvPr id="25607" name="Rectangle 6"/>
          <p:cNvSpPr>
            <a:spLocks noChangeArrowheads="1"/>
          </p:cNvSpPr>
          <p:nvPr/>
        </p:nvSpPr>
        <p:spPr bwMode="auto">
          <a:xfrm>
            <a:off x="179388" y="3573463"/>
            <a:ext cx="2159000" cy="863600"/>
          </a:xfrm>
          <a:prstGeom prst="rect">
            <a:avLst/>
          </a:prstGeom>
          <a:solidFill>
            <a:srgbClr val="C0C0C0"/>
          </a:solidFill>
          <a:ln w="19050">
            <a:solidFill>
              <a:srgbClr val="FF0000"/>
            </a:solidFill>
            <a:miter lim="800000"/>
            <a:headEnd/>
            <a:tailEnd/>
          </a:ln>
        </p:spPr>
        <p:txBody>
          <a:bodyPr anchor="ctr"/>
          <a:lstStyle/>
          <a:p>
            <a:pPr algn="ctr">
              <a:buClr>
                <a:srgbClr val="003399"/>
              </a:buClr>
              <a:buFont typeface="Wingdings" pitchFamily="2" charset="2"/>
              <a:buNone/>
            </a:pPr>
            <a:r>
              <a:rPr lang="it-IT" b="1">
                <a:solidFill>
                  <a:schemeClr val="bg1"/>
                </a:solidFill>
              </a:rPr>
              <a:t>Carta e cartone</a:t>
            </a:r>
          </a:p>
        </p:txBody>
      </p:sp>
      <p:sp>
        <p:nvSpPr>
          <p:cNvPr id="25608" name="AutoShape 7"/>
          <p:cNvSpPr>
            <a:spLocks noChangeArrowheads="1"/>
          </p:cNvSpPr>
          <p:nvPr/>
        </p:nvSpPr>
        <p:spPr bwMode="auto">
          <a:xfrm>
            <a:off x="6588125" y="1989138"/>
            <a:ext cx="865188" cy="2879725"/>
          </a:xfrm>
          <a:prstGeom prst="rightArrow">
            <a:avLst>
              <a:gd name="adj1" fmla="val 51009"/>
              <a:gd name="adj2" fmla="val 52477"/>
            </a:avLst>
          </a:prstGeom>
          <a:solidFill>
            <a:srgbClr val="FFFF99"/>
          </a:solidFill>
          <a:ln w="19050">
            <a:solidFill>
              <a:srgbClr val="969696"/>
            </a:solidFill>
            <a:miter lim="800000"/>
            <a:headEnd/>
            <a:tailEnd/>
          </a:ln>
        </p:spPr>
        <p:txBody>
          <a:bodyPr anchor="ctr"/>
          <a:lstStyle/>
          <a:p>
            <a:endParaRPr lang="it-IT"/>
          </a:p>
        </p:txBody>
      </p:sp>
      <p:sp>
        <p:nvSpPr>
          <p:cNvPr id="5130" name="Rectangle 8"/>
          <p:cNvSpPr>
            <a:spLocks noChangeArrowheads="1"/>
          </p:cNvSpPr>
          <p:nvPr/>
        </p:nvSpPr>
        <p:spPr bwMode="auto">
          <a:xfrm>
            <a:off x="7524750" y="1341438"/>
            <a:ext cx="1368425" cy="4038600"/>
          </a:xfrm>
          <a:prstGeom prst="rect">
            <a:avLst/>
          </a:prstGeom>
          <a:solidFill>
            <a:srgbClr val="FFFFFF"/>
          </a:solidFill>
          <a:ln w="19050">
            <a:solidFill>
              <a:srgbClr val="FF0000"/>
            </a:solidFill>
            <a:miter lim="800000"/>
            <a:headEnd/>
            <a:tailEnd/>
          </a:ln>
          <a:effectLst>
            <a:outerShdw dist="107763" dir="2700000" algn="ctr" rotWithShape="0">
              <a:schemeClr val="bg2"/>
            </a:outerShdw>
          </a:effectLst>
        </p:spPr>
        <p:txBody>
          <a:bodyPr anchor="ctr"/>
          <a:lstStyle/>
          <a:p>
            <a:pPr algn="ctr">
              <a:buClr>
                <a:srgbClr val="003399"/>
              </a:buClr>
              <a:buFont typeface="Wingdings" pitchFamily="2" charset="2"/>
              <a:buNone/>
              <a:defRPr/>
            </a:pPr>
            <a:r>
              <a:rPr lang="it-IT" sz="2000" b="1" dirty="0">
                <a:solidFill>
                  <a:srgbClr val="FF0000"/>
                </a:solidFill>
                <a:latin typeface="Calibri" charset="0"/>
                <a:cs typeface="+mn-cs"/>
              </a:rPr>
              <a:t>Fatturato</a:t>
            </a:r>
          </a:p>
          <a:p>
            <a:pPr algn="ctr">
              <a:buClr>
                <a:srgbClr val="003399"/>
              </a:buClr>
              <a:buFont typeface="Wingdings" pitchFamily="2" charset="2"/>
              <a:buNone/>
              <a:defRPr/>
            </a:pPr>
            <a:r>
              <a:rPr lang="it-IT" sz="2000" b="1" dirty="0" smtClean="0">
                <a:solidFill>
                  <a:srgbClr val="FF0000"/>
                </a:solidFill>
                <a:latin typeface="Calibri" charset="0"/>
                <a:cs typeface="+mn-cs"/>
              </a:rPr>
              <a:t>2013*</a:t>
            </a:r>
            <a:endParaRPr lang="it-IT" sz="2000" b="1" dirty="0">
              <a:solidFill>
                <a:srgbClr val="FF0000"/>
              </a:solidFill>
              <a:latin typeface="Calibri" charset="0"/>
              <a:cs typeface="+mn-cs"/>
            </a:endParaRPr>
          </a:p>
          <a:p>
            <a:pPr algn="ctr">
              <a:buClr>
                <a:srgbClr val="003399"/>
              </a:buClr>
              <a:buFont typeface="Wingdings" pitchFamily="2" charset="2"/>
              <a:buNone/>
              <a:defRPr/>
            </a:pPr>
            <a:r>
              <a:rPr lang="it-IT" sz="2000" b="1" dirty="0" smtClean="0">
                <a:solidFill>
                  <a:srgbClr val="FF0000"/>
                </a:solidFill>
                <a:latin typeface="Calibri" charset="0"/>
                <a:cs typeface="+mn-cs"/>
              </a:rPr>
              <a:t>31.460</a:t>
            </a:r>
            <a:endParaRPr lang="it-IT" sz="2000" b="1" dirty="0">
              <a:solidFill>
                <a:srgbClr val="FF0000"/>
              </a:solidFill>
              <a:latin typeface="Calibri" charset="0"/>
              <a:cs typeface="+mn-cs"/>
            </a:endParaRPr>
          </a:p>
          <a:p>
            <a:pPr algn="ctr">
              <a:buClr>
                <a:srgbClr val="003399"/>
              </a:buClr>
              <a:buFont typeface="Wingdings" pitchFamily="2" charset="2"/>
              <a:buNone/>
              <a:defRPr/>
            </a:pPr>
            <a:r>
              <a:rPr lang="it-IT" sz="2000" b="1" dirty="0">
                <a:solidFill>
                  <a:srgbClr val="FF0000"/>
                </a:solidFill>
                <a:latin typeface="Calibri" charset="0"/>
                <a:cs typeface="+mn-cs"/>
              </a:rPr>
              <a:t>(mln di €)</a:t>
            </a:r>
          </a:p>
        </p:txBody>
      </p:sp>
      <p:sp>
        <p:nvSpPr>
          <p:cNvPr id="25610" name="Rectangle 9"/>
          <p:cNvSpPr>
            <a:spLocks noChangeArrowheads="1"/>
          </p:cNvSpPr>
          <p:nvPr/>
        </p:nvSpPr>
        <p:spPr bwMode="auto">
          <a:xfrm>
            <a:off x="179388" y="2349500"/>
            <a:ext cx="2159000" cy="863600"/>
          </a:xfrm>
          <a:prstGeom prst="rect">
            <a:avLst/>
          </a:prstGeom>
          <a:solidFill>
            <a:srgbClr val="C0C0C0"/>
          </a:solidFill>
          <a:ln w="19050">
            <a:solidFill>
              <a:srgbClr val="FF0000"/>
            </a:solidFill>
            <a:miter lim="800000"/>
            <a:headEnd/>
            <a:tailEnd/>
          </a:ln>
        </p:spPr>
        <p:txBody>
          <a:bodyPr wrap="none" anchor="ctr"/>
          <a:lstStyle/>
          <a:p>
            <a:pPr algn="ctr">
              <a:buClr>
                <a:srgbClr val="003399"/>
              </a:buClr>
              <a:buFont typeface="Wingdings" pitchFamily="2" charset="2"/>
              <a:buNone/>
            </a:pPr>
            <a:r>
              <a:rPr lang="it-IT" b="1">
                <a:solidFill>
                  <a:schemeClr val="bg1"/>
                </a:solidFill>
              </a:rPr>
              <a:t>Editoria</a:t>
            </a:r>
          </a:p>
          <a:p>
            <a:pPr algn="ctr">
              <a:buClr>
                <a:srgbClr val="003399"/>
              </a:buClr>
              <a:buFont typeface="Wingdings" pitchFamily="2" charset="2"/>
              <a:buNone/>
            </a:pPr>
            <a:r>
              <a:rPr lang="it-IT" sz="1400" b="1">
                <a:solidFill>
                  <a:schemeClr val="bg1"/>
                </a:solidFill>
              </a:rPr>
              <a:t>(libraria, quotidiana,</a:t>
            </a:r>
          </a:p>
          <a:p>
            <a:pPr algn="ctr">
              <a:buClr>
                <a:srgbClr val="003399"/>
              </a:buClr>
              <a:buFont typeface="Wingdings" pitchFamily="2" charset="2"/>
              <a:buNone/>
            </a:pPr>
            <a:r>
              <a:rPr lang="it-IT" sz="1400" b="1">
                <a:solidFill>
                  <a:schemeClr val="bg1"/>
                </a:solidFill>
              </a:rPr>
              <a:t> periodica, periodica special.)</a:t>
            </a:r>
          </a:p>
        </p:txBody>
      </p:sp>
      <p:sp>
        <p:nvSpPr>
          <p:cNvPr id="25611" name="Freeform 10"/>
          <p:cNvSpPr>
            <a:spLocks/>
          </p:cNvSpPr>
          <p:nvPr/>
        </p:nvSpPr>
        <p:spPr bwMode="auto">
          <a:xfrm>
            <a:off x="5364163" y="2205038"/>
            <a:ext cx="936625" cy="647700"/>
          </a:xfrm>
          <a:custGeom>
            <a:avLst/>
            <a:gdLst>
              <a:gd name="T0" fmla="*/ 0 w 1104"/>
              <a:gd name="T1" fmla="*/ 0 h 912"/>
              <a:gd name="T2" fmla="*/ 0 w 1104"/>
              <a:gd name="T3" fmla="*/ 2147483647 h 912"/>
              <a:gd name="T4" fmla="*/ 2147483647 w 1104"/>
              <a:gd name="T5" fmla="*/ 2147483647 h 912"/>
              <a:gd name="T6" fmla="*/ 0 60000 65536"/>
              <a:gd name="T7" fmla="*/ 0 60000 65536"/>
              <a:gd name="T8" fmla="*/ 0 60000 65536"/>
              <a:gd name="T9" fmla="*/ 0 w 1104"/>
              <a:gd name="T10" fmla="*/ 0 h 912"/>
              <a:gd name="T11" fmla="*/ 1104 w 1104"/>
              <a:gd name="T12" fmla="*/ 912 h 912"/>
            </a:gdLst>
            <a:ahLst/>
            <a:cxnLst>
              <a:cxn ang="T6">
                <a:pos x="T0" y="T1"/>
              </a:cxn>
              <a:cxn ang="T7">
                <a:pos x="T2" y="T3"/>
              </a:cxn>
              <a:cxn ang="T8">
                <a:pos x="T4" y="T5"/>
              </a:cxn>
            </a:cxnLst>
            <a:rect l="T9" t="T10" r="T11" b="T12"/>
            <a:pathLst>
              <a:path w="1104" h="912">
                <a:moveTo>
                  <a:pt x="0" y="0"/>
                </a:moveTo>
                <a:lnTo>
                  <a:pt x="0" y="912"/>
                </a:lnTo>
                <a:lnTo>
                  <a:pt x="1104" y="912"/>
                </a:lnTo>
              </a:path>
            </a:pathLst>
          </a:custGeom>
          <a:noFill/>
          <a:ln w="25400">
            <a:solidFill>
              <a:srgbClr val="FF0000"/>
            </a:solidFill>
            <a:round/>
            <a:headEnd/>
            <a:tailEnd type="triangle" w="med" len="med"/>
          </a:ln>
        </p:spPr>
        <p:txBody>
          <a:bodyPr/>
          <a:lstStyle/>
          <a:p>
            <a:endParaRPr lang="it-IT"/>
          </a:p>
        </p:txBody>
      </p:sp>
      <p:sp>
        <p:nvSpPr>
          <p:cNvPr id="25612" name="Freeform 11"/>
          <p:cNvSpPr>
            <a:spLocks/>
          </p:cNvSpPr>
          <p:nvPr/>
        </p:nvSpPr>
        <p:spPr bwMode="auto">
          <a:xfrm flipV="1">
            <a:off x="5003800" y="4076700"/>
            <a:ext cx="1296988" cy="936625"/>
          </a:xfrm>
          <a:custGeom>
            <a:avLst/>
            <a:gdLst>
              <a:gd name="T0" fmla="*/ 0 w 1104"/>
              <a:gd name="T1" fmla="*/ 0 h 912"/>
              <a:gd name="T2" fmla="*/ 0 w 1104"/>
              <a:gd name="T3" fmla="*/ 2147483647 h 912"/>
              <a:gd name="T4" fmla="*/ 2147483647 w 1104"/>
              <a:gd name="T5" fmla="*/ 2147483647 h 912"/>
              <a:gd name="T6" fmla="*/ 0 60000 65536"/>
              <a:gd name="T7" fmla="*/ 0 60000 65536"/>
              <a:gd name="T8" fmla="*/ 0 60000 65536"/>
              <a:gd name="T9" fmla="*/ 0 w 1104"/>
              <a:gd name="T10" fmla="*/ 0 h 912"/>
              <a:gd name="T11" fmla="*/ 1104 w 1104"/>
              <a:gd name="T12" fmla="*/ 912 h 912"/>
            </a:gdLst>
            <a:ahLst/>
            <a:cxnLst>
              <a:cxn ang="T6">
                <a:pos x="T0" y="T1"/>
              </a:cxn>
              <a:cxn ang="T7">
                <a:pos x="T2" y="T3"/>
              </a:cxn>
              <a:cxn ang="T8">
                <a:pos x="T4" y="T5"/>
              </a:cxn>
            </a:cxnLst>
            <a:rect l="T9" t="T10" r="T11" b="T12"/>
            <a:pathLst>
              <a:path w="1104" h="912">
                <a:moveTo>
                  <a:pt x="0" y="0"/>
                </a:moveTo>
                <a:lnTo>
                  <a:pt x="0" y="912"/>
                </a:lnTo>
                <a:lnTo>
                  <a:pt x="1104" y="912"/>
                </a:lnTo>
              </a:path>
            </a:pathLst>
          </a:custGeom>
          <a:noFill/>
          <a:ln w="25400">
            <a:solidFill>
              <a:srgbClr val="FF0000"/>
            </a:solidFill>
            <a:round/>
            <a:headEnd/>
            <a:tailEnd type="triangle" w="med" len="med"/>
          </a:ln>
        </p:spPr>
        <p:txBody>
          <a:bodyPr/>
          <a:lstStyle/>
          <a:p>
            <a:endParaRPr lang="it-IT"/>
          </a:p>
        </p:txBody>
      </p:sp>
      <p:sp>
        <p:nvSpPr>
          <p:cNvPr id="25613" name="Line 12"/>
          <p:cNvSpPr>
            <a:spLocks noChangeShapeType="1"/>
          </p:cNvSpPr>
          <p:nvPr/>
        </p:nvSpPr>
        <p:spPr bwMode="auto">
          <a:xfrm>
            <a:off x="2339975" y="3933825"/>
            <a:ext cx="3960813" cy="0"/>
          </a:xfrm>
          <a:prstGeom prst="line">
            <a:avLst/>
          </a:prstGeom>
          <a:noFill/>
          <a:ln w="25400">
            <a:solidFill>
              <a:srgbClr val="FF0000"/>
            </a:solidFill>
            <a:round/>
            <a:headEnd/>
            <a:tailEnd type="triangle" w="med" len="med"/>
          </a:ln>
        </p:spPr>
        <p:txBody>
          <a:bodyPr/>
          <a:lstStyle/>
          <a:p>
            <a:endParaRPr lang="it-IT"/>
          </a:p>
        </p:txBody>
      </p:sp>
      <p:sp>
        <p:nvSpPr>
          <p:cNvPr id="25614" name="Freeform 13"/>
          <p:cNvSpPr>
            <a:spLocks/>
          </p:cNvSpPr>
          <p:nvPr/>
        </p:nvSpPr>
        <p:spPr bwMode="auto">
          <a:xfrm flipV="1">
            <a:off x="2339975" y="2781300"/>
            <a:ext cx="3960813" cy="287338"/>
          </a:xfrm>
          <a:custGeom>
            <a:avLst/>
            <a:gdLst>
              <a:gd name="T0" fmla="*/ 0 w 2449"/>
              <a:gd name="T1" fmla="*/ 2147483647 h 272"/>
              <a:gd name="T2" fmla="*/ 2147483647 w 2449"/>
              <a:gd name="T3" fmla="*/ 0 h 272"/>
              <a:gd name="T4" fmla="*/ 2147483647 w 2449"/>
              <a:gd name="T5" fmla="*/ 0 h 272"/>
              <a:gd name="T6" fmla="*/ 0 60000 65536"/>
              <a:gd name="T7" fmla="*/ 0 60000 65536"/>
              <a:gd name="T8" fmla="*/ 0 60000 65536"/>
              <a:gd name="T9" fmla="*/ 0 w 2449"/>
              <a:gd name="T10" fmla="*/ 0 h 272"/>
              <a:gd name="T11" fmla="*/ 2449 w 2449"/>
              <a:gd name="T12" fmla="*/ 272 h 272"/>
            </a:gdLst>
            <a:ahLst/>
            <a:cxnLst>
              <a:cxn ang="T6">
                <a:pos x="T0" y="T1"/>
              </a:cxn>
              <a:cxn ang="T7">
                <a:pos x="T2" y="T3"/>
              </a:cxn>
              <a:cxn ang="T8">
                <a:pos x="T4" y="T5"/>
              </a:cxn>
            </a:cxnLst>
            <a:rect l="T9" t="T10" r="T11" b="T12"/>
            <a:pathLst>
              <a:path w="2449" h="272">
                <a:moveTo>
                  <a:pt x="0" y="272"/>
                </a:moveTo>
                <a:lnTo>
                  <a:pt x="498" y="0"/>
                </a:lnTo>
                <a:lnTo>
                  <a:pt x="2449" y="0"/>
                </a:lnTo>
              </a:path>
            </a:pathLst>
          </a:custGeom>
          <a:noFill/>
          <a:ln w="25400">
            <a:solidFill>
              <a:srgbClr val="FF0000"/>
            </a:solidFill>
            <a:round/>
            <a:headEnd/>
            <a:tailEnd type="triangle" w="med" len="med"/>
          </a:ln>
        </p:spPr>
        <p:txBody>
          <a:bodyPr/>
          <a:lstStyle/>
          <a:p>
            <a:endParaRPr lang="it-IT"/>
          </a:p>
        </p:txBody>
      </p:sp>
      <p:sp>
        <p:nvSpPr>
          <p:cNvPr id="25615" name="Freeform 14"/>
          <p:cNvSpPr>
            <a:spLocks/>
          </p:cNvSpPr>
          <p:nvPr/>
        </p:nvSpPr>
        <p:spPr bwMode="auto">
          <a:xfrm flipV="1">
            <a:off x="2987675" y="3716338"/>
            <a:ext cx="3313113" cy="1296987"/>
          </a:xfrm>
          <a:custGeom>
            <a:avLst/>
            <a:gdLst>
              <a:gd name="T0" fmla="*/ 0 w 1104"/>
              <a:gd name="T1" fmla="*/ 0 h 912"/>
              <a:gd name="T2" fmla="*/ 0 w 1104"/>
              <a:gd name="T3" fmla="*/ 2147483647 h 912"/>
              <a:gd name="T4" fmla="*/ 2147483647 w 1104"/>
              <a:gd name="T5" fmla="*/ 2147483647 h 912"/>
              <a:gd name="T6" fmla="*/ 0 60000 65536"/>
              <a:gd name="T7" fmla="*/ 0 60000 65536"/>
              <a:gd name="T8" fmla="*/ 0 60000 65536"/>
              <a:gd name="T9" fmla="*/ 0 w 1104"/>
              <a:gd name="T10" fmla="*/ 0 h 912"/>
              <a:gd name="T11" fmla="*/ 1104 w 1104"/>
              <a:gd name="T12" fmla="*/ 912 h 912"/>
            </a:gdLst>
            <a:ahLst/>
            <a:cxnLst>
              <a:cxn ang="T6">
                <a:pos x="T0" y="T1"/>
              </a:cxn>
              <a:cxn ang="T7">
                <a:pos x="T2" y="T3"/>
              </a:cxn>
              <a:cxn ang="T8">
                <a:pos x="T4" y="T5"/>
              </a:cxn>
            </a:cxnLst>
            <a:rect l="T9" t="T10" r="T11" b="T12"/>
            <a:pathLst>
              <a:path w="1104" h="912">
                <a:moveTo>
                  <a:pt x="0" y="0"/>
                </a:moveTo>
                <a:lnTo>
                  <a:pt x="0" y="912"/>
                </a:lnTo>
                <a:lnTo>
                  <a:pt x="1104" y="912"/>
                </a:lnTo>
              </a:path>
            </a:pathLst>
          </a:custGeom>
          <a:noFill/>
          <a:ln w="25400">
            <a:solidFill>
              <a:srgbClr val="FF0000"/>
            </a:solidFill>
            <a:round/>
            <a:headEnd/>
            <a:tailEnd type="triangle" w="med" len="med"/>
          </a:ln>
        </p:spPr>
        <p:txBody>
          <a:bodyPr/>
          <a:lstStyle/>
          <a:p>
            <a:endParaRPr lang="it-IT"/>
          </a:p>
        </p:txBody>
      </p:sp>
      <p:sp>
        <p:nvSpPr>
          <p:cNvPr id="25616" name="Freeform 15"/>
          <p:cNvSpPr>
            <a:spLocks/>
          </p:cNvSpPr>
          <p:nvPr/>
        </p:nvSpPr>
        <p:spPr bwMode="auto">
          <a:xfrm>
            <a:off x="2339975" y="3284538"/>
            <a:ext cx="3957638" cy="576262"/>
          </a:xfrm>
          <a:custGeom>
            <a:avLst/>
            <a:gdLst>
              <a:gd name="T0" fmla="*/ 0 w 2268"/>
              <a:gd name="T1" fmla="*/ 2147483647 h 826"/>
              <a:gd name="T2" fmla="*/ 2147483647 w 2268"/>
              <a:gd name="T3" fmla="*/ 0 h 826"/>
              <a:gd name="T4" fmla="*/ 2147483647 w 2268"/>
              <a:gd name="T5" fmla="*/ 2147483647 h 826"/>
              <a:gd name="T6" fmla="*/ 0 60000 65536"/>
              <a:gd name="T7" fmla="*/ 0 60000 65536"/>
              <a:gd name="T8" fmla="*/ 0 60000 65536"/>
              <a:gd name="T9" fmla="*/ 0 w 2268"/>
              <a:gd name="T10" fmla="*/ 0 h 826"/>
              <a:gd name="T11" fmla="*/ 2268 w 2268"/>
              <a:gd name="T12" fmla="*/ 826 h 826"/>
            </a:gdLst>
            <a:ahLst/>
            <a:cxnLst>
              <a:cxn ang="T6">
                <a:pos x="T0" y="T1"/>
              </a:cxn>
              <a:cxn ang="T7">
                <a:pos x="T2" y="T3"/>
              </a:cxn>
              <a:cxn ang="T8">
                <a:pos x="T4" y="T5"/>
              </a:cxn>
            </a:cxnLst>
            <a:rect l="T9" t="T10" r="T11" b="T12"/>
            <a:pathLst>
              <a:path w="2268" h="826">
                <a:moveTo>
                  <a:pt x="0" y="826"/>
                </a:moveTo>
                <a:lnTo>
                  <a:pt x="335" y="0"/>
                </a:lnTo>
                <a:lnTo>
                  <a:pt x="2268" y="10"/>
                </a:lnTo>
              </a:path>
            </a:pathLst>
          </a:custGeom>
          <a:noFill/>
          <a:ln w="25400">
            <a:solidFill>
              <a:srgbClr val="FF0000"/>
            </a:solidFill>
            <a:round/>
            <a:headEnd/>
            <a:tailEnd type="triangle" w="med" len="med"/>
          </a:ln>
        </p:spPr>
        <p:txBody>
          <a:bodyPr/>
          <a:lstStyle/>
          <a:p>
            <a:endParaRPr lang="it-IT"/>
          </a:p>
        </p:txBody>
      </p:sp>
      <p:sp>
        <p:nvSpPr>
          <p:cNvPr id="25617" name="Rectangle 16"/>
          <p:cNvSpPr>
            <a:spLocks noChangeArrowheads="1"/>
          </p:cNvSpPr>
          <p:nvPr/>
        </p:nvSpPr>
        <p:spPr bwMode="auto">
          <a:xfrm>
            <a:off x="4427538" y="1341438"/>
            <a:ext cx="2159000" cy="863600"/>
          </a:xfrm>
          <a:prstGeom prst="rect">
            <a:avLst/>
          </a:prstGeom>
          <a:solidFill>
            <a:srgbClr val="C0C0C0"/>
          </a:solidFill>
          <a:ln w="19050">
            <a:solidFill>
              <a:srgbClr val="FF0000"/>
            </a:solidFill>
            <a:miter lim="800000"/>
            <a:headEnd/>
            <a:tailEnd/>
          </a:ln>
        </p:spPr>
        <p:txBody>
          <a:bodyPr anchor="ctr"/>
          <a:lstStyle/>
          <a:p>
            <a:pPr algn="ctr">
              <a:buClr>
                <a:srgbClr val="003399"/>
              </a:buClr>
              <a:buFont typeface="Wingdings" pitchFamily="2" charset="2"/>
              <a:buNone/>
            </a:pPr>
            <a:r>
              <a:rPr lang="it-IT" b="1">
                <a:solidFill>
                  <a:schemeClr val="bg1"/>
                </a:solidFill>
              </a:rPr>
              <a:t>Stampa pubblicitaria e commerciale</a:t>
            </a:r>
          </a:p>
        </p:txBody>
      </p:sp>
      <p:sp>
        <p:nvSpPr>
          <p:cNvPr id="25618" name="Freeform 17"/>
          <p:cNvSpPr>
            <a:spLocks/>
          </p:cNvSpPr>
          <p:nvPr/>
        </p:nvSpPr>
        <p:spPr bwMode="auto">
          <a:xfrm>
            <a:off x="2987675" y="2205038"/>
            <a:ext cx="3313113" cy="720725"/>
          </a:xfrm>
          <a:custGeom>
            <a:avLst/>
            <a:gdLst>
              <a:gd name="T0" fmla="*/ 0 w 1104"/>
              <a:gd name="T1" fmla="*/ 0 h 912"/>
              <a:gd name="T2" fmla="*/ 0 w 1104"/>
              <a:gd name="T3" fmla="*/ 2147483647 h 912"/>
              <a:gd name="T4" fmla="*/ 2147483647 w 1104"/>
              <a:gd name="T5" fmla="*/ 2147483647 h 912"/>
              <a:gd name="T6" fmla="*/ 0 60000 65536"/>
              <a:gd name="T7" fmla="*/ 0 60000 65536"/>
              <a:gd name="T8" fmla="*/ 0 60000 65536"/>
              <a:gd name="T9" fmla="*/ 0 w 1104"/>
              <a:gd name="T10" fmla="*/ 0 h 912"/>
              <a:gd name="T11" fmla="*/ 1104 w 1104"/>
              <a:gd name="T12" fmla="*/ 912 h 912"/>
            </a:gdLst>
            <a:ahLst/>
            <a:cxnLst>
              <a:cxn ang="T6">
                <a:pos x="T0" y="T1"/>
              </a:cxn>
              <a:cxn ang="T7">
                <a:pos x="T2" y="T3"/>
              </a:cxn>
              <a:cxn ang="T8">
                <a:pos x="T4" y="T5"/>
              </a:cxn>
            </a:cxnLst>
            <a:rect l="T9" t="T10" r="T11" b="T12"/>
            <a:pathLst>
              <a:path w="1104" h="912">
                <a:moveTo>
                  <a:pt x="0" y="0"/>
                </a:moveTo>
                <a:lnTo>
                  <a:pt x="0" y="912"/>
                </a:lnTo>
                <a:lnTo>
                  <a:pt x="1104" y="912"/>
                </a:lnTo>
              </a:path>
            </a:pathLst>
          </a:custGeom>
          <a:noFill/>
          <a:ln w="25400">
            <a:solidFill>
              <a:srgbClr val="FF0000"/>
            </a:solidFill>
            <a:round/>
            <a:headEnd/>
            <a:tailEnd type="triangle" w="med" len="med"/>
          </a:ln>
        </p:spPr>
        <p:txBody>
          <a:bodyPr/>
          <a:lstStyle/>
          <a:p>
            <a:endParaRPr lang="it-IT"/>
          </a:p>
        </p:txBody>
      </p:sp>
      <p:sp>
        <p:nvSpPr>
          <p:cNvPr id="25619" name="Freeform 18"/>
          <p:cNvSpPr>
            <a:spLocks/>
          </p:cNvSpPr>
          <p:nvPr/>
        </p:nvSpPr>
        <p:spPr bwMode="auto">
          <a:xfrm>
            <a:off x="2484438" y="3141663"/>
            <a:ext cx="3816350" cy="1871662"/>
          </a:xfrm>
          <a:custGeom>
            <a:avLst/>
            <a:gdLst>
              <a:gd name="T0" fmla="*/ 0 w 2268"/>
              <a:gd name="T1" fmla="*/ 2147483647 h 826"/>
              <a:gd name="T2" fmla="*/ 2147483647 w 2268"/>
              <a:gd name="T3" fmla="*/ 0 h 826"/>
              <a:gd name="T4" fmla="*/ 2147483647 w 2268"/>
              <a:gd name="T5" fmla="*/ 2147483647 h 826"/>
              <a:gd name="T6" fmla="*/ 0 60000 65536"/>
              <a:gd name="T7" fmla="*/ 0 60000 65536"/>
              <a:gd name="T8" fmla="*/ 0 60000 65536"/>
              <a:gd name="T9" fmla="*/ 0 w 2268"/>
              <a:gd name="T10" fmla="*/ 0 h 826"/>
              <a:gd name="T11" fmla="*/ 2268 w 2268"/>
              <a:gd name="T12" fmla="*/ 826 h 826"/>
            </a:gdLst>
            <a:ahLst/>
            <a:cxnLst>
              <a:cxn ang="T6">
                <a:pos x="T0" y="T1"/>
              </a:cxn>
              <a:cxn ang="T7">
                <a:pos x="T2" y="T3"/>
              </a:cxn>
              <a:cxn ang="T8">
                <a:pos x="T4" y="T5"/>
              </a:cxn>
            </a:cxnLst>
            <a:rect l="T9" t="T10" r="T11" b="T12"/>
            <a:pathLst>
              <a:path w="2268" h="826">
                <a:moveTo>
                  <a:pt x="0" y="826"/>
                </a:moveTo>
                <a:lnTo>
                  <a:pt x="335" y="0"/>
                </a:lnTo>
                <a:lnTo>
                  <a:pt x="2268" y="10"/>
                </a:lnTo>
              </a:path>
            </a:pathLst>
          </a:custGeom>
          <a:noFill/>
          <a:ln w="25400">
            <a:solidFill>
              <a:srgbClr val="FF0000"/>
            </a:solidFill>
            <a:round/>
            <a:headEnd/>
            <a:tailEnd type="triangle" w="med" len="med"/>
          </a:ln>
        </p:spPr>
        <p:txBody>
          <a:bodyPr/>
          <a:lstStyle/>
          <a:p>
            <a:endParaRPr lang="it-IT"/>
          </a:p>
        </p:txBody>
      </p:sp>
      <p:sp>
        <p:nvSpPr>
          <p:cNvPr id="25620" name="Rectangle 19"/>
          <p:cNvSpPr>
            <a:spLocks noChangeArrowheads="1"/>
          </p:cNvSpPr>
          <p:nvPr/>
        </p:nvSpPr>
        <p:spPr bwMode="auto">
          <a:xfrm>
            <a:off x="1835150" y="5013325"/>
            <a:ext cx="2159000" cy="863600"/>
          </a:xfrm>
          <a:prstGeom prst="rect">
            <a:avLst/>
          </a:prstGeom>
          <a:solidFill>
            <a:srgbClr val="C0C0C0"/>
          </a:solidFill>
          <a:ln w="19050">
            <a:solidFill>
              <a:srgbClr val="FF0000"/>
            </a:solidFill>
            <a:miter lim="800000"/>
            <a:headEnd/>
            <a:tailEnd/>
          </a:ln>
        </p:spPr>
        <p:txBody>
          <a:bodyPr anchor="ctr"/>
          <a:lstStyle/>
          <a:p>
            <a:pPr algn="ctr">
              <a:buClr>
                <a:srgbClr val="003399"/>
              </a:buClr>
              <a:buFont typeface="Wingdings" pitchFamily="2" charset="2"/>
              <a:buNone/>
            </a:pPr>
            <a:r>
              <a:rPr lang="it-IT" b="1">
                <a:solidFill>
                  <a:schemeClr val="bg1"/>
                </a:solidFill>
              </a:rPr>
              <a:t>Macchine </a:t>
            </a:r>
          </a:p>
          <a:p>
            <a:pPr algn="ctr">
              <a:buClr>
                <a:srgbClr val="003399"/>
              </a:buClr>
              <a:buFont typeface="Wingdings" pitchFamily="2" charset="2"/>
              <a:buNone/>
            </a:pPr>
            <a:r>
              <a:rPr lang="it-IT" sz="1400" b="1">
                <a:solidFill>
                  <a:schemeClr val="bg1"/>
                </a:solidFill>
              </a:rPr>
              <a:t>(per grafica e cartotecnica)</a:t>
            </a:r>
          </a:p>
        </p:txBody>
      </p:sp>
      <p:sp>
        <p:nvSpPr>
          <p:cNvPr id="25621" name="Rectangle 20"/>
          <p:cNvSpPr>
            <a:spLocks noChangeArrowheads="1"/>
          </p:cNvSpPr>
          <p:nvPr/>
        </p:nvSpPr>
        <p:spPr bwMode="auto">
          <a:xfrm>
            <a:off x="4356100" y="5013325"/>
            <a:ext cx="2159000" cy="863600"/>
          </a:xfrm>
          <a:prstGeom prst="rect">
            <a:avLst/>
          </a:prstGeom>
          <a:solidFill>
            <a:srgbClr val="C0C0C0"/>
          </a:solidFill>
          <a:ln w="19050">
            <a:solidFill>
              <a:srgbClr val="FF0000"/>
            </a:solidFill>
            <a:miter lim="800000"/>
            <a:headEnd/>
            <a:tailEnd/>
          </a:ln>
        </p:spPr>
        <p:txBody>
          <a:bodyPr anchor="ctr"/>
          <a:lstStyle/>
          <a:p>
            <a:pPr algn="ctr">
              <a:buClr>
                <a:srgbClr val="003399"/>
              </a:buClr>
              <a:buFont typeface="Wingdings" pitchFamily="2" charset="2"/>
              <a:buNone/>
            </a:pPr>
            <a:r>
              <a:rPr lang="it-IT" b="1">
                <a:solidFill>
                  <a:schemeClr val="bg1"/>
                </a:solidFill>
              </a:rPr>
              <a:t>Cartotecnica</a:t>
            </a:r>
          </a:p>
          <a:p>
            <a:pPr algn="ctr">
              <a:buClr>
                <a:srgbClr val="003399"/>
              </a:buClr>
              <a:buFont typeface="Wingdings" pitchFamily="2" charset="2"/>
              <a:buNone/>
            </a:pPr>
            <a:r>
              <a:rPr lang="it-IT" b="1">
                <a:solidFill>
                  <a:schemeClr val="bg1"/>
                </a:solidFill>
              </a:rPr>
              <a:t>e trasformazione</a:t>
            </a:r>
          </a:p>
        </p:txBody>
      </p:sp>
      <p:sp>
        <p:nvSpPr>
          <p:cNvPr id="25622" name="Rectangle 21"/>
          <p:cNvSpPr>
            <a:spLocks noChangeArrowheads="1"/>
          </p:cNvSpPr>
          <p:nvPr/>
        </p:nvSpPr>
        <p:spPr bwMode="auto">
          <a:xfrm>
            <a:off x="468313" y="6092825"/>
            <a:ext cx="3240087" cy="166688"/>
          </a:xfrm>
          <a:prstGeom prst="rect">
            <a:avLst/>
          </a:prstGeom>
          <a:noFill/>
          <a:ln w="9525">
            <a:noFill/>
            <a:miter lim="800000"/>
            <a:headEnd/>
            <a:tailEnd/>
          </a:ln>
        </p:spPr>
        <p:txBody>
          <a:bodyPr tIns="0" bIns="0">
            <a:spAutoFit/>
          </a:bodyPr>
          <a:lstStyle/>
          <a:p>
            <a:pPr algn="just">
              <a:lnSpc>
                <a:spcPct val="90000"/>
              </a:lnSpc>
              <a:buClr>
                <a:srgbClr val="FF3300"/>
              </a:buClr>
              <a:buFont typeface="Wingdings" pitchFamily="2" charset="2"/>
              <a:buNone/>
            </a:pPr>
            <a:r>
              <a:rPr lang="it-IT" sz="1200" b="1" dirty="0">
                <a:solidFill>
                  <a:schemeClr val="tx1">
                    <a:lumMod val="65000"/>
                    <a:lumOff val="35000"/>
                  </a:schemeClr>
                </a:solidFill>
              </a:rPr>
              <a:t>* Fatturato aggregato stimato </a:t>
            </a:r>
            <a:r>
              <a:rPr lang="it-IT" sz="1200" b="1" dirty="0" smtClean="0">
                <a:solidFill>
                  <a:schemeClr val="tx1">
                    <a:lumMod val="65000"/>
                    <a:lumOff val="35000"/>
                  </a:schemeClr>
                </a:solidFill>
              </a:rPr>
              <a:t>2013</a:t>
            </a:r>
            <a:endParaRPr lang="it-IT" sz="1200" b="1" dirty="0">
              <a:solidFill>
                <a:schemeClr val="tx1">
                  <a:lumMod val="65000"/>
                  <a:lumOff val="35000"/>
                </a:schemeClr>
              </a:solidFill>
            </a:endParaRPr>
          </a:p>
        </p:txBody>
      </p:sp>
      <p:sp>
        <p:nvSpPr>
          <p:cNvPr id="25623" name="Segnaposto piè di pagina 3"/>
          <p:cNvSpPr>
            <a:spLocks noGrp="1"/>
          </p:cNvSpPr>
          <p:nvPr>
            <p:ph type="ftr" sz="quarter" idx="11"/>
          </p:nvPr>
        </p:nvSpPr>
        <p:spPr>
          <a:noFill/>
        </p:spPr>
        <p:txBody>
          <a:bodyPr/>
          <a:lstStyle/>
          <a:p>
            <a:r>
              <a:rPr lang="it-IT" dirty="0" smtClean="0">
                <a:solidFill>
                  <a:schemeClr val="tx1">
                    <a:lumMod val="65000"/>
                    <a:lumOff val="35000"/>
                  </a:schemeClr>
                </a:solidFill>
                <a:cs typeface="Arial" pitchFamily="34" charset="0"/>
              </a:rPr>
              <a:t>Filiera della carta 2014 - Alessandro Nova</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ject 7"/>
          <p:cNvPicPr>
            <a:picLocks noChangeAspect="1" noChangeArrowheads="1"/>
          </p:cNvPicPr>
          <p:nvPr/>
        </p:nvPicPr>
        <p:blipFill>
          <a:blip r:embed="rId2" cstate="print"/>
          <a:srcRect/>
          <a:stretch>
            <a:fillRect/>
          </a:stretch>
        </p:blipFill>
        <p:spPr bwMode="auto">
          <a:xfrm>
            <a:off x="755650" y="1052513"/>
            <a:ext cx="7829550" cy="5149850"/>
          </a:xfrm>
          <a:prstGeom prst="rect">
            <a:avLst/>
          </a:prstGeom>
          <a:noFill/>
          <a:ln w="9525">
            <a:miter lim="800000"/>
            <a:headEnd/>
            <a:tailEnd/>
          </a:ln>
          <a:effectLst/>
        </p:spPr>
      </p:pic>
      <p:sp>
        <p:nvSpPr>
          <p:cNvPr id="1027" name="Segnaposto piè di pagina 4"/>
          <p:cNvSpPr>
            <a:spLocks noGrp="1"/>
          </p:cNvSpPr>
          <p:nvPr>
            <p:ph type="ftr" sz="quarter" idx="11"/>
          </p:nvPr>
        </p:nvSpPr>
        <p:spPr>
          <a:noFill/>
        </p:spPr>
        <p:txBody>
          <a:bodyPr/>
          <a:lstStyle/>
          <a:p>
            <a:r>
              <a:rPr lang="it-IT" dirty="0" smtClean="0">
                <a:solidFill>
                  <a:schemeClr val="tx1">
                    <a:lumMod val="65000"/>
                    <a:lumOff val="35000"/>
                  </a:schemeClr>
                </a:solidFill>
                <a:cs typeface="Arial" pitchFamily="34" charset="0"/>
              </a:rPr>
              <a:t>Filiera della carta 2014 - Alessandro Nova</a:t>
            </a:r>
          </a:p>
        </p:txBody>
      </p:sp>
      <p:sp>
        <p:nvSpPr>
          <p:cNvPr id="1028" name="Segnaposto numero diapositiva 5"/>
          <p:cNvSpPr>
            <a:spLocks noGrp="1"/>
          </p:cNvSpPr>
          <p:nvPr>
            <p:ph type="sldNum" sz="quarter" idx="12"/>
          </p:nvPr>
        </p:nvSpPr>
        <p:spPr>
          <a:noFill/>
        </p:spPr>
        <p:txBody>
          <a:bodyPr/>
          <a:lstStyle/>
          <a:p>
            <a:fld id="{68F5299E-7B39-4BAA-A432-ED1E87DD5D65}" type="slidenum">
              <a:rPr lang="it-IT" smtClean="0">
                <a:cs typeface="Arial" pitchFamily="34" charset="0"/>
              </a:rPr>
              <a:pPr/>
              <a:t>5</a:t>
            </a:fld>
            <a:endParaRPr lang="it-IT" smtClean="0">
              <a:cs typeface="Arial" pitchFamily="34" charset="0"/>
            </a:endParaRPr>
          </a:p>
        </p:txBody>
      </p:sp>
      <p:sp>
        <p:nvSpPr>
          <p:cNvPr id="1029" name="Rectangle 2"/>
          <p:cNvSpPr>
            <a:spLocks noGrp="1" noChangeArrowheads="1"/>
          </p:cNvSpPr>
          <p:nvPr>
            <p:ph type="title"/>
          </p:nvPr>
        </p:nvSpPr>
        <p:spPr>
          <a:xfrm>
            <a:off x="323850" y="188913"/>
            <a:ext cx="8315325" cy="669925"/>
          </a:xfrm>
        </p:spPr>
        <p:txBody>
          <a:bodyPr anchorCtr="1"/>
          <a:lstStyle/>
          <a:p>
            <a:pPr eaLnBrk="1" hangingPunct="1"/>
            <a:r>
              <a:rPr lang="it-IT" sz="2400" b="1" dirty="0" smtClean="0">
                <a:solidFill>
                  <a:srgbClr val="0000CC"/>
                </a:solidFill>
                <a:latin typeface="Calibri" pitchFamily="34" charset="0"/>
              </a:rPr>
              <a:t>La produzione industriale nei maggiori Paesi Europei: la dinamica di lungo periodo</a:t>
            </a:r>
            <a:r>
              <a:rPr lang="it-IT" sz="2600" b="1" dirty="0" smtClean="0">
                <a:solidFill>
                  <a:srgbClr val="0000CC"/>
                </a:solidFill>
                <a:latin typeface="Calibri" pitchFamily="34" charset="0"/>
              </a:rPr>
              <a:t> </a:t>
            </a:r>
            <a:r>
              <a:rPr lang="it-IT" sz="2000" b="1" dirty="0" smtClean="0">
                <a:solidFill>
                  <a:srgbClr val="0000CC"/>
                </a:solidFill>
                <a:latin typeface="Calibri" pitchFamily="34" charset="0"/>
              </a:rPr>
              <a:t>(2001-2013)</a:t>
            </a:r>
          </a:p>
        </p:txBody>
      </p:sp>
      <p:sp>
        <p:nvSpPr>
          <p:cNvPr id="1030" name="Rectangle 3"/>
          <p:cNvSpPr>
            <a:spLocks noChangeArrowheads="1"/>
          </p:cNvSpPr>
          <p:nvPr/>
        </p:nvSpPr>
        <p:spPr bwMode="auto">
          <a:xfrm>
            <a:off x="7018338" y="6092825"/>
            <a:ext cx="1655762" cy="166688"/>
          </a:xfrm>
          <a:prstGeom prst="rect">
            <a:avLst/>
          </a:prstGeom>
          <a:noFill/>
          <a:ln w="9525">
            <a:noFill/>
            <a:miter lim="800000"/>
            <a:headEnd/>
            <a:tailEnd/>
          </a:ln>
        </p:spPr>
        <p:txBody>
          <a:bodyPr tIns="0" bIns="0">
            <a:spAutoFit/>
          </a:bodyPr>
          <a:lstStyle/>
          <a:p>
            <a:pPr algn="r">
              <a:lnSpc>
                <a:spcPct val="90000"/>
              </a:lnSpc>
              <a:buClr>
                <a:srgbClr val="FF3300"/>
              </a:buClr>
              <a:buFont typeface="Wingdings" pitchFamily="2" charset="2"/>
              <a:buNone/>
            </a:pPr>
            <a:r>
              <a:rPr lang="it-IT" sz="1200" b="1" dirty="0">
                <a:solidFill>
                  <a:schemeClr val="tx1">
                    <a:lumMod val="65000"/>
                    <a:lumOff val="35000"/>
                  </a:schemeClr>
                </a:solidFill>
              </a:rPr>
              <a:t>Fonte: Eurostat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ject 7"/>
          <p:cNvPicPr>
            <a:picLocks noChangeAspect="1" noChangeArrowheads="1"/>
          </p:cNvPicPr>
          <p:nvPr/>
        </p:nvPicPr>
        <p:blipFill>
          <a:blip r:embed="rId2" cstate="print"/>
          <a:srcRect/>
          <a:stretch>
            <a:fillRect/>
          </a:stretch>
        </p:blipFill>
        <p:spPr bwMode="auto">
          <a:xfrm>
            <a:off x="611188" y="1087438"/>
            <a:ext cx="7829550" cy="5149850"/>
          </a:xfrm>
          <a:prstGeom prst="rect">
            <a:avLst/>
          </a:prstGeom>
          <a:noFill/>
          <a:ln w="9525">
            <a:miter lim="800000"/>
            <a:headEnd/>
            <a:tailEnd/>
          </a:ln>
          <a:effectLst/>
        </p:spPr>
      </p:pic>
      <p:sp>
        <p:nvSpPr>
          <p:cNvPr id="2051" name="Segnaposto piè di pagina 4"/>
          <p:cNvSpPr>
            <a:spLocks noGrp="1"/>
          </p:cNvSpPr>
          <p:nvPr>
            <p:ph type="ftr" sz="quarter" idx="11"/>
          </p:nvPr>
        </p:nvSpPr>
        <p:spPr>
          <a:noFill/>
        </p:spPr>
        <p:txBody>
          <a:bodyPr/>
          <a:lstStyle/>
          <a:p>
            <a:r>
              <a:rPr lang="it-IT" dirty="0" smtClean="0">
                <a:solidFill>
                  <a:schemeClr val="tx1">
                    <a:lumMod val="65000"/>
                    <a:lumOff val="35000"/>
                  </a:schemeClr>
                </a:solidFill>
                <a:cs typeface="Arial" pitchFamily="34" charset="0"/>
              </a:rPr>
              <a:t>Filiera della carta 2014 - Alessandro Nova</a:t>
            </a:r>
          </a:p>
        </p:txBody>
      </p:sp>
      <p:sp>
        <p:nvSpPr>
          <p:cNvPr id="2052" name="Segnaposto numero diapositiva 5"/>
          <p:cNvSpPr>
            <a:spLocks noGrp="1"/>
          </p:cNvSpPr>
          <p:nvPr>
            <p:ph type="sldNum" sz="quarter" idx="12"/>
          </p:nvPr>
        </p:nvSpPr>
        <p:spPr>
          <a:noFill/>
        </p:spPr>
        <p:txBody>
          <a:bodyPr/>
          <a:lstStyle/>
          <a:p>
            <a:fld id="{AF7EA2FF-24FC-487F-A24D-8F8A04665E3D}" type="slidenum">
              <a:rPr lang="it-IT" smtClean="0">
                <a:cs typeface="Arial" pitchFamily="34" charset="0"/>
              </a:rPr>
              <a:pPr/>
              <a:t>6</a:t>
            </a:fld>
            <a:endParaRPr lang="it-IT" smtClean="0">
              <a:cs typeface="Arial" pitchFamily="34" charset="0"/>
            </a:endParaRPr>
          </a:p>
        </p:txBody>
      </p:sp>
      <p:sp>
        <p:nvSpPr>
          <p:cNvPr id="2053" name="Rectangle 2"/>
          <p:cNvSpPr>
            <a:spLocks noGrp="1" noChangeArrowheads="1"/>
          </p:cNvSpPr>
          <p:nvPr>
            <p:ph type="title"/>
          </p:nvPr>
        </p:nvSpPr>
        <p:spPr>
          <a:xfrm>
            <a:off x="323850" y="346075"/>
            <a:ext cx="8496300" cy="439738"/>
          </a:xfrm>
        </p:spPr>
        <p:txBody>
          <a:bodyPr anchorCtr="1"/>
          <a:lstStyle/>
          <a:p>
            <a:pPr eaLnBrk="1" hangingPunct="1"/>
            <a:r>
              <a:rPr lang="it-IT" sz="2400" b="1" dirty="0" smtClean="0">
                <a:solidFill>
                  <a:srgbClr val="0000CC"/>
                </a:solidFill>
                <a:latin typeface="Calibri" pitchFamily="34" charset="0"/>
              </a:rPr>
              <a:t>La produzione industriale nei maggiori Paesi Europei: la dinamica recente </a:t>
            </a:r>
            <a:r>
              <a:rPr lang="it-IT" sz="2000" b="1" dirty="0" smtClean="0">
                <a:solidFill>
                  <a:srgbClr val="0000CC"/>
                </a:solidFill>
                <a:latin typeface="Calibri" pitchFamily="34" charset="0"/>
              </a:rPr>
              <a:t>[2011 – 2013]</a:t>
            </a:r>
          </a:p>
        </p:txBody>
      </p:sp>
      <p:sp>
        <p:nvSpPr>
          <p:cNvPr id="2054" name="Rectangle 3"/>
          <p:cNvSpPr>
            <a:spLocks noChangeArrowheads="1"/>
          </p:cNvSpPr>
          <p:nvPr/>
        </p:nvSpPr>
        <p:spPr bwMode="auto">
          <a:xfrm>
            <a:off x="7092950" y="6146800"/>
            <a:ext cx="1655763" cy="166688"/>
          </a:xfrm>
          <a:prstGeom prst="rect">
            <a:avLst/>
          </a:prstGeom>
          <a:noFill/>
          <a:ln w="9525">
            <a:noFill/>
            <a:miter lim="800000"/>
            <a:headEnd/>
            <a:tailEnd/>
          </a:ln>
        </p:spPr>
        <p:txBody>
          <a:bodyPr tIns="0" bIns="0">
            <a:spAutoFit/>
          </a:bodyPr>
          <a:lstStyle/>
          <a:p>
            <a:pPr algn="r">
              <a:lnSpc>
                <a:spcPct val="90000"/>
              </a:lnSpc>
              <a:buClr>
                <a:srgbClr val="FF3300"/>
              </a:buClr>
              <a:buFont typeface="Wingdings" pitchFamily="2" charset="2"/>
              <a:buNone/>
            </a:pPr>
            <a:r>
              <a:rPr lang="it-IT" sz="1200" b="1" dirty="0">
                <a:solidFill>
                  <a:schemeClr val="tx1">
                    <a:lumMod val="65000"/>
                    <a:lumOff val="35000"/>
                  </a:schemeClr>
                </a:solidFill>
              </a:rPr>
              <a:t>Fonte: Eurostat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Segnaposto piè di pagina 5"/>
          <p:cNvSpPr>
            <a:spLocks noGrp="1"/>
          </p:cNvSpPr>
          <p:nvPr>
            <p:ph type="ftr" sz="quarter" idx="11"/>
          </p:nvPr>
        </p:nvSpPr>
        <p:spPr>
          <a:noFill/>
        </p:spPr>
        <p:txBody>
          <a:bodyPr/>
          <a:lstStyle/>
          <a:p>
            <a:r>
              <a:rPr lang="it-IT" dirty="0" smtClean="0">
                <a:cs typeface="Arial" pitchFamily="34" charset="0"/>
              </a:rPr>
              <a:t>Filiera della carta 2014 - Alessandro Nova</a:t>
            </a:r>
          </a:p>
        </p:txBody>
      </p:sp>
      <p:sp>
        <p:nvSpPr>
          <p:cNvPr id="3076" name="Segnaposto numero diapositiva 6"/>
          <p:cNvSpPr>
            <a:spLocks noGrp="1"/>
          </p:cNvSpPr>
          <p:nvPr>
            <p:ph type="sldNum" sz="quarter" idx="12"/>
          </p:nvPr>
        </p:nvSpPr>
        <p:spPr>
          <a:noFill/>
        </p:spPr>
        <p:txBody>
          <a:bodyPr/>
          <a:lstStyle/>
          <a:p>
            <a:fld id="{4F502FA3-F18A-4DEB-AAE1-D9BAF16C4E67}" type="slidenum">
              <a:rPr lang="it-IT" smtClean="0">
                <a:cs typeface="Arial" pitchFamily="34" charset="0"/>
              </a:rPr>
              <a:pPr/>
              <a:t>7</a:t>
            </a:fld>
            <a:endParaRPr lang="it-IT" smtClean="0">
              <a:cs typeface="Arial" pitchFamily="34" charset="0"/>
            </a:endParaRPr>
          </a:p>
        </p:txBody>
      </p:sp>
      <p:sp>
        <p:nvSpPr>
          <p:cNvPr id="3077" name="Rectangle 2"/>
          <p:cNvSpPr>
            <a:spLocks noGrp="1" noChangeArrowheads="1"/>
          </p:cNvSpPr>
          <p:nvPr>
            <p:ph type="title"/>
          </p:nvPr>
        </p:nvSpPr>
        <p:spPr>
          <a:xfrm>
            <a:off x="468313" y="404813"/>
            <a:ext cx="8280400" cy="503237"/>
          </a:xfrm>
        </p:spPr>
        <p:txBody>
          <a:bodyPr anchorCtr="1"/>
          <a:lstStyle/>
          <a:p>
            <a:pPr eaLnBrk="1" hangingPunct="1"/>
            <a:r>
              <a:rPr lang="it-IT" sz="2400" b="1" dirty="0" smtClean="0">
                <a:solidFill>
                  <a:srgbClr val="0000CC"/>
                </a:solidFill>
                <a:latin typeface="Calibri" pitchFamily="34" charset="0"/>
              </a:rPr>
              <a:t>La dinamica delle </a:t>
            </a:r>
            <a:r>
              <a:rPr lang="it-IT" sz="2400" b="1" dirty="0" err="1" smtClean="0">
                <a:solidFill>
                  <a:srgbClr val="0000CC"/>
                </a:solidFill>
                <a:latin typeface="Calibri" pitchFamily="34" charset="0"/>
              </a:rPr>
              <a:t>macrovariabili</a:t>
            </a:r>
            <a:r>
              <a:rPr lang="it-IT" sz="2400" b="1" dirty="0" smtClean="0">
                <a:solidFill>
                  <a:srgbClr val="0000CC"/>
                </a:solidFill>
                <a:latin typeface="Calibri" pitchFamily="34" charset="0"/>
              </a:rPr>
              <a:t> della Filiera</a:t>
            </a:r>
            <a:r>
              <a:rPr lang="it-IT" sz="2600" b="1" dirty="0" smtClean="0">
                <a:solidFill>
                  <a:srgbClr val="0000CC"/>
                </a:solidFill>
                <a:latin typeface="Calibri" pitchFamily="34" charset="0"/>
              </a:rPr>
              <a:t> </a:t>
            </a:r>
            <a:r>
              <a:rPr lang="it-IT" sz="2000" b="1" dirty="0" smtClean="0">
                <a:solidFill>
                  <a:srgbClr val="0000CC"/>
                </a:solidFill>
                <a:latin typeface="Calibri" pitchFamily="34" charset="0"/>
              </a:rPr>
              <a:t>[Mln di Euro]</a:t>
            </a:r>
          </a:p>
        </p:txBody>
      </p:sp>
      <p:sp>
        <p:nvSpPr>
          <p:cNvPr id="3078" name="Rectangle 171"/>
          <p:cNvSpPr>
            <a:spLocks noChangeArrowheads="1"/>
          </p:cNvSpPr>
          <p:nvPr/>
        </p:nvSpPr>
        <p:spPr bwMode="auto">
          <a:xfrm>
            <a:off x="179388" y="6092825"/>
            <a:ext cx="2520950" cy="166688"/>
          </a:xfrm>
          <a:prstGeom prst="rect">
            <a:avLst/>
          </a:prstGeom>
          <a:noFill/>
          <a:ln w="9525">
            <a:noFill/>
            <a:miter lim="800000"/>
            <a:headEnd/>
            <a:tailEnd/>
          </a:ln>
        </p:spPr>
        <p:txBody>
          <a:bodyPr tIns="0" bIns="0">
            <a:spAutoFit/>
          </a:bodyPr>
          <a:lstStyle/>
          <a:p>
            <a:pPr algn="just">
              <a:lnSpc>
                <a:spcPct val="90000"/>
              </a:lnSpc>
              <a:buClr>
                <a:srgbClr val="FF3300"/>
              </a:buClr>
              <a:buFont typeface="Wingdings" pitchFamily="2" charset="2"/>
              <a:buNone/>
            </a:pPr>
            <a:r>
              <a:rPr lang="it-IT" sz="1200" b="1" dirty="0">
                <a:solidFill>
                  <a:schemeClr val="tx1">
                    <a:lumMod val="65000"/>
                    <a:lumOff val="35000"/>
                  </a:schemeClr>
                </a:solidFill>
              </a:rPr>
              <a:t>* Valori aggregati; ** Stime</a:t>
            </a:r>
          </a:p>
        </p:txBody>
      </p:sp>
      <p:sp>
        <p:nvSpPr>
          <p:cNvPr id="3079" name="Rectangle 172"/>
          <p:cNvSpPr>
            <a:spLocks noChangeArrowheads="1"/>
          </p:cNvSpPr>
          <p:nvPr/>
        </p:nvSpPr>
        <p:spPr bwMode="auto">
          <a:xfrm>
            <a:off x="5148263" y="6092825"/>
            <a:ext cx="3816350" cy="166688"/>
          </a:xfrm>
          <a:prstGeom prst="rect">
            <a:avLst/>
          </a:prstGeom>
          <a:noFill/>
          <a:ln w="9525">
            <a:noFill/>
            <a:miter lim="800000"/>
            <a:headEnd/>
            <a:tailEnd/>
          </a:ln>
        </p:spPr>
        <p:txBody>
          <a:bodyPr tIns="0" bIns="0">
            <a:spAutoFit/>
          </a:bodyPr>
          <a:lstStyle/>
          <a:p>
            <a:pPr algn="r">
              <a:lnSpc>
                <a:spcPct val="90000"/>
              </a:lnSpc>
              <a:buClr>
                <a:srgbClr val="FF3300"/>
              </a:buClr>
              <a:buFont typeface="Wingdings" pitchFamily="2" charset="2"/>
              <a:buNone/>
            </a:pPr>
            <a:r>
              <a:rPr lang="it-IT" sz="1200" b="1" dirty="0">
                <a:solidFill>
                  <a:srgbClr val="003399"/>
                </a:solidFill>
              </a:rPr>
              <a:t>     </a:t>
            </a:r>
            <a:r>
              <a:rPr lang="it-IT" sz="1200" b="1" dirty="0">
                <a:solidFill>
                  <a:schemeClr val="tx1">
                    <a:lumMod val="65000"/>
                    <a:lumOff val="35000"/>
                  </a:schemeClr>
                </a:solidFill>
              </a:rPr>
              <a:t>Fonte: Uffici Studi Associazioni di </a:t>
            </a:r>
            <a:r>
              <a:rPr lang="it-IT" sz="1200" b="1" dirty="0" smtClean="0">
                <a:solidFill>
                  <a:schemeClr val="tx1">
                    <a:lumMod val="65000"/>
                    <a:lumOff val="35000"/>
                  </a:schemeClr>
                </a:solidFill>
              </a:rPr>
              <a:t>Filiera</a:t>
            </a:r>
            <a:endParaRPr lang="it-IT" sz="1200" b="1" dirty="0">
              <a:solidFill>
                <a:schemeClr val="tx1">
                  <a:lumMod val="65000"/>
                  <a:lumOff val="35000"/>
                </a:schemeClr>
              </a:solidFill>
            </a:endParaRPr>
          </a:p>
        </p:txBody>
      </p:sp>
      <p:graphicFrame>
        <p:nvGraphicFramePr>
          <p:cNvPr id="2" name="Object 3"/>
          <p:cNvGraphicFramePr>
            <a:graphicFrameLocks noChangeAspect="1"/>
          </p:cNvGraphicFramePr>
          <p:nvPr/>
        </p:nvGraphicFramePr>
        <p:xfrm>
          <a:off x="395536" y="1196752"/>
          <a:ext cx="8280920" cy="4645228"/>
        </p:xfrm>
        <a:graphic>
          <a:graphicData uri="http://schemas.openxmlformats.org/presentationml/2006/ole">
            <p:oleObj spid="_x0000_s3113" name="Foglio di lavoro" r:id="rId3" imgW="9250648" imgH="5189166" progId="Excel.Sheet.12">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Segnaposto piè di pagina 3"/>
          <p:cNvSpPr>
            <a:spLocks noGrp="1"/>
          </p:cNvSpPr>
          <p:nvPr>
            <p:ph type="ftr" sz="quarter" idx="11"/>
          </p:nvPr>
        </p:nvSpPr>
        <p:spPr>
          <a:noFill/>
        </p:spPr>
        <p:txBody>
          <a:bodyPr/>
          <a:lstStyle/>
          <a:p>
            <a:r>
              <a:rPr lang="it-IT" smtClean="0">
                <a:cs typeface="Arial" pitchFamily="34" charset="0"/>
              </a:rPr>
              <a:t>Filiera della carta 2014 - Alessandro Nova</a:t>
            </a:r>
          </a:p>
        </p:txBody>
      </p:sp>
      <p:sp>
        <p:nvSpPr>
          <p:cNvPr id="4100" name="Segnaposto numero diapositiva 4"/>
          <p:cNvSpPr>
            <a:spLocks noGrp="1"/>
          </p:cNvSpPr>
          <p:nvPr>
            <p:ph type="sldNum" sz="quarter" idx="12"/>
          </p:nvPr>
        </p:nvSpPr>
        <p:spPr>
          <a:noFill/>
        </p:spPr>
        <p:txBody>
          <a:bodyPr/>
          <a:lstStyle/>
          <a:p>
            <a:fld id="{25F50E67-7A7A-4579-8A79-7EB25FE516CA}" type="slidenum">
              <a:rPr lang="it-IT" smtClean="0">
                <a:cs typeface="Arial" pitchFamily="34" charset="0"/>
              </a:rPr>
              <a:pPr/>
              <a:t>8</a:t>
            </a:fld>
            <a:endParaRPr lang="it-IT" smtClean="0">
              <a:cs typeface="Arial" pitchFamily="34" charset="0"/>
            </a:endParaRPr>
          </a:p>
        </p:txBody>
      </p:sp>
      <p:sp>
        <p:nvSpPr>
          <p:cNvPr id="4101" name="Rectangle 3"/>
          <p:cNvSpPr>
            <a:spLocks noChangeArrowheads="1"/>
          </p:cNvSpPr>
          <p:nvPr/>
        </p:nvSpPr>
        <p:spPr bwMode="auto">
          <a:xfrm>
            <a:off x="395288" y="6116638"/>
            <a:ext cx="900112" cy="193675"/>
          </a:xfrm>
          <a:prstGeom prst="rect">
            <a:avLst/>
          </a:prstGeom>
          <a:noFill/>
          <a:ln w="9525">
            <a:noFill/>
            <a:miter lim="800000"/>
            <a:headEnd/>
            <a:tailEnd/>
          </a:ln>
        </p:spPr>
        <p:txBody>
          <a:bodyPr tIns="0" bIns="0">
            <a:spAutoFit/>
          </a:bodyPr>
          <a:lstStyle/>
          <a:p>
            <a:pPr algn="just">
              <a:lnSpc>
                <a:spcPct val="90000"/>
              </a:lnSpc>
              <a:buClr>
                <a:srgbClr val="FF3300"/>
              </a:buClr>
              <a:buFont typeface="Wingdings" pitchFamily="2" charset="2"/>
              <a:buNone/>
            </a:pPr>
            <a:r>
              <a:rPr lang="it-IT" sz="1400" b="1" dirty="0">
                <a:solidFill>
                  <a:schemeClr val="tx1">
                    <a:lumMod val="65000"/>
                    <a:lumOff val="35000"/>
                  </a:schemeClr>
                </a:solidFill>
              </a:rPr>
              <a:t>* </a:t>
            </a:r>
            <a:r>
              <a:rPr lang="it-IT" sz="1200" b="1" dirty="0">
                <a:solidFill>
                  <a:schemeClr val="tx1">
                    <a:lumMod val="65000"/>
                    <a:lumOff val="35000"/>
                  </a:schemeClr>
                </a:solidFill>
              </a:rPr>
              <a:t>Stime</a:t>
            </a:r>
          </a:p>
        </p:txBody>
      </p:sp>
      <p:sp>
        <p:nvSpPr>
          <p:cNvPr id="4102" name="Rectangle 6"/>
          <p:cNvSpPr>
            <a:spLocks noGrp="1" noChangeArrowheads="1"/>
          </p:cNvSpPr>
          <p:nvPr>
            <p:ph type="title"/>
          </p:nvPr>
        </p:nvSpPr>
        <p:spPr>
          <a:xfrm>
            <a:off x="539750" y="333375"/>
            <a:ext cx="8229600" cy="574675"/>
          </a:xfrm>
        </p:spPr>
        <p:txBody>
          <a:bodyPr/>
          <a:lstStyle/>
          <a:p>
            <a:pPr eaLnBrk="1" hangingPunct="1"/>
            <a:r>
              <a:rPr lang="it-IT" sz="2400" b="1" dirty="0" smtClean="0">
                <a:solidFill>
                  <a:srgbClr val="0000CC"/>
                </a:solidFill>
                <a:latin typeface="Calibri" pitchFamily="34" charset="0"/>
              </a:rPr>
              <a:t>La dinamica delle macrovariabili della filiera</a:t>
            </a:r>
            <a:r>
              <a:rPr lang="it-IT" sz="2600" b="1" dirty="0" smtClean="0">
                <a:solidFill>
                  <a:srgbClr val="0000CC"/>
                </a:solidFill>
                <a:latin typeface="Calibri" pitchFamily="34" charset="0"/>
              </a:rPr>
              <a:t> </a:t>
            </a:r>
            <a:r>
              <a:rPr lang="it-IT" sz="2000" b="1" dirty="0" smtClean="0">
                <a:solidFill>
                  <a:srgbClr val="0000CC"/>
                </a:solidFill>
                <a:latin typeface="Calibri" pitchFamily="34" charset="0"/>
              </a:rPr>
              <a:t>[</a:t>
            </a:r>
            <a:r>
              <a:rPr lang="it-IT" sz="2000" b="1" dirty="0" err="1" smtClean="0">
                <a:solidFill>
                  <a:srgbClr val="0000CC"/>
                </a:solidFill>
                <a:latin typeface="Calibri" pitchFamily="34" charset="0"/>
              </a:rPr>
              <a:t>Mln</a:t>
            </a:r>
            <a:r>
              <a:rPr lang="it-IT" sz="2000" b="1" dirty="0" smtClean="0">
                <a:solidFill>
                  <a:srgbClr val="0000CC"/>
                </a:solidFill>
                <a:latin typeface="Calibri" pitchFamily="34" charset="0"/>
              </a:rPr>
              <a:t> di Euro]</a:t>
            </a:r>
          </a:p>
        </p:txBody>
      </p:sp>
      <p:sp>
        <p:nvSpPr>
          <p:cNvPr id="4103" name="Rectangle 172"/>
          <p:cNvSpPr>
            <a:spLocks noChangeArrowheads="1"/>
          </p:cNvSpPr>
          <p:nvPr/>
        </p:nvSpPr>
        <p:spPr bwMode="auto">
          <a:xfrm>
            <a:off x="4892675" y="6116638"/>
            <a:ext cx="3816350" cy="166687"/>
          </a:xfrm>
          <a:prstGeom prst="rect">
            <a:avLst/>
          </a:prstGeom>
          <a:noFill/>
          <a:ln w="9525">
            <a:noFill/>
            <a:miter lim="800000"/>
            <a:headEnd/>
            <a:tailEnd/>
          </a:ln>
        </p:spPr>
        <p:txBody>
          <a:bodyPr tIns="0" bIns="0">
            <a:spAutoFit/>
          </a:bodyPr>
          <a:lstStyle/>
          <a:p>
            <a:pPr algn="r">
              <a:lnSpc>
                <a:spcPct val="90000"/>
              </a:lnSpc>
              <a:buClr>
                <a:srgbClr val="FF3300"/>
              </a:buClr>
              <a:buFont typeface="Wingdings" pitchFamily="2" charset="2"/>
              <a:buNone/>
            </a:pPr>
            <a:r>
              <a:rPr lang="it-IT" sz="1200" b="1" dirty="0">
                <a:solidFill>
                  <a:srgbClr val="003399"/>
                </a:solidFill>
              </a:rPr>
              <a:t>     </a:t>
            </a:r>
            <a:r>
              <a:rPr lang="it-IT" sz="1200" b="1" dirty="0">
                <a:solidFill>
                  <a:schemeClr val="tx1">
                    <a:lumMod val="65000"/>
                    <a:lumOff val="35000"/>
                  </a:schemeClr>
                </a:solidFill>
              </a:rPr>
              <a:t>Fonte: Uffici Studi Associazioni di filiera</a:t>
            </a:r>
          </a:p>
        </p:txBody>
      </p:sp>
      <p:pic>
        <p:nvPicPr>
          <p:cNvPr id="8" name="Object 8"/>
          <p:cNvPicPr>
            <a:picLocks noChangeAspect="1" noChangeArrowheads="1"/>
          </p:cNvPicPr>
          <p:nvPr/>
        </p:nvPicPr>
        <p:blipFill>
          <a:blip r:embed="rId2" cstate="print"/>
          <a:srcRect/>
          <a:stretch>
            <a:fillRect/>
          </a:stretch>
        </p:blipFill>
        <p:spPr bwMode="auto">
          <a:xfrm>
            <a:off x="539750" y="1123950"/>
            <a:ext cx="7993063" cy="4913313"/>
          </a:xfrm>
          <a:prstGeom prst="rect">
            <a:avLst/>
          </a:prstGeom>
          <a:noFill/>
          <a:ln w="9525">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egnaposto piè di pagina 2"/>
          <p:cNvSpPr>
            <a:spLocks noGrp="1"/>
          </p:cNvSpPr>
          <p:nvPr>
            <p:ph type="ftr" sz="quarter" idx="11"/>
          </p:nvPr>
        </p:nvSpPr>
        <p:spPr>
          <a:noFill/>
        </p:spPr>
        <p:txBody>
          <a:bodyPr/>
          <a:lstStyle/>
          <a:p>
            <a:r>
              <a:rPr lang="it-IT" dirty="0" smtClean="0">
                <a:cs typeface="Arial" pitchFamily="34" charset="0"/>
              </a:rPr>
              <a:t>Filiera della carta 2014 - Alessandro Nova</a:t>
            </a:r>
          </a:p>
        </p:txBody>
      </p:sp>
      <p:sp>
        <p:nvSpPr>
          <p:cNvPr id="25603" name="Segnaposto numero diapositiva 3"/>
          <p:cNvSpPr>
            <a:spLocks noGrp="1"/>
          </p:cNvSpPr>
          <p:nvPr>
            <p:ph type="sldNum" sz="quarter" idx="12"/>
          </p:nvPr>
        </p:nvSpPr>
        <p:spPr>
          <a:noFill/>
        </p:spPr>
        <p:txBody>
          <a:bodyPr/>
          <a:lstStyle/>
          <a:p>
            <a:fld id="{648A6241-65D3-4485-89FD-916ACEE87971}" type="slidenum">
              <a:rPr lang="it-IT" smtClean="0">
                <a:cs typeface="Arial" pitchFamily="34" charset="0"/>
              </a:rPr>
              <a:pPr/>
              <a:t>9</a:t>
            </a:fld>
            <a:endParaRPr lang="it-IT" smtClean="0">
              <a:cs typeface="Arial" pitchFamily="34" charset="0"/>
            </a:endParaRPr>
          </a:p>
        </p:txBody>
      </p:sp>
      <p:sp>
        <p:nvSpPr>
          <p:cNvPr id="25604" name="Rectangle 6"/>
          <p:cNvSpPr>
            <a:spLocks noGrp="1" noChangeArrowheads="1"/>
          </p:cNvSpPr>
          <p:nvPr>
            <p:ph type="title"/>
          </p:nvPr>
        </p:nvSpPr>
        <p:spPr/>
        <p:txBody>
          <a:bodyPr/>
          <a:lstStyle/>
          <a:p>
            <a:pPr eaLnBrk="1" hangingPunct="1"/>
            <a:r>
              <a:rPr lang="it-IT" sz="2400" b="1" dirty="0" smtClean="0">
                <a:solidFill>
                  <a:srgbClr val="0000CC"/>
                </a:solidFill>
                <a:latin typeface="Calibri" pitchFamily="34" charset="0"/>
              </a:rPr>
              <a:t>La dinamica delle </a:t>
            </a:r>
            <a:r>
              <a:rPr lang="it-IT" sz="2400" b="1" dirty="0" err="1" smtClean="0">
                <a:solidFill>
                  <a:srgbClr val="0000CC"/>
                </a:solidFill>
                <a:latin typeface="Calibri" pitchFamily="34" charset="0"/>
              </a:rPr>
              <a:t>macrovariabili</a:t>
            </a:r>
            <a:r>
              <a:rPr lang="it-IT" sz="2400" b="1" dirty="0" smtClean="0">
                <a:solidFill>
                  <a:srgbClr val="0000CC"/>
                </a:solidFill>
                <a:latin typeface="Calibri" pitchFamily="34" charset="0"/>
              </a:rPr>
              <a:t> della Filiera</a:t>
            </a:r>
            <a:r>
              <a:rPr lang="it-IT" sz="2600" b="1" dirty="0" smtClean="0">
                <a:solidFill>
                  <a:srgbClr val="0000CC"/>
                </a:solidFill>
                <a:latin typeface="Calibri" pitchFamily="34" charset="0"/>
              </a:rPr>
              <a:t> </a:t>
            </a:r>
            <a:r>
              <a:rPr lang="it-IT" sz="2000" b="1" dirty="0" smtClean="0">
                <a:solidFill>
                  <a:srgbClr val="0000CC"/>
                </a:solidFill>
                <a:latin typeface="Calibri" pitchFamily="34" charset="0"/>
              </a:rPr>
              <a:t>– alcune riflessioni</a:t>
            </a:r>
          </a:p>
        </p:txBody>
      </p:sp>
      <p:sp>
        <p:nvSpPr>
          <p:cNvPr id="24581" name="Rettangolo 5"/>
          <p:cNvSpPr>
            <a:spLocks noChangeArrowheads="1"/>
          </p:cNvSpPr>
          <p:nvPr/>
        </p:nvSpPr>
        <p:spPr bwMode="auto">
          <a:xfrm>
            <a:off x="611560" y="1556792"/>
            <a:ext cx="7776864" cy="3708708"/>
          </a:xfrm>
          <a:prstGeom prst="rect">
            <a:avLst/>
          </a:prstGeom>
          <a:noFill/>
          <a:ln w="9525">
            <a:noFill/>
            <a:miter lim="800000"/>
            <a:headEnd/>
            <a:tailEnd/>
          </a:ln>
        </p:spPr>
        <p:txBody>
          <a:bodyPr wrap="square">
            <a:spAutoFit/>
          </a:bodyPr>
          <a:lstStyle/>
          <a:p>
            <a:pPr algn="just">
              <a:spcBef>
                <a:spcPts val="0"/>
              </a:spcBef>
              <a:spcAft>
                <a:spcPts val="600"/>
              </a:spcAft>
              <a:defRPr/>
            </a:pPr>
            <a:r>
              <a:rPr lang="it-IT" sz="2000" dirty="0" smtClean="0">
                <a:solidFill>
                  <a:schemeClr val="tx1">
                    <a:lumMod val="65000"/>
                    <a:lumOff val="35000"/>
                  </a:schemeClr>
                </a:solidFill>
              </a:rPr>
              <a:t>Dalla lettura dei macrodati relativi alla Filiera emergono alcune riflessioni importanti:</a:t>
            </a:r>
          </a:p>
          <a:p>
            <a:pPr marL="361950" indent="-361950" algn="just">
              <a:spcBef>
                <a:spcPts val="0"/>
              </a:spcBef>
              <a:spcAft>
                <a:spcPts val="600"/>
              </a:spcAft>
              <a:buClr>
                <a:srgbClr val="FF3300"/>
              </a:buClr>
              <a:buSzPct val="80000"/>
              <a:buFont typeface="Wingdings" pitchFamily="2" charset="2"/>
              <a:buChar char="l"/>
              <a:defRPr/>
            </a:pPr>
            <a:r>
              <a:rPr lang="it-IT" sz="2000" dirty="0" smtClean="0">
                <a:solidFill>
                  <a:schemeClr val="tx1">
                    <a:lumMod val="65000"/>
                    <a:lumOff val="35000"/>
                  </a:schemeClr>
                </a:solidFill>
              </a:rPr>
              <a:t>anche </a:t>
            </a:r>
            <a:r>
              <a:rPr lang="it-IT" sz="2000" dirty="0">
                <a:solidFill>
                  <a:schemeClr val="tx1">
                    <a:lumMod val="65000"/>
                    <a:lumOff val="35000"/>
                  </a:schemeClr>
                </a:solidFill>
              </a:rPr>
              <a:t>nel 2013 il fatturato della </a:t>
            </a:r>
            <a:r>
              <a:rPr lang="it-IT" sz="2000" dirty="0" smtClean="0">
                <a:solidFill>
                  <a:schemeClr val="tx1">
                    <a:lumMod val="65000"/>
                    <a:lumOff val="35000"/>
                  </a:schemeClr>
                </a:solidFill>
              </a:rPr>
              <a:t>Filiera </a:t>
            </a:r>
            <a:r>
              <a:rPr lang="it-IT" sz="2000" dirty="0">
                <a:solidFill>
                  <a:schemeClr val="tx1">
                    <a:lumMod val="65000"/>
                    <a:lumOff val="35000"/>
                  </a:schemeClr>
                </a:solidFill>
              </a:rPr>
              <a:t>ha risentito gli effetti della non favorevole congiuntura del sistema economico italiano e della debolezza della domanda interna;</a:t>
            </a:r>
          </a:p>
          <a:p>
            <a:pPr marL="361950" indent="-361950" algn="just">
              <a:spcBef>
                <a:spcPts val="0"/>
              </a:spcBef>
              <a:spcAft>
                <a:spcPts val="600"/>
              </a:spcAft>
              <a:buClr>
                <a:srgbClr val="FF3300"/>
              </a:buClr>
              <a:buSzPct val="80000"/>
              <a:buFont typeface="Wingdings" pitchFamily="2" charset="2"/>
              <a:buChar char="l"/>
              <a:defRPr/>
            </a:pPr>
            <a:r>
              <a:rPr lang="it-IT" sz="2000" dirty="0" smtClean="0">
                <a:solidFill>
                  <a:schemeClr val="tx1">
                    <a:lumMod val="65000"/>
                    <a:lumOff val="35000"/>
                  </a:schemeClr>
                </a:solidFill>
              </a:rPr>
              <a:t>il </a:t>
            </a:r>
            <a:r>
              <a:rPr lang="it-IT" sz="2000" dirty="0">
                <a:solidFill>
                  <a:schemeClr val="tx1">
                    <a:lumMod val="65000"/>
                    <a:lumOff val="35000"/>
                  </a:schemeClr>
                </a:solidFill>
              </a:rPr>
              <a:t>fatturato, le vendite interne e il consumo apparente hanno toccato, nel corso del 2013,  un nuovo minimo dal 2000;</a:t>
            </a:r>
          </a:p>
          <a:p>
            <a:pPr marL="361950" indent="-361950" algn="just">
              <a:spcBef>
                <a:spcPts val="0"/>
              </a:spcBef>
              <a:spcAft>
                <a:spcPts val="600"/>
              </a:spcAft>
              <a:buClr>
                <a:srgbClr val="FF3300"/>
              </a:buClr>
              <a:buSzPct val="80000"/>
              <a:buFont typeface="Wingdings" pitchFamily="2" charset="2"/>
              <a:buChar char="l"/>
              <a:defRPr/>
            </a:pPr>
            <a:r>
              <a:rPr lang="it-IT" sz="2000" dirty="0" smtClean="0">
                <a:solidFill>
                  <a:schemeClr val="tx1">
                    <a:lumMod val="65000"/>
                    <a:lumOff val="35000"/>
                  </a:schemeClr>
                </a:solidFill>
              </a:rPr>
              <a:t>la </a:t>
            </a:r>
            <a:r>
              <a:rPr lang="it-IT" sz="2000" dirty="0">
                <a:solidFill>
                  <a:schemeClr val="tx1">
                    <a:lumMod val="65000"/>
                    <a:lumOff val="35000"/>
                  </a:schemeClr>
                </a:solidFill>
              </a:rPr>
              <a:t>compressione del fatturato della </a:t>
            </a:r>
            <a:r>
              <a:rPr lang="it-IT" sz="2000" dirty="0" smtClean="0">
                <a:solidFill>
                  <a:schemeClr val="tx1">
                    <a:lumMod val="65000"/>
                    <a:lumOff val="35000"/>
                  </a:schemeClr>
                </a:solidFill>
              </a:rPr>
              <a:t>Filiera </a:t>
            </a:r>
            <a:r>
              <a:rPr lang="it-IT" sz="2000" dirty="0">
                <a:solidFill>
                  <a:schemeClr val="tx1">
                    <a:lumMod val="65000"/>
                    <a:lumOff val="35000"/>
                  </a:schemeClr>
                </a:solidFill>
              </a:rPr>
              <a:t>(-4,4%  rispetto al 2012),  in linea con quella dell’industria italiana, evidenzia che, anche dopo anni di forti riduzioni, la dinamica della </a:t>
            </a:r>
            <a:r>
              <a:rPr lang="it-IT" sz="2000" dirty="0" smtClean="0">
                <a:solidFill>
                  <a:schemeClr val="tx1">
                    <a:lumMod val="65000"/>
                    <a:lumOff val="35000"/>
                  </a:schemeClr>
                </a:solidFill>
              </a:rPr>
              <a:t>Filiera </a:t>
            </a:r>
            <a:r>
              <a:rPr lang="it-IT" sz="2000" dirty="0">
                <a:solidFill>
                  <a:schemeClr val="tx1">
                    <a:lumMod val="65000"/>
                    <a:lumOff val="35000"/>
                  </a:schemeClr>
                </a:solidFill>
              </a:rPr>
              <a:t>non mostra segnali di un miglioramento relativo rispetto al resto dell’industria italiana.</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noFill/>
          <a:prstDash val="solid"/>
          <a:round/>
          <a:headEnd type="none" w="med" len="med"/>
          <a:tailEnd type="none" w="med" len="med"/>
        </a:ln>
        <a:effectLst/>
      </a:spPr>
      <a:bodyPr vert="horz" wrap="square" lIns="91440" tIns="45720" rIns="91440" bIns="45720" numCol="1" anchor="ctr" anchorCtr="1"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rgbClr val="FFFFFF"/>
        </a:solidFill>
        <a:ln w="25400" cap="flat" cmpd="sng" algn="ctr">
          <a:noFill/>
          <a:prstDash val="solid"/>
          <a:round/>
          <a:headEnd type="none" w="med" len="med"/>
          <a:tailEnd type="none" w="med" len="med"/>
        </a:ln>
        <a:effectLst/>
      </a:spPr>
      <a:bodyPr vert="horz" wrap="square" lIns="91440" tIns="45720" rIns="91440" bIns="45720" numCol="1" anchor="ctr" anchorCtr="1"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18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23268</TotalTime>
  <Words>2030</Words>
  <Application>Microsoft Office PowerPoint</Application>
  <PresentationFormat>Presentazione su schermo (4:3)</PresentationFormat>
  <Paragraphs>212</Paragraphs>
  <Slides>34</Slides>
  <Notes>1</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34</vt:i4>
      </vt:variant>
    </vt:vector>
  </HeadingPairs>
  <TitlesOfParts>
    <vt:vector size="36" baseType="lpstr">
      <vt:lpstr>Struttura predefinita</vt:lpstr>
      <vt:lpstr>Foglio di lavoro</vt:lpstr>
      <vt:lpstr>Diapositiva 1</vt:lpstr>
      <vt:lpstr>La Filiera della carta, editoria, stampa e trasformazione:   comparti e “attori”</vt:lpstr>
      <vt:lpstr>La Filiera della Carta, Editoria, Stampa e Trasformazione nel contesto italiano: rappresentatività e sentieri di sviluppo recenti</vt:lpstr>
      <vt:lpstr>La struttura della Filiera</vt:lpstr>
      <vt:lpstr>La produzione industriale nei maggiori Paesi Europei: la dinamica di lungo periodo (2001-2013)</vt:lpstr>
      <vt:lpstr>La produzione industriale nei maggiori Paesi Europei: la dinamica recente [2011 – 2013]</vt:lpstr>
      <vt:lpstr>La dinamica delle macrovariabili della Filiera [Mln di Euro]</vt:lpstr>
      <vt:lpstr>La dinamica delle macrovariabili della filiera [Mln di Euro]</vt:lpstr>
      <vt:lpstr>La dinamica delle macrovariabili della Filiera – alcune riflessioni</vt:lpstr>
      <vt:lpstr>Il fatturato* della filiera per comparti [Mln Euro]</vt:lpstr>
      <vt:lpstr>La dinamica del fatturato rispetto all’industria italiana [2001-2013]</vt:lpstr>
      <vt:lpstr>Il consumo interno* della Filiera per comparti [Mln Euro]</vt:lpstr>
      <vt:lpstr>Export su fatturato e import penetration</vt:lpstr>
      <vt:lpstr>I rapporti export su fatturato e import penetration</vt:lpstr>
      <vt:lpstr>La dinamica delle variabili di commercio estero [Mln di Euro]</vt:lpstr>
      <vt:lpstr>Il Saldo della bilancia commerciale della filiera comparato al saldo della bilancia commerciale italiana (Milioni di Euro)</vt:lpstr>
      <vt:lpstr>L’occupazione nella Filiera della carta (Numero di addetti)</vt:lpstr>
      <vt:lpstr>Il peso della filiera rispetto al totale nazionale: occupazione (manifatturiero), import e export</vt:lpstr>
      <vt:lpstr>Il ruolo della Filiera nel sistema industriale italiano [1]</vt:lpstr>
      <vt:lpstr>Il ruolo della Filiera nel sistema industriale italiano [2]</vt:lpstr>
      <vt:lpstr>La dinamica di lungo periodo della produzione industriale in Italia (1990-2013) [1990=100]</vt:lpstr>
      <vt:lpstr>La dinamica di lungo periodo del settore della carta, della stampa e manifatturiero (1990-2013) [1990=100]</vt:lpstr>
      <vt:lpstr>Le determinanti della dinamica dei settori della carta e prodotti cartotecnici e della stampa</vt:lpstr>
      <vt:lpstr>Alcuni elementi interpretativi circa le dinamiche della Filiera</vt:lpstr>
      <vt:lpstr>Alcuni elementi interpretativi circa le dinamiche della Filiera</vt:lpstr>
      <vt:lpstr>Dinamica del reddito reale, dei consumi e della fiscalità  [Indice; 2007=100, valori reali]</vt:lpstr>
      <vt:lpstr>Tassi di crescita reali dei consumi totale e dei consumi in libri e giornali [1992-2012]</vt:lpstr>
      <vt:lpstr>Dinamica del reddito reale, dei consumi e della fiscalità  [Indice; 2007=100, valori reali]</vt:lpstr>
      <vt:lpstr>Consumi in libri e giornali / consumi totali (Rapporto a valori reali: 1992-2012)</vt:lpstr>
      <vt:lpstr>La spesa pubblica in Europa per cultura e istruzione (dati 2011)</vt:lpstr>
      <vt:lpstr>Aliquote fiscali per le imprese (2013)</vt:lpstr>
      <vt:lpstr>Le proposte della Filiera</vt:lpstr>
      <vt:lpstr>Le proposte della Filiera</vt:lpstr>
      <vt:lpstr>Le proposte della Filiera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Alessandro</dc:creator>
  <cp:lastModifiedBy>Diana Daneluz FIEG</cp:lastModifiedBy>
  <cp:revision>495</cp:revision>
  <cp:lastPrinted>2014-02-12T09:20:59Z</cp:lastPrinted>
  <dcterms:created xsi:type="dcterms:W3CDTF">2009-11-28T16:12:57Z</dcterms:created>
  <dcterms:modified xsi:type="dcterms:W3CDTF">2014-02-12T10:18:13Z</dcterms:modified>
</cp:coreProperties>
</file>