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1"/>
  </p:notesMasterIdLst>
  <p:handoutMasterIdLst>
    <p:handoutMasterId r:id="rId32"/>
  </p:handoutMasterIdLst>
  <p:sldIdLst>
    <p:sldId id="496" r:id="rId2"/>
    <p:sldId id="436" r:id="rId3"/>
    <p:sldId id="438" r:id="rId4"/>
    <p:sldId id="439" r:id="rId5"/>
    <p:sldId id="440" r:id="rId6"/>
    <p:sldId id="441" r:id="rId7"/>
    <p:sldId id="442" r:id="rId8"/>
    <p:sldId id="478" r:id="rId9"/>
    <p:sldId id="444" r:id="rId10"/>
    <p:sldId id="446" r:id="rId11"/>
    <p:sldId id="447" r:id="rId12"/>
    <p:sldId id="449" r:id="rId13"/>
    <p:sldId id="451" r:id="rId14"/>
    <p:sldId id="452" r:id="rId15"/>
    <p:sldId id="472" r:id="rId16"/>
    <p:sldId id="473" r:id="rId17"/>
    <p:sldId id="474" r:id="rId18"/>
    <p:sldId id="497" r:id="rId19"/>
    <p:sldId id="498" r:id="rId20"/>
    <p:sldId id="483" r:id="rId21"/>
    <p:sldId id="499" r:id="rId22"/>
    <p:sldId id="500" r:id="rId23"/>
    <p:sldId id="501" r:id="rId24"/>
    <p:sldId id="495" r:id="rId25"/>
    <p:sldId id="488" r:id="rId26"/>
    <p:sldId id="489" r:id="rId27"/>
    <p:sldId id="490" r:id="rId28"/>
    <p:sldId id="491" r:id="rId29"/>
    <p:sldId id="492" r:id="rId30"/>
  </p:sldIdLst>
  <p:sldSz cx="9144000" cy="6858000" type="screen4x3"/>
  <p:notesSz cx="6669088" cy="9928225"/>
  <p:defaultTextStyle>
    <a:defPPr>
      <a:defRPr lang="it-IT"/>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DDDDD"/>
    <a:srgbClr val="FF0000"/>
    <a:srgbClr val="3366FF"/>
    <a:srgbClr val="00CC00"/>
    <a:srgbClr val="3399FF"/>
    <a:srgbClr val="669900"/>
    <a:srgbClr val="FFFFCC"/>
    <a:srgbClr val="FFFF99"/>
    <a:srgbClr val="FF99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660" autoAdjust="0"/>
  </p:normalViewPr>
  <p:slideViewPr>
    <p:cSldViewPr>
      <p:cViewPr>
        <p:scale>
          <a:sx n="106" d="100"/>
          <a:sy n="106" d="100"/>
        </p:scale>
        <p:origin x="-114" y="8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92"/>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2"/>
            <a:ext cx="2889939" cy="496491"/>
          </a:xfrm>
          <a:prstGeom prst="rect">
            <a:avLst/>
          </a:prstGeom>
          <a:noFill/>
          <a:ln w="9525">
            <a:noFill/>
            <a:miter lim="800000"/>
            <a:headEnd/>
            <a:tailEnd/>
          </a:ln>
        </p:spPr>
        <p:txBody>
          <a:bodyPr vert="horz" wrap="square" lIns="94639" tIns="47320" rIns="94639" bIns="47320" numCol="1" anchor="t" anchorCtr="0" compatLnSpc="1">
            <a:prstTxWarp prst="textNoShape">
              <a:avLst/>
            </a:prstTxWarp>
          </a:bodyPr>
          <a:lstStyle>
            <a:lvl1pPr defTabSz="946512">
              <a:defRPr sz="1200">
                <a:latin typeface="Arial" charset="0"/>
              </a:defRPr>
            </a:lvl1pPr>
          </a:lstStyle>
          <a:p>
            <a:pPr>
              <a:defRPr/>
            </a:pPr>
            <a:endParaRPr lang="it-IT"/>
          </a:p>
        </p:txBody>
      </p:sp>
      <p:sp>
        <p:nvSpPr>
          <p:cNvPr id="87043" name="Rectangle 3"/>
          <p:cNvSpPr>
            <a:spLocks noGrp="1" noChangeArrowheads="1"/>
          </p:cNvSpPr>
          <p:nvPr>
            <p:ph type="dt" sz="quarter" idx="1"/>
          </p:nvPr>
        </p:nvSpPr>
        <p:spPr bwMode="auto">
          <a:xfrm>
            <a:off x="3777562" y="2"/>
            <a:ext cx="2889939" cy="496491"/>
          </a:xfrm>
          <a:prstGeom prst="rect">
            <a:avLst/>
          </a:prstGeom>
          <a:noFill/>
          <a:ln w="9525">
            <a:noFill/>
            <a:miter lim="800000"/>
            <a:headEnd/>
            <a:tailEnd/>
          </a:ln>
        </p:spPr>
        <p:txBody>
          <a:bodyPr vert="horz" wrap="square" lIns="94639" tIns="47320" rIns="94639" bIns="47320" numCol="1" anchor="t" anchorCtr="0" compatLnSpc="1">
            <a:prstTxWarp prst="textNoShape">
              <a:avLst/>
            </a:prstTxWarp>
          </a:bodyPr>
          <a:lstStyle>
            <a:lvl1pPr algn="r" defTabSz="946512">
              <a:defRPr sz="1200">
                <a:latin typeface="Arial" charset="0"/>
              </a:defRPr>
            </a:lvl1pPr>
          </a:lstStyle>
          <a:p>
            <a:pPr>
              <a:defRPr/>
            </a:pPr>
            <a:endParaRPr lang="it-IT"/>
          </a:p>
        </p:txBody>
      </p:sp>
      <p:sp>
        <p:nvSpPr>
          <p:cNvPr id="87044" name="Rectangle 4"/>
          <p:cNvSpPr>
            <a:spLocks noGrp="1" noChangeArrowheads="1"/>
          </p:cNvSpPr>
          <p:nvPr>
            <p:ph type="ftr" sz="quarter" idx="2"/>
          </p:nvPr>
        </p:nvSpPr>
        <p:spPr bwMode="auto">
          <a:xfrm>
            <a:off x="0" y="9430146"/>
            <a:ext cx="2889939" cy="496491"/>
          </a:xfrm>
          <a:prstGeom prst="rect">
            <a:avLst/>
          </a:prstGeom>
          <a:noFill/>
          <a:ln w="9525">
            <a:noFill/>
            <a:miter lim="800000"/>
            <a:headEnd/>
            <a:tailEnd/>
          </a:ln>
        </p:spPr>
        <p:txBody>
          <a:bodyPr vert="horz" wrap="square" lIns="94639" tIns="47320" rIns="94639" bIns="47320" numCol="1" anchor="b" anchorCtr="0" compatLnSpc="1">
            <a:prstTxWarp prst="textNoShape">
              <a:avLst/>
            </a:prstTxWarp>
          </a:bodyPr>
          <a:lstStyle>
            <a:lvl1pPr defTabSz="946512">
              <a:defRPr sz="1200">
                <a:latin typeface="Arial" charset="0"/>
              </a:defRPr>
            </a:lvl1pPr>
          </a:lstStyle>
          <a:p>
            <a:pPr>
              <a:defRPr/>
            </a:pPr>
            <a:endParaRPr lang="it-IT"/>
          </a:p>
        </p:txBody>
      </p:sp>
      <p:sp>
        <p:nvSpPr>
          <p:cNvPr id="87045" name="Rectangle 5"/>
          <p:cNvSpPr>
            <a:spLocks noGrp="1" noChangeArrowheads="1"/>
          </p:cNvSpPr>
          <p:nvPr>
            <p:ph type="sldNum" sz="quarter" idx="3"/>
          </p:nvPr>
        </p:nvSpPr>
        <p:spPr bwMode="auto">
          <a:xfrm>
            <a:off x="3777562" y="9430146"/>
            <a:ext cx="2889939" cy="496491"/>
          </a:xfrm>
          <a:prstGeom prst="rect">
            <a:avLst/>
          </a:prstGeom>
          <a:noFill/>
          <a:ln w="9525">
            <a:noFill/>
            <a:miter lim="800000"/>
            <a:headEnd/>
            <a:tailEnd/>
          </a:ln>
        </p:spPr>
        <p:txBody>
          <a:bodyPr vert="horz" wrap="square" lIns="94639" tIns="47320" rIns="94639" bIns="47320" numCol="1" anchor="b" anchorCtr="0" compatLnSpc="1">
            <a:prstTxWarp prst="textNoShape">
              <a:avLst/>
            </a:prstTxWarp>
          </a:bodyPr>
          <a:lstStyle>
            <a:lvl1pPr algn="r" defTabSz="946512">
              <a:defRPr sz="1200">
                <a:latin typeface="Arial" charset="0"/>
              </a:defRPr>
            </a:lvl1pPr>
          </a:lstStyle>
          <a:p>
            <a:pPr>
              <a:defRPr/>
            </a:pPr>
            <a:fld id="{08FD657C-6EE7-4BD5-9A5A-B588EC449758}" type="slidenum">
              <a:rPr lang="it-IT"/>
              <a:pPr>
                <a:defRPr/>
              </a:pPr>
              <a:t>‹N›</a:t>
            </a:fld>
            <a:endParaRPr lang="it-IT"/>
          </a:p>
        </p:txBody>
      </p:sp>
    </p:spTree>
    <p:extLst>
      <p:ext uri="{BB962C8B-B14F-4D97-AF65-F5344CB8AC3E}">
        <p14:creationId xmlns:p14="http://schemas.microsoft.com/office/powerpoint/2010/main" xmlns="" val="123981487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1026"/>
          <p:cNvSpPr>
            <a:spLocks noGrp="1" noChangeArrowheads="1"/>
          </p:cNvSpPr>
          <p:nvPr>
            <p:ph type="hdr" sz="quarter"/>
          </p:nvPr>
        </p:nvSpPr>
        <p:spPr bwMode="auto">
          <a:xfrm>
            <a:off x="0" y="2"/>
            <a:ext cx="2889939" cy="496491"/>
          </a:xfrm>
          <a:prstGeom prst="rect">
            <a:avLst/>
          </a:prstGeom>
          <a:noFill/>
          <a:ln w="9525">
            <a:noFill/>
            <a:miter lim="800000"/>
            <a:headEnd/>
            <a:tailEnd/>
          </a:ln>
        </p:spPr>
        <p:txBody>
          <a:bodyPr vert="horz" wrap="square" lIns="94639" tIns="47320" rIns="94639" bIns="47320" numCol="1" anchor="t" anchorCtr="0" compatLnSpc="1">
            <a:prstTxWarp prst="textNoShape">
              <a:avLst/>
            </a:prstTxWarp>
          </a:bodyPr>
          <a:lstStyle>
            <a:lvl1pPr defTabSz="946512">
              <a:defRPr sz="1200">
                <a:latin typeface="Arial" charset="0"/>
              </a:defRPr>
            </a:lvl1pPr>
          </a:lstStyle>
          <a:p>
            <a:pPr>
              <a:defRPr/>
            </a:pPr>
            <a:endParaRPr lang="it-IT"/>
          </a:p>
        </p:txBody>
      </p:sp>
      <p:sp>
        <p:nvSpPr>
          <p:cNvPr id="106499" name="Rectangle 1027"/>
          <p:cNvSpPr>
            <a:spLocks noGrp="1" noChangeArrowheads="1"/>
          </p:cNvSpPr>
          <p:nvPr>
            <p:ph type="dt" idx="1"/>
          </p:nvPr>
        </p:nvSpPr>
        <p:spPr bwMode="auto">
          <a:xfrm>
            <a:off x="3777562" y="2"/>
            <a:ext cx="2889939" cy="496491"/>
          </a:xfrm>
          <a:prstGeom prst="rect">
            <a:avLst/>
          </a:prstGeom>
          <a:noFill/>
          <a:ln w="9525">
            <a:noFill/>
            <a:miter lim="800000"/>
            <a:headEnd/>
            <a:tailEnd/>
          </a:ln>
        </p:spPr>
        <p:txBody>
          <a:bodyPr vert="horz" wrap="square" lIns="94639" tIns="47320" rIns="94639" bIns="47320" numCol="1" anchor="t" anchorCtr="0" compatLnSpc="1">
            <a:prstTxWarp prst="textNoShape">
              <a:avLst/>
            </a:prstTxWarp>
          </a:bodyPr>
          <a:lstStyle>
            <a:lvl1pPr algn="r" defTabSz="946512">
              <a:defRPr sz="1200">
                <a:latin typeface="Arial" charset="0"/>
              </a:defRPr>
            </a:lvl1pPr>
          </a:lstStyle>
          <a:p>
            <a:pPr>
              <a:defRPr/>
            </a:pPr>
            <a:endParaRPr lang="it-IT"/>
          </a:p>
        </p:txBody>
      </p:sp>
      <p:sp>
        <p:nvSpPr>
          <p:cNvPr id="53252" name="Rectangle 1028"/>
          <p:cNvSpPr>
            <a:spLocks noGrp="1" noRot="1" noChangeAspect="1" noChangeArrowheads="1" noTextEdit="1"/>
          </p:cNvSpPr>
          <p:nvPr>
            <p:ph type="sldImg" idx="2"/>
          </p:nvPr>
        </p:nvSpPr>
        <p:spPr bwMode="auto">
          <a:xfrm>
            <a:off x="854075" y="744538"/>
            <a:ext cx="4960938" cy="3721100"/>
          </a:xfrm>
          <a:prstGeom prst="rect">
            <a:avLst/>
          </a:prstGeom>
          <a:noFill/>
          <a:ln w="9525">
            <a:solidFill>
              <a:srgbClr val="000000"/>
            </a:solidFill>
            <a:miter lim="800000"/>
            <a:headEnd/>
            <a:tailEnd/>
          </a:ln>
        </p:spPr>
      </p:sp>
      <p:sp>
        <p:nvSpPr>
          <p:cNvPr id="106501" name="Rectangle 1029"/>
          <p:cNvSpPr>
            <a:spLocks noGrp="1" noChangeArrowheads="1"/>
          </p:cNvSpPr>
          <p:nvPr>
            <p:ph type="body" sz="quarter" idx="3"/>
          </p:nvPr>
        </p:nvSpPr>
        <p:spPr bwMode="auto">
          <a:xfrm>
            <a:off x="666910" y="4715072"/>
            <a:ext cx="5335270" cy="4468417"/>
          </a:xfrm>
          <a:prstGeom prst="rect">
            <a:avLst/>
          </a:prstGeom>
          <a:noFill/>
          <a:ln w="9525">
            <a:noFill/>
            <a:miter lim="800000"/>
            <a:headEnd/>
            <a:tailEnd/>
          </a:ln>
        </p:spPr>
        <p:txBody>
          <a:bodyPr vert="horz" wrap="square" lIns="94639" tIns="47320" rIns="94639" bIns="473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06502" name="Rectangle 1030"/>
          <p:cNvSpPr>
            <a:spLocks noGrp="1" noChangeArrowheads="1"/>
          </p:cNvSpPr>
          <p:nvPr>
            <p:ph type="ftr" sz="quarter" idx="4"/>
          </p:nvPr>
        </p:nvSpPr>
        <p:spPr bwMode="auto">
          <a:xfrm>
            <a:off x="0" y="9430146"/>
            <a:ext cx="2889939" cy="496491"/>
          </a:xfrm>
          <a:prstGeom prst="rect">
            <a:avLst/>
          </a:prstGeom>
          <a:noFill/>
          <a:ln w="9525">
            <a:noFill/>
            <a:miter lim="800000"/>
            <a:headEnd/>
            <a:tailEnd/>
          </a:ln>
        </p:spPr>
        <p:txBody>
          <a:bodyPr vert="horz" wrap="square" lIns="94639" tIns="47320" rIns="94639" bIns="47320" numCol="1" anchor="b" anchorCtr="0" compatLnSpc="1">
            <a:prstTxWarp prst="textNoShape">
              <a:avLst/>
            </a:prstTxWarp>
          </a:bodyPr>
          <a:lstStyle>
            <a:lvl1pPr defTabSz="946512">
              <a:defRPr sz="1200">
                <a:latin typeface="Arial" charset="0"/>
              </a:defRPr>
            </a:lvl1pPr>
          </a:lstStyle>
          <a:p>
            <a:pPr>
              <a:defRPr/>
            </a:pPr>
            <a:endParaRPr lang="it-IT"/>
          </a:p>
        </p:txBody>
      </p:sp>
      <p:sp>
        <p:nvSpPr>
          <p:cNvPr id="106503" name="Rectangle 1031"/>
          <p:cNvSpPr>
            <a:spLocks noGrp="1" noChangeArrowheads="1"/>
          </p:cNvSpPr>
          <p:nvPr>
            <p:ph type="sldNum" sz="quarter" idx="5"/>
          </p:nvPr>
        </p:nvSpPr>
        <p:spPr bwMode="auto">
          <a:xfrm>
            <a:off x="3777562" y="9430146"/>
            <a:ext cx="2889939" cy="496491"/>
          </a:xfrm>
          <a:prstGeom prst="rect">
            <a:avLst/>
          </a:prstGeom>
          <a:noFill/>
          <a:ln w="9525">
            <a:noFill/>
            <a:miter lim="800000"/>
            <a:headEnd/>
            <a:tailEnd/>
          </a:ln>
        </p:spPr>
        <p:txBody>
          <a:bodyPr vert="horz" wrap="square" lIns="94639" tIns="47320" rIns="94639" bIns="47320" numCol="1" anchor="b" anchorCtr="0" compatLnSpc="1">
            <a:prstTxWarp prst="textNoShape">
              <a:avLst/>
            </a:prstTxWarp>
          </a:bodyPr>
          <a:lstStyle>
            <a:lvl1pPr algn="r" defTabSz="946512">
              <a:defRPr sz="1200">
                <a:latin typeface="Arial" charset="0"/>
              </a:defRPr>
            </a:lvl1pPr>
          </a:lstStyle>
          <a:p>
            <a:pPr>
              <a:defRPr/>
            </a:pPr>
            <a:fld id="{7C3BD7D8-FF07-4633-8B23-B337352B496A}" type="slidenum">
              <a:rPr lang="it-IT"/>
              <a:pPr>
                <a:defRPr/>
              </a:pPr>
              <a:t>‹N›</a:t>
            </a:fld>
            <a:endParaRPr lang="it-IT"/>
          </a:p>
        </p:txBody>
      </p:sp>
    </p:spTree>
    <p:extLst>
      <p:ext uri="{BB962C8B-B14F-4D97-AF65-F5344CB8AC3E}">
        <p14:creationId xmlns:p14="http://schemas.microsoft.com/office/powerpoint/2010/main" xmlns="" val="152965592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Rot="1" noChangeAspect="1" noChangeArrowheads="1" noTextEdit="1"/>
          </p:cNvSpPr>
          <p:nvPr>
            <p:ph type="sldImg"/>
          </p:nvPr>
        </p:nvSpPr>
        <p:spPr>
          <a:xfrm>
            <a:off x="941388" y="736600"/>
            <a:ext cx="4929187" cy="3697288"/>
          </a:xfrm>
          <a:ln/>
        </p:spPr>
      </p:sp>
      <p:sp>
        <p:nvSpPr>
          <p:cNvPr id="37892" name="Rectangle 3"/>
          <p:cNvSpPr>
            <a:spLocks noGrp="1" noChangeArrowheads="1"/>
          </p:cNvSpPr>
          <p:nvPr>
            <p:ph type="body" idx="1"/>
          </p:nvPr>
        </p:nvSpPr>
        <p:spPr>
          <a:xfrm>
            <a:off x="907620" y="4678754"/>
            <a:ext cx="4991109" cy="4436230"/>
          </a:xfrm>
          <a:noFill/>
          <a:ln/>
        </p:spPr>
        <p:txBody>
          <a:bodyPr/>
          <a:lstStyle/>
          <a:p>
            <a:pPr eaLnBrk="1" hangingPunct="1"/>
            <a:endParaRPr lang="it-IT" altLang="it-IT" smtClean="0">
              <a:latin typeface="Arial" pitchFamily="34" charset="0"/>
            </a:endParaRPr>
          </a:p>
        </p:txBody>
      </p:sp>
    </p:spTree>
    <p:extLst>
      <p:ext uri="{BB962C8B-B14F-4D97-AF65-F5344CB8AC3E}">
        <p14:creationId xmlns:p14="http://schemas.microsoft.com/office/powerpoint/2010/main" xmlns="" val="2699146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xmlns="" val="1998578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xmlns="" val="4035362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xmlns="" val="3523707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xmlns="" val="1982654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xmlns="" val="2761679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lezione">
    <p:spTree>
      <p:nvGrpSpPr>
        <p:cNvPr id="1" name=""/>
        <p:cNvGrpSpPr/>
        <p:nvPr/>
      </p:nvGrpSpPr>
      <p:grpSpPr>
        <a:xfrm>
          <a:off x="0" y="0"/>
          <a:ext cx="0" cy="0"/>
          <a:chOff x="0" y="0"/>
          <a:chExt cx="0" cy="0"/>
        </a:xfrm>
      </p:grpSpPr>
      <p:sp>
        <p:nvSpPr>
          <p:cNvPr id="4" name="Rectangle 12"/>
          <p:cNvSpPr>
            <a:spLocks noChangeArrowheads="1"/>
          </p:cNvSpPr>
          <p:nvPr/>
        </p:nvSpPr>
        <p:spPr bwMode="auto">
          <a:xfrm>
            <a:off x="468313" y="981076"/>
            <a:ext cx="8280400" cy="42863"/>
          </a:xfrm>
          <a:prstGeom prst="rect">
            <a:avLst/>
          </a:prstGeom>
          <a:solidFill>
            <a:srgbClr val="0066CC"/>
          </a:solidFill>
          <a:ln w="19050">
            <a:solidFill>
              <a:srgbClr val="0070C0"/>
            </a:solidFill>
            <a:miter lim="800000"/>
            <a:headEnd/>
            <a:tailEnd/>
          </a:ln>
        </p:spPr>
        <p:txBody>
          <a:bodyPr wrap="none" anchor="ctr"/>
          <a:lstStyle/>
          <a:p>
            <a:pPr>
              <a:defRPr/>
            </a:pPr>
            <a:endParaRPr lang="it-IT"/>
          </a:p>
        </p:txBody>
      </p:sp>
      <p:sp>
        <p:nvSpPr>
          <p:cNvPr id="5" name="Rectangle 12"/>
          <p:cNvSpPr>
            <a:spLocks noChangeArrowheads="1"/>
          </p:cNvSpPr>
          <p:nvPr userDrawn="1"/>
        </p:nvSpPr>
        <p:spPr bwMode="auto">
          <a:xfrm>
            <a:off x="468313" y="6092825"/>
            <a:ext cx="8280400" cy="45719"/>
          </a:xfrm>
          <a:prstGeom prst="rect">
            <a:avLst/>
          </a:prstGeom>
          <a:solidFill>
            <a:srgbClr val="0066CC"/>
          </a:solidFill>
          <a:ln w="9525">
            <a:noFill/>
            <a:miter lim="800000"/>
            <a:headEnd/>
            <a:tailEnd/>
          </a:ln>
        </p:spPr>
        <p:txBody>
          <a:bodyPr wrap="none" anchor="ctr"/>
          <a:lstStyle/>
          <a:p>
            <a:pPr>
              <a:defRPr/>
            </a:pPr>
            <a:endParaRPr lang="it-IT"/>
          </a:p>
        </p:txBody>
      </p:sp>
      <p:sp>
        <p:nvSpPr>
          <p:cNvPr id="67590" name="Rectangle 6"/>
          <p:cNvSpPr>
            <a:spLocks noGrp="1" noChangeArrowheads="1"/>
          </p:cNvSpPr>
          <p:nvPr>
            <p:ph type="ctrTitle"/>
          </p:nvPr>
        </p:nvSpPr>
        <p:spPr>
          <a:xfrm>
            <a:off x="1042988" y="44624"/>
            <a:ext cx="7239000" cy="863600"/>
          </a:xfrm>
        </p:spPr>
        <p:txBody>
          <a:bodyPr/>
          <a:lstStyle>
            <a:lvl1pPr>
              <a:defRPr sz="2400">
                <a:solidFill>
                  <a:schemeClr val="accent4">
                    <a:lumMod val="65000"/>
                    <a:lumOff val="35000"/>
                  </a:schemeClr>
                </a:solidFill>
              </a:defRPr>
            </a:lvl1pPr>
          </a:lstStyle>
          <a:p>
            <a:r>
              <a:rPr lang="it-IT" dirty="0"/>
              <a:t>Fare clic per modificare lo stile del titolo</a:t>
            </a:r>
          </a:p>
        </p:txBody>
      </p:sp>
      <p:sp>
        <p:nvSpPr>
          <p:cNvPr id="67591"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it-IT"/>
              <a:t>Fare clic per modificare lo stile del sottotitolo dello schema</a:t>
            </a:r>
          </a:p>
        </p:txBody>
      </p:sp>
      <p:sp>
        <p:nvSpPr>
          <p:cNvPr id="6" name="Rectangle 8"/>
          <p:cNvSpPr>
            <a:spLocks noGrp="1" noChangeArrowheads="1"/>
          </p:cNvSpPr>
          <p:nvPr>
            <p:ph type="dt" sz="half" idx="10"/>
          </p:nvPr>
        </p:nvSpPr>
        <p:spPr>
          <a:xfrm>
            <a:off x="482601" y="6248400"/>
            <a:ext cx="1857151" cy="457200"/>
          </a:xfrm>
        </p:spPr>
        <p:txBody>
          <a:bodyPr/>
          <a:lstStyle>
            <a:lvl1pPr>
              <a:defRPr>
                <a:latin typeface="Verdana" pitchFamily="34" charset="0"/>
              </a:defRPr>
            </a:lvl1pPr>
          </a:lstStyle>
          <a:p>
            <a:pPr>
              <a:defRPr/>
            </a:pPr>
            <a:endParaRPr lang="it-IT"/>
          </a:p>
        </p:txBody>
      </p:sp>
      <p:sp>
        <p:nvSpPr>
          <p:cNvPr id="7" name="Rectangle 9"/>
          <p:cNvSpPr>
            <a:spLocks noGrp="1" noChangeArrowheads="1"/>
          </p:cNvSpPr>
          <p:nvPr>
            <p:ph type="ftr" sz="quarter" idx="11"/>
          </p:nvPr>
        </p:nvSpPr>
        <p:spPr>
          <a:xfrm>
            <a:off x="2483768" y="6248400"/>
            <a:ext cx="3888432" cy="457200"/>
          </a:xfrm>
        </p:spPr>
        <p:txBody>
          <a:bodyPr/>
          <a:lstStyle>
            <a:lvl1pPr algn="ctr" rtl="0" fontAlgn="base">
              <a:spcBef>
                <a:spcPct val="0"/>
              </a:spcBef>
              <a:spcAft>
                <a:spcPct val="0"/>
              </a:spcAft>
              <a:defRPr lang="it-IT" sz="1400" b="1" i="1" kern="1200" smtClean="0">
                <a:solidFill>
                  <a:schemeClr val="tx1">
                    <a:lumMod val="50000"/>
                    <a:lumOff val="50000"/>
                  </a:schemeClr>
                </a:solidFill>
                <a:latin typeface="Calibri" panose="020F0502020204030204" pitchFamily="34" charset="0"/>
                <a:ea typeface="+mn-ea"/>
                <a:cs typeface="+mn-cs"/>
              </a:defRPr>
            </a:lvl1pPr>
          </a:lstStyle>
          <a:p>
            <a:pPr>
              <a:defRPr/>
            </a:pPr>
            <a:r>
              <a:rPr lang="it-IT" dirty="0" smtClean="0"/>
              <a:t>Filiera della carta 2015 - Alessandro Nova</a:t>
            </a:r>
            <a:endParaRPr lang="it-IT" dirty="0"/>
          </a:p>
        </p:txBody>
      </p:sp>
      <p:sp>
        <p:nvSpPr>
          <p:cNvPr id="8" name="Rectangle 10"/>
          <p:cNvSpPr>
            <a:spLocks noGrp="1" noChangeArrowheads="1"/>
          </p:cNvSpPr>
          <p:nvPr>
            <p:ph type="sldNum" sz="quarter" idx="12"/>
          </p:nvPr>
        </p:nvSpPr>
        <p:spPr>
          <a:xfrm>
            <a:off x="8232776" y="6319837"/>
            <a:ext cx="504825" cy="314325"/>
          </a:xfr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lang="it-IT" smtClean="0"/>
            </a:lvl1pPr>
          </a:lstStyle>
          <a:p>
            <a:fld id="{D4140D12-BFAE-4659-B7CD-BA8008795CD4}" type="slidenum">
              <a:rPr lang="it-IT" smtClean="0"/>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a:lvl1pPr>
          </a:lstStyle>
          <a:p>
            <a:pPr>
              <a:defRPr/>
            </a:pPr>
            <a:endParaRPr lang="it-IT"/>
          </a:p>
        </p:txBody>
      </p:sp>
      <p:sp>
        <p:nvSpPr>
          <p:cNvPr id="5" name="Rectangle 5"/>
          <p:cNvSpPr>
            <a:spLocks noGrp="1" noChangeArrowheads="1"/>
          </p:cNvSpPr>
          <p:nvPr>
            <p:ph type="ftr" sz="quarter" idx="11"/>
          </p:nvPr>
        </p:nvSpPr>
        <p:spPr>
          <a:xfrm>
            <a:off x="2771800" y="6248400"/>
            <a:ext cx="3528392" cy="471996"/>
          </a:xfrm>
        </p:spPr>
        <p:txBody>
          <a:bodyPr anchor="ctr" anchorCtr="0"/>
          <a:lstStyle>
            <a:lvl1pPr algn="ctr" rtl="0" fontAlgn="base">
              <a:spcBef>
                <a:spcPct val="0"/>
              </a:spcBef>
              <a:spcAft>
                <a:spcPct val="0"/>
              </a:spcAft>
              <a:defRPr lang="it-IT" sz="1400" b="1" i="1" kern="1200" smtClean="0">
                <a:solidFill>
                  <a:schemeClr val="tx1">
                    <a:lumMod val="50000"/>
                    <a:lumOff val="50000"/>
                  </a:schemeClr>
                </a:solidFill>
                <a:latin typeface="Calibri" panose="020F0502020204030204" pitchFamily="34" charset="0"/>
                <a:ea typeface="+mn-ea"/>
                <a:cs typeface="+mn-cs"/>
              </a:defRPr>
            </a:lvl1pPr>
          </a:lstStyle>
          <a:p>
            <a:pPr>
              <a:defRPr/>
            </a:pPr>
            <a:r>
              <a:rPr lang="it-IT" dirty="0" smtClean="0"/>
              <a:t>Filiera della carta 2015 - Alessandro Nova</a:t>
            </a:r>
            <a:endParaRPr lang="it-IT" dirty="0"/>
          </a:p>
        </p:txBody>
      </p:sp>
      <p:sp>
        <p:nvSpPr>
          <p:cNvPr id="6" name="Rectangle 6"/>
          <p:cNvSpPr>
            <a:spLocks noGrp="1" noChangeArrowheads="1"/>
          </p:cNvSpPr>
          <p:nvPr>
            <p:ph type="sldNum" sz="quarter" idx="12"/>
          </p:nvPr>
        </p:nvSpPr>
        <p:spPr>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lang="it-IT" smtClean="0"/>
            </a:lvl1pPr>
          </a:lstStyle>
          <a:p>
            <a:fld id="{CA247083-ED4C-4D3E-AFD8-89558D35E693}" type="slidenum">
              <a:rPr lang="it-IT" smtClean="0"/>
              <a:pPr/>
              <a:t>‹N›</a:t>
            </a:fld>
            <a:endParaRPr lang="it-IT" dirty="0"/>
          </a:p>
        </p:txBody>
      </p:sp>
    </p:spTree>
    <p:extLst>
      <p:ext uri="{BB962C8B-B14F-4D97-AF65-F5344CB8AC3E}">
        <p14:creationId xmlns:p14="http://schemas.microsoft.com/office/powerpoint/2010/main" xmlns="" val="553390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xfrm>
            <a:off x="2843808" y="6248400"/>
            <a:ext cx="3384376" cy="457200"/>
          </a:xfrm>
          <a:ln/>
        </p:spPr>
        <p:txBody>
          <a:bodyPr anchor="ctr" anchorCtr="0"/>
          <a:lstStyle>
            <a:lvl1pPr algn="ctr" rtl="0" fontAlgn="base">
              <a:spcBef>
                <a:spcPct val="0"/>
              </a:spcBef>
              <a:spcAft>
                <a:spcPct val="0"/>
              </a:spcAft>
              <a:defRPr lang="it-IT" sz="1400" b="1" i="1" kern="1200" smtClean="0">
                <a:solidFill>
                  <a:schemeClr val="tx1">
                    <a:lumMod val="50000"/>
                    <a:lumOff val="50000"/>
                  </a:schemeClr>
                </a:solidFill>
                <a:latin typeface="Calibri" panose="020F0502020204030204" pitchFamily="34" charset="0"/>
                <a:ea typeface="+mn-ea"/>
                <a:cs typeface="+mn-cs"/>
              </a:defRPr>
            </a:lvl1pPr>
          </a:lstStyle>
          <a:p>
            <a:pPr>
              <a:defRPr/>
            </a:pPr>
            <a:r>
              <a:rPr lang="it-IT" dirty="0" smtClean="0"/>
              <a:t>Filiera della carta 2015 - Alessandro Nova</a:t>
            </a:r>
            <a:endParaRPr lang="it-IT" dirty="0"/>
          </a:p>
        </p:txBody>
      </p:sp>
      <p:sp>
        <p:nvSpPr>
          <p:cNvPr id="5" name="Rectangle 6"/>
          <p:cNvSpPr>
            <a:spLocks noGrp="1" noChangeArrowheads="1"/>
          </p:cNvSpPr>
          <p:nvPr>
            <p:ph type="sldNum" sz="quarter" idx="12"/>
          </p:nvPr>
        </p:nvSpPr>
        <p:spPr>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lang="it-IT" smtClean="0"/>
            </a:lvl1pPr>
          </a:lstStyle>
          <a:p>
            <a:fld id="{6D19E3A9-8EC7-4525-8242-A67FE3D9118C}" type="slidenum">
              <a:rPr lang="it-IT" smtClean="0"/>
              <a:pPr/>
              <a:t>‹N›</a:t>
            </a:fld>
            <a:endParaRPr lang="it-IT" dirty="0"/>
          </a:p>
        </p:txBody>
      </p:sp>
    </p:spTree>
    <p:extLst>
      <p:ext uri="{BB962C8B-B14F-4D97-AF65-F5344CB8AC3E}">
        <p14:creationId xmlns:p14="http://schemas.microsoft.com/office/powerpoint/2010/main" xmlns="" val="3238492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xfrm>
            <a:off x="2843808" y="6248400"/>
            <a:ext cx="3456384" cy="457200"/>
          </a:xfr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lang="it-IT" smtClean="0"/>
            </a:lvl1pPr>
          </a:lstStyle>
          <a:p>
            <a:r>
              <a:rPr lang="it-IT" smtClean="0"/>
              <a:t>Filiera della carta 2015 - Alessandro Nova</a:t>
            </a:r>
            <a:endParaRPr lang="it-IT" dirty="0"/>
          </a:p>
        </p:txBody>
      </p:sp>
      <p:sp>
        <p:nvSpPr>
          <p:cNvPr id="7" name="Rectangle 6"/>
          <p:cNvSpPr>
            <a:spLocks noGrp="1" noChangeArrowheads="1"/>
          </p:cNvSpPr>
          <p:nvPr>
            <p:ph type="sldNum" sz="quarter" idx="12"/>
          </p:nvPr>
        </p:nvSpPr>
        <p:spPr>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lang="it-IT" smtClean="0"/>
            </a:lvl1pPr>
          </a:lstStyle>
          <a:p>
            <a:fld id="{E2D0AEA8-D12C-4735-8230-32E5DE8CD3D3}" type="slidenum">
              <a:rPr lang="it-IT" smtClean="0"/>
              <a:pPr/>
              <a:t>‹N›</a:t>
            </a:fld>
            <a:endParaRPr lang="it-IT" dirty="0"/>
          </a:p>
        </p:txBody>
      </p:sp>
    </p:spTree>
    <p:extLst>
      <p:ext uri="{BB962C8B-B14F-4D97-AF65-F5344CB8AC3E}">
        <p14:creationId xmlns:p14="http://schemas.microsoft.com/office/powerpoint/2010/main" xmlns="" val="2134443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3412"/>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0"/>
            <a:ext cx="8229600" cy="4525963"/>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xfrm>
            <a:off x="2843808" y="6248400"/>
            <a:ext cx="3456384" cy="457200"/>
          </a:xfr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lang="it-IT" smtClean="0"/>
            </a:lvl1pPr>
          </a:lstStyle>
          <a:p>
            <a:r>
              <a:rPr lang="it-IT" smtClean="0"/>
              <a:t>Filiera della carta 2015 - Alessandro Nova</a:t>
            </a:r>
            <a:endParaRPr lang="it-IT" dirty="0"/>
          </a:p>
        </p:txBody>
      </p:sp>
      <p:sp>
        <p:nvSpPr>
          <p:cNvPr id="6" name="Rectangle 6"/>
          <p:cNvSpPr>
            <a:spLocks noGrp="1" noChangeArrowheads="1"/>
          </p:cNvSpPr>
          <p:nvPr>
            <p:ph type="sldNum" sz="quarter" idx="12"/>
          </p:nvPr>
        </p:nvSpPr>
        <p:spPr>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lang="it-IT" smtClean="0"/>
            </a:lvl1pPr>
          </a:lstStyle>
          <a:p>
            <a:fld id="{70D4B44E-83AB-4E3C-B592-6AA8E9975EBB}" type="slidenum">
              <a:rPr lang="it-IT" smtClean="0"/>
              <a:pPr/>
              <a:t>‹N›</a:t>
            </a:fld>
            <a:endParaRPr lang="it-IT" dirty="0"/>
          </a:p>
        </p:txBody>
      </p:sp>
    </p:spTree>
    <p:extLst>
      <p:ext uri="{BB962C8B-B14F-4D97-AF65-F5344CB8AC3E}">
        <p14:creationId xmlns:p14="http://schemas.microsoft.com/office/powerpoint/2010/main" xmlns="" val="18399784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1"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dirty="0" smtClean="0"/>
              <a:t>Fare clic per modificare lo stile del titolo</a:t>
            </a:r>
          </a:p>
        </p:txBody>
      </p:sp>
      <p:sp>
        <p:nvSpPr>
          <p:cNvPr id="7172"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6656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endParaRPr lang="it-IT"/>
          </a:p>
        </p:txBody>
      </p:sp>
      <p:sp>
        <p:nvSpPr>
          <p:cNvPr id="66569" name="Rectangle 9"/>
          <p:cNvSpPr>
            <a:spLocks noGrp="1" noChangeArrowheads="1"/>
          </p:cNvSpPr>
          <p:nvPr>
            <p:ph type="ftr" sz="quarter" idx="3"/>
          </p:nvPr>
        </p:nvSpPr>
        <p:spPr bwMode="auto">
          <a:xfrm>
            <a:off x="3124200" y="6248400"/>
            <a:ext cx="3248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400" b="1" i="1">
                <a:solidFill>
                  <a:schemeClr val="tx1">
                    <a:lumMod val="50000"/>
                    <a:lumOff val="50000"/>
                  </a:schemeClr>
                </a:solidFill>
                <a:latin typeface="Calibri" panose="020F0502020204030204" pitchFamily="34" charset="0"/>
              </a:defRPr>
            </a:lvl1pPr>
          </a:lstStyle>
          <a:p>
            <a:pPr>
              <a:defRPr/>
            </a:pPr>
            <a:r>
              <a:rPr lang="it-IT" dirty="0" smtClean="0"/>
              <a:t>Filiera della carta 2015 - Alessandro Nova</a:t>
            </a:r>
            <a:endParaRPr lang="it-IT" dirty="0"/>
          </a:p>
        </p:txBody>
      </p:sp>
      <p:sp>
        <p:nvSpPr>
          <p:cNvPr id="6657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lang="it-IT" sz="1400" b="1" i="1" kern="1200">
                <a:solidFill>
                  <a:schemeClr val="tx1">
                    <a:lumMod val="50000"/>
                    <a:lumOff val="50000"/>
                  </a:schemeClr>
                </a:solidFill>
                <a:latin typeface="Calibri" panose="020F0502020204030204" pitchFamily="34" charset="0"/>
                <a:ea typeface="+mn-ea"/>
                <a:cs typeface="+mn-cs"/>
              </a:defRPr>
            </a:lvl1pPr>
          </a:lstStyle>
          <a:p>
            <a:pPr>
              <a:defRPr/>
            </a:pPr>
            <a:fld id="{F28B8F5C-66E1-4951-A652-FFE4EE04DFD5}" type="slidenum">
              <a:rPr lang="it-IT" smtClean="0"/>
              <a:pPr>
                <a:defRPr/>
              </a:pPr>
              <a:t>‹N›</a:t>
            </a:fld>
            <a:endParaRPr lang="it-IT" dirty="0"/>
          </a:p>
        </p:txBody>
      </p:sp>
      <p:sp>
        <p:nvSpPr>
          <p:cNvPr id="11" name="Rectangle 12"/>
          <p:cNvSpPr>
            <a:spLocks noChangeArrowheads="1"/>
          </p:cNvSpPr>
          <p:nvPr userDrawn="1"/>
        </p:nvSpPr>
        <p:spPr bwMode="auto">
          <a:xfrm>
            <a:off x="468313" y="981076"/>
            <a:ext cx="8280400" cy="42863"/>
          </a:xfrm>
          <a:prstGeom prst="rect">
            <a:avLst/>
          </a:prstGeom>
          <a:solidFill>
            <a:srgbClr val="0066CC"/>
          </a:solidFill>
          <a:ln w="19050">
            <a:solidFill>
              <a:srgbClr val="0070C0"/>
            </a:solidFill>
            <a:miter lim="800000"/>
            <a:headEnd/>
            <a:tailEnd/>
          </a:ln>
        </p:spPr>
        <p:txBody>
          <a:bodyPr wrap="none" anchor="ctr"/>
          <a:lstStyle/>
          <a:p>
            <a:pPr>
              <a:defRPr/>
            </a:pPr>
            <a:endParaRPr lang="it-IT"/>
          </a:p>
        </p:txBody>
      </p:sp>
      <p:sp>
        <p:nvSpPr>
          <p:cNvPr id="12" name="Rectangle 12"/>
          <p:cNvSpPr>
            <a:spLocks noChangeArrowheads="1"/>
          </p:cNvSpPr>
          <p:nvPr userDrawn="1"/>
        </p:nvSpPr>
        <p:spPr bwMode="auto">
          <a:xfrm>
            <a:off x="468313" y="6092825"/>
            <a:ext cx="8280400" cy="45719"/>
          </a:xfrm>
          <a:prstGeom prst="rect">
            <a:avLst/>
          </a:prstGeom>
          <a:solidFill>
            <a:srgbClr val="0066CC"/>
          </a:solidFill>
          <a:ln w="9525">
            <a:noFill/>
            <a:miter lim="800000"/>
            <a:headEnd/>
            <a:tailEnd/>
          </a:ln>
        </p:spPr>
        <p:txBody>
          <a:bodyPr wrap="none" anchor="ctr"/>
          <a:lstStyle/>
          <a:p>
            <a:pPr>
              <a:defRPr/>
            </a:pPr>
            <a:endParaRPr lang="it-IT"/>
          </a:p>
        </p:txBody>
      </p:sp>
    </p:spTree>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Lst>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rebuchet MS" pitchFamily="34" charset="0"/>
        </a:defRPr>
      </a:lvl2pPr>
      <a:lvl3pPr algn="l" rtl="0" eaLnBrk="0" fontAlgn="base" hangingPunct="0">
        <a:spcBef>
          <a:spcPct val="0"/>
        </a:spcBef>
        <a:spcAft>
          <a:spcPct val="0"/>
        </a:spcAft>
        <a:defRPr sz="3600">
          <a:solidFill>
            <a:schemeClr val="tx2"/>
          </a:solidFill>
          <a:latin typeface="Trebuchet MS" pitchFamily="34" charset="0"/>
        </a:defRPr>
      </a:lvl3pPr>
      <a:lvl4pPr algn="l" rtl="0" eaLnBrk="0" fontAlgn="base" hangingPunct="0">
        <a:spcBef>
          <a:spcPct val="0"/>
        </a:spcBef>
        <a:spcAft>
          <a:spcPct val="0"/>
        </a:spcAft>
        <a:defRPr sz="3600">
          <a:solidFill>
            <a:schemeClr val="tx2"/>
          </a:solidFill>
          <a:latin typeface="Trebuchet MS" pitchFamily="34" charset="0"/>
        </a:defRPr>
      </a:lvl4pPr>
      <a:lvl5pPr algn="l" rtl="0" eaLnBrk="0" fontAlgn="base" hangingPunct="0">
        <a:spcBef>
          <a:spcPct val="0"/>
        </a:spcBef>
        <a:spcAft>
          <a:spcPct val="0"/>
        </a:spcAft>
        <a:defRPr sz="3600">
          <a:solidFill>
            <a:schemeClr val="tx2"/>
          </a:solidFill>
          <a:latin typeface="Trebuchet MS" pitchFamily="34" charset="0"/>
        </a:defRPr>
      </a:lvl5pPr>
      <a:lvl6pPr marL="457200" algn="l" rtl="0" fontAlgn="base">
        <a:spcBef>
          <a:spcPct val="0"/>
        </a:spcBef>
        <a:spcAft>
          <a:spcPct val="0"/>
        </a:spcAft>
        <a:defRPr sz="3600">
          <a:solidFill>
            <a:schemeClr val="tx2"/>
          </a:solidFill>
          <a:latin typeface="Trebuchet MS" pitchFamily="34" charset="0"/>
        </a:defRPr>
      </a:lvl6pPr>
      <a:lvl7pPr marL="914400" algn="l" rtl="0" fontAlgn="base">
        <a:spcBef>
          <a:spcPct val="0"/>
        </a:spcBef>
        <a:spcAft>
          <a:spcPct val="0"/>
        </a:spcAft>
        <a:defRPr sz="3600">
          <a:solidFill>
            <a:schemeClr val="tx2"/>
          </a:solidFill>
          <a:latin typeface="Trebuchet MS" pitchFamily="34" charset="0"/>
        </a:defRPr>
      </a:lvl7pPr>
      <a:lvl8pPr marL="1371600" algn="l" rtl="0" fontAlgn="base">
        <a:spcBef>
          <a:spcPct val="0"/>
        </a:spcBef>
        <a:spcAft>
          <a:spcPct val="0"/>
        </a:spcAft>
        <a:defRPr sz="3600">
          <a:solidFill>
            <a:schemeClr val="tx2"/>
          </a:solidFill>
          <a:latin typeface="Trebuchet MS" pitchFamily="34" charset="0"/>
        </a:defRPr>
      </a:lvl8pPr>
      <a:lvl9pPr marL="1828800" algn="l" rtl="0" fontAlgn="base">
        <a:spcBef>
          <a:spcPct val="0"/>
        </a:spcBef>
        <a:spcAft>
          <a:spcPct val="0"/>
        </a:spcAft>
        <a:defRPr sz="3600">
          <a:solidFill>
            <a:schemeClr val="tx2"/>
          </a:solidFill>
          <a:latin typeface="Trebuchet MS"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wmf"/><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wmf"/></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egnaposto numero diapositiva 5"/>
          <p:cNvSpPr>
            <a:spLocks noGrp="1"/>
          </p:cNvSpPr>
          <p:nvPr>
            <p:ph type="sldNum" sz="quarter" idx="12"/>
          </p:nvPr>
        </p:nvSpPr>
        <p:spPr>
          <a:noFill/>
        </p:spPr>
        <p:txBody>
          <a:bodyPr/>
          <a:lstStyle/>
          <a:p>
            <a:fld id="{BA96C865-CED0-493E-AF70-21CC65260253}" type="slidenum">
              <a:rPr lang="it-IT" smtClean="0">
                <a:cs typeface="Arial" pitchFamily="34" charset="0"/>
              </a:rPr>
              <a:pPr/>
              <a:t>1</a:t>
            </a:fld>
            <a:endParaRPr lang="it-IT" smtClean="0">
              <a:cs typeface="Arial" pitchFamily="34" charset="0"/>
            </a:endParaRPr>
          </a:p>
        </p:txBody>
      </p:sp>
      <p:pic>
        <p:nvPicPr>
          <p:cNvPr id="22532" name="Picture 2" descr="logo centrato blu.eps                                          000B9E58WILDE                          BDDDD67D:"/>
          <p:cNvPicPr>
            <a:picLocks noChangeAspect="1" noChangeArrowheads="1"/>
          </p:cNvPicPr>
          <p:nvPr/>
        </p:nvPicPr>
        <p:blipFill>
          <a:blip r:embed="rId3" cstate="print"/>
          <a:srcRect/>
          <a:stretch>
            <a:fillRect/>
          </a:stretch>
        </p:blipFill>
        <p:spPr bwMode="auto">
          <a:xfrm>
            <a:off x="179388" y="4508500"/>
            <a:ext cx="1008062" cy="804863"/>
          </a:xfrm>
          <a:prstGeom prst="rect">
            <a:avLst/>
          </a:prstGeom>
          <a:noFill/>
          <a:ln w="9525">
            <a:noFill/>
            <a:miter lim="800000"/>
            <a:headEnd/>
            <a:tailEnd/>
          </a:ln>
        </p:spPr>
      </p:pic>
      <p:sp>
        <p:nvSpPr>
          <p:cNvPr id="22533" name="Line 3"/>
          <p:cNvSpPr>
            <a:spLocks noChangeShapeType="1"/>
          </p:cNvSpPr>
          <p:nvPr/>
        </p:nvSpPr>
        <p:spPr bwMode="auto">
          <a:xfrm>
            <a:off x="2771775" y="404813"/>
            <a:ext cx="0" cy="5867400"/>
          </a:xfrm>
          <a:prstGeom prst="line">
            <a:avLst/>
          </a:prstGeom>
          <a:noFill/>
          <a:ln w="19050">
            <a:solidFill>
              <a:srgbClr val="003399"/>
            </a:solidFill>
            <a:round/>
            <a:headEnd/>
            <a:tailEnd/>
          </a:ln>
        </p:spPr>
        <p:txBody>
          <a:bodyPr wrap="none" anchor="ctr"/>
          <a:lstStyle/>
          <a:p>
            <a:endParaRPr lang="it-IT"/>
          </a:p>
        </p:txBody>
      </p:sp>
      <p:sp>
        <p:nvSpPr>
          <p:cNvPr id="22534" name="Rectangle 4"/>
          <p:cNvSpPr>
            <a:spLocks noChangeArrowheads="1"/>
          </p:cNvSpPr>
          <p:nvPr/>
        </p:nvSpPr>
        <p:spPr bwMode="auto">
          <a:xfrm>
            <a:off x="2915816" y="1493932"/>
            <a:ext cx="5770984" cy="4308872"/>
          </a:xfrm>
          <a:prstGeom prst="rect">
            <a:avLst/>
          </a:prstGeom>
          <a:noFill/>
          <a:ln w="9525">
            <a:noFill/>
            <a:miter lim="800000"/>
            <a:headEnd/>
            <a:tailEnd/>
          </a:ln>
        </p:spPr>
        <p:txBody>
          <a:bodyPr wrap="square">
            <a:spAutoFit/>
          </a:bodyPr>
          <a:lstStyle/>
          <a:p>
            <a:pPr>
              <a:defRPr/>
            </a:pPr>
            <a:r>
              <a:rPr lang="it-IT" sz="3000" b="1" dirty="0">
                <a:solidFill>
                  <a:schemeClr val="tx1">
                    <a:lumMod val="65000"/>
                    <a:lumOff val="35000"/>
                  </a:schemeClr>
                </a:solidFill>
                <a:latin typeface="Calibri" pitchFamily="34" charset="0"/>
              </a:rPr>
              <a:t>Carta, </a:t>
            </a:r>
            <a:r>
              <a:rPr lang="it-IT" sz="3000" b="1" dirty="0" smtClean="0">
                <a:solidFill>
                  <a:schemeClr val="tx1">
                    <a:lumMod val="65000"/>
                    <a:lumOff val="35000"/>
                  </a:schemeClr>
                </a:solidFill>
                <a:latin typeface="Calibri" pitchFamily="34" charset="0"/>
              </a:rPr>
              <a:t>Editoria</a:t>
            </a:r>
            <a:r>
              <a:rPr lang="it-IT" sz="3000" b="1" dirty="0">
                <a:solidFill>
                  <a:schemeClr val="tx1">
                    <a:lumMod val="65000"/>
                    <a:lumOff val="35000"/>
                  </a:schemeClr>
                </a:solidFill>
                <a:latin typeface="Calibri" pitchFamily="34" charset="0"/>
              </a:rPr>
              <a:t>, </a:t>
            </a:r>
            <a:r>
              <a:rPr lang="it-IT" sz="3000" b="1" dirty="0" smtClean="0">
                <a:solidFill>
                  <a:schemeClr val="tx1">
                    <a:lumMod val="65000"/>
                    <a:lumOff val="35000"/>
                  </a:schemeClr>
                </a:solidFill>
                <a:latin typeface="Calibri" pitchFamily="34" charset="0"/>
              </a:rPr>
              <a:t>Stampa </a:t>
            </a:r>
            <a:r>
              <a:rPr lang="it-IT" sz="3000" b="1" dirty="0">
                <a:solidFill>
                  <a:schemeClr val="tx1">
                    <a:lumMod val="65000"/>
                    <a:lumOff val="35000"/>
                  </a:schemeClr>
                </a:solidFill>
                <a:latin typeface="Calibri" pitchFamily="34" charset="0"/>
              </a:rPr>
              <a:t>e </a:t>
            </a:r>
            <a:r>
              <a:rPr lang="it-IT" sz="3000" b="1" dirty="0" smtClean="0">
                <a:solidFill>
                  <a:schemeClr val="tx1">
                    <a:lumMod val="65000"/>
                    <a:lumOff val="35000"/>
                  </a:schemeClr>
                </a:solidFill>
                <a:latin typeface="Calibri" pitchFamily="34" charset="0"/>
              </a:rPr>
              <a:t>Trasformazione:</a:t>
            </a:r>
          </a:p>
          <a:p>
            <a:pPr algn="r">
              <a:defRPr/>
            </a:pPr>
            <a:r>
              <a:rPr lang="it-IT" sz="3000" b="1" i="1" dirty="0" smtClean="0">
                <a:solidFill>
                  <a:schemeClr val="tx1">
                    <a:lumMod val="65000"/>
                    <a:lumOff val="35000"/>
                  </a:schemeClr>
                </a:solidFill>
                <a:latin typeface="Calibri" pitchFamily="34" charset="0"/>
              </a:rPr>
              <a:t>Crisi </a:t>
            </a:r>
            <a:r>
              <a:rPr lang="it-IT" sz="3000" b="1" i="1" dirty="0">
                <a:solidFill>
                  <a:schemeClr val="tx1">
                    <a:lumMod val="65000"/>
                    <a:lumOff val="35000"/>
                  </a:schemeClr>
                </a:solidFill>
                <a:latin typeface="Calibri" pitchFamily="34" charset="0"/>
              </a:rPr>
              <a:t>dei consumi, </a:t>
            </a:r>
            <a:endParaRPr lang="it-IT" sz="3000" b="1" i="1" dirty="0" smtClean="0">
              <a:solidFill>
                <a:schemeClr val="tx1">
                  <a:lumMod val="65000"/>
                  <a:lumOff val="35000"/>
                </a:schemeClr>
              </a:solidFill>
              <a:latin typeface="Calibri" pitchFamily="34" charset="0"/>
            </a:endParaRPr>
          </a:p>
          <a:p>
            <a:pPr algn="r">
              <a:defRPr/>
            </a:pPr>
            <a:r>
              <a:rPr lang="it-IT" sz="3000" b="1" i="1" dirty="0" smtClean="0">
                <a:solidFill>
                  <a:schemeClr val="tx1">
                    <a:lumMod val="65000"/>
                    <a:lumOff val="35000"/>
                  </a:schemeClr>
                </a:solidFill>
                <a:latin typeface="Calibri" pitchFamily="34" charset="0"/>
              </a:rPr>
              <a:t>proposte </a:t>
            </a:r>
            <a:r>
              <a:rPr lang="it-IT" sz="3000" b="1" i="1" dirty="0">
                <a:solidFill>
                  <a:schemeClr val="tx1">
                    <a:lumMod val="65000"/>
                    <a:lumOff val="35000"/>
                  </a:schemeClr>
                </a:solidFill>
                <a:latin typeface="Calibri" pitchFamily="34" charset="0"/>
              </a:rPr>
              <a:t>per la ripresa</a:t>
            </a:r>
            <a:endParaRPr lang="it-IT" altLang="it-IT" sz="3000" i="1" dirty="0">
              <a:solidFill>
                <a:schemeClr val="tx1">
                  <a:lumMod val="65000"/>
                  <a:lumOff val="35000"/>
                </a:schemeClr>
              </a:solidFill>
              <a:latin typeface="Calibri" panose="020F0502020204030204" pitchFamily="34" charset="0"/>
            </a:endParaRPr>
          </a:p>
          <a:p>
            <a:pPr eaLnBrk="0" hangingPunct="0"/>
            <a:endParaRPr lang="it-IT" sz="1600" b="1" dirty="0" smtClean="0">
              <a:solidFill>
                <a:schemeClr val="tx1">
                  <a:lumMod val="65000"/>
                  <a:lumOff val="35000"/>
                </a:schemeClr>
              </a:solidFill>
              <a:latin typeface="Calibri" panose="020F0502020204030204" pitchFamily="34" charset="0"/>
            </a:endParaRPr>
          </a:p>
          <a:p>
            <a:pPr eaLnBrk="0" hangingPunct="0"/>
            <a:endParaRPr lang="it-IT" sz="1600" b="1" dirty="0" smtClean="0">
              <a:solidFill>
                <a:schemeClr val="tx1">
                  <a:lumMod val="65000"/>
                  <a:lumOff val="35000"/>
                </a:schemeClr>
              </a:solidFill>
              <a:latin typeface="Calibri" panose="020F0502020204030204" pitchFamily="34" charset="0"/>
            </a:endParaRPr>
          </a:p>
          <a:p>
            <a:pPr eaLnBrk="0" hangingPunct="0"/>
            <a:endParaRPr lang="it-IT" sz="1600" b="1" dirty="0" smtClean="0">
              <a:solidFill>
                <a:schemeClr val="tx1">
                  <a:lumMod val="65000"/>
                  <a:lumOff val="35000"/>
                </a:schemeClr>
              </a:solidFill>
              <a:latin typeface="Calibri" panose="020F0502020204030204" pitchFamily="34" charset="0"/>
            </a:endParaRPr>
          </a:p>
          <a:p>
            <a:pPr eaLnBrk="0" hangingPunct="0"/>
            <a:endParaRPr lang="it-IT" sz="1600" b="1" dirty="0" smtClean="0">
              <a:solidFill>
                <a:schemeClr val="tx1">
                  <a:lumMod val="65000"/>
                  <a:lumOff val="35000"/>
                </a:schemeClr>
              </a:solidFill>
              <a:latin typeface="Calibri" panose="020F0502020204030204" pitchFamily="34" charset="0"/>
            </a:endParaRPr>
          </a:p>
          <a:p>
            <a:pPr eaLnBrk="0" hangingPunct="0"/>
            <a:r>
              <a:rPr lang="it-IT" b="1" dirty="0" smtClean="0">
                <a:solidFill>
                  <a:schemeClr val="tx1">
                    <a:lumMod val="65000"/>
                    <a:lumOff val="35000"/>
                  </a:schemeClr>
                </a:solidFill>
                <a:latin typeface="Calibri" panose="020F0502020204030204" pitchFamily="34" charset="0"/>
              </a:rPr>
              <a:t>Alessandro </a:t>
            </a:r>
            <a:r>
              <a:rPr lang="it-IT" b="1" dirty="0">
                <a:solidFill>
                  <a:schemeClr val="tx1">
                    <a:lumMod val="65000"/>
                    <a:lumOff val="35000"/>
                  </a:schemeClr>
                </a:solidFill>
                <a:latin typeface="Calibri" panose="020F0502020204030204" pitchFamily="34" charset="0"/>
              </a:rPr>
              <a:t>Nova </a:t>
            </a:r>
          </a:p>
          <a:p>
            <a:r>
              <a:rPr lang="it-IT" b="1" dirty="0">
                <a:solidFill>
                  <a:schemeClr val="tx1">
                    <a:lumMod val="65000"/>
                    <a:lumOff val="35000"/>
                  </a:schemeClr>
                </a:solidFill>
                <a:latin typeface="Calibri" panose="020F0502020204030204" pitchFamily="34" charset="0"/>
              </a:rPr>
              <a:t>Università L. Bocconi</a:t>
            </a:r>
          </a:p>
          <a:p>
            <a:r>
              <a:rPr lang="it-IT" altLang="it-IT" dirty="0">
                <a:solidFill>
                  <a:schemeClr val="tx1">
                    <a:lumMod val="65000"/>
                    <a:lumOff val="35000"/>
                  </a:schemeClr>
                </a:solidFill>
                <a:latin typeface="Calibri" panose="020F0502020204030204" pitchFamily="34" charset="0"/>
              </a:rPr>
              <a:t/>
            </a:r>
            <a:br>
              <a:rPr lang="it-IT" altLang="it-IT" dirty="0">
                <a:solidFill>
                  <a:schemeClr val="tx1">
                    <a:lumMod val="65000"/>
                    <a:lumOff val="35000"/>
                  </a:schemeClr>
                </a:solidFill>
                <a:latin typeface="Calibri" panose="020F0502020204030204" pitchFamily="34" charset="0"/>
              </a:rPr>
            </a:br>
            <a:endParaRPr lang="it-IT" altLang="it-IT" dirty="0">
              <a:solidFill>
                <a:schemeClr val="tx1">
                  <a:lumMod val="65000"/>
                  <a:lumOff val="35000"/>
                </a:schemeClr>
              </a:solidFill>
              <a:latin typeface="Calibri" panose="020F0502020204030204" pitchFamily="34" charset="0"/>
            </a:endParaRPr>
          </a:p>
          <a:p>
            <a:pPr eaLnBrk="0" hangingPunct="0"/>
            <a:r>
              <a:rPr lang="it-IT" altLang="it-IT" b="1" dirty="0">
                <a:solidFill>
                  <a:schemeClr val="tx1">
                    <a:lumMod val="65000"/>
                    <a:lumOff val="35000"/>
                  </a:schemeClr>
                </a:solidFill>
                <a:latin typeface="Calibri" panose="020F0502020204030204" pitchFamily="34" charset="0"/>
              </a:rPr>
              <a:t>Roma, </a:t>
            </a:r>
            <a:r>
              <a:rPr lang="it-IT" altLang="it-IT" b="1" dirty="0" smtClean="0">
                <a:solidFill>
                  <a:schemeClr val="tx1">
                    <a:lumMod val="65000"/>
                    <a:lumOff val="35000"/>
                  </a:schemeClr>
                </a:solidFill>
                <a:latin typeface="Calibri" panose="020F0502020204030204" pitchFamily="34" charset="0"/>
              </a:rPr>
              <a:t>26  febbraio 2015</a:t>
            </a:r>
            <a:endParaRPr lang="it-IT" altLang="it-IT" b="1" dirty="0">
              <a:solidFill>
                <a:schemeClr val="tx1">
                  <a:lumMod val="65000"/>
                  <a:lumOff val="35000"/>
                </a:schemeClr>
              </a:solidFill>
              <a:latin typeface="Calibri" panose="020F0502020204030204" pitchFamily="34" charset="0"/>
            </a:endParaRPr>
          </a:p>
        </p:txBody>
      </p:sp>
      <p:pic>
        <p:nvPicPr>
          <p:cNvPr id="22535" name="Picture 5" descr="&#10;logo_asig.tif                                                  000B9E58WILDE                          BDDDD67D:"/>
          <p:cNvPicPr>
            <a:picLocks noChangeAspect="1" noChangeArrowheads="1"/>
          </p:cNvPicPr>
          <p:nvPr/>
        </p:nvPicPr>
        <p:blipFill>
          <a:blip r:embed="rId4" cstate="print"/>
          <a:srcRect/>
          <a:stretch>
            <a:fillRect/>
          </a:stretch>
        </p:blipFill>
        <p:spPr bwMode="auto">
          <a:xfrm>
            <a:off x="250825" y="3500438"/>
            <a:ext cx="736600" cy="427037"/>
          </a:xfrm>
          <a:prstGeom prst="rect">
            <a:avLst/>
          </a:prstGeom>
          <a:noFill/>
          <a:ln w="9525">
            <a:noFill/>
            <a:miter lim="800000"/>
            <a:headEnd/>
            <a:tailEnd/>
          </a:ln>
        </p:spPr>
      </p:pic>
      <p:pic>
        <p:nvPicPr>
          <p:cNvPr id="22536" name="Picture 7" descr="2008_ Assologo"/>
          <p:cNvPicPr>
            <a:picLocks noChangeAspect="1" noChangeArrowheads="1"/>
          </p:cNvPicPr>
          <p:nvPr/>
        </p:nvPicPr>
        <p:blipFill>
          <a:blip r:embed="rId5" cstate="print"/>
          <a:srcRect/>
          <a:stretch>
            <a:fillRect/>
          </a:stretch>
        </p:blipFill>
        <p:spPr bwMode="auto">
          <a:xfrm>
            <a:off x="1187450" y="4005263"/>
            <a:ext cx="1295400" cy="441325"/>
          </a:xfrm>
          <a:prstGeom prst="rect">
            <a:avLst/>
          </a:prstGeom>
          <a:noFill/>
          <a:ln w="9525">
            <a:noFill/>
            <a:miter lim="800000"/>
            <a:headEnd/>
            <a:tailEnd/>
          </a:ln>
        </p:spPr>
      </p:pic>
      <p:pic>
        <p:nvPicPr>
          <p:cNvPr id="22537" name="Picture 9" descr="AIE2.tif                                                       000B9E58WILDE                          BDDDD67D:"/>
          <p:cNvPicPr>
            <a:picLocks noChangeAspect="1" noChangeArrowheads="1"/>
          </p:cNvPicPr>
          <p:nvPr/>
        </p:nvPicPr>
        <p:blipFill>
          <a:blip r:embed="rId6" cstate="print"/>
          <a:srcRect/>
          <a:stretch>
            <a:fillRect/>
          </a:stretch>
        </p:blipFill>
        <p:spPr bwMode="auto">
          <a:xfrm>
            <a:off x="1692275" y="1196975"/>
            <a:ext cx="720725" cy="822325"/>
          </a:xfrm>
          <a:prstGeom prst="rect">
            <a:avLst/>
          </a:prstGeom>
          <a:noFill/>
          <a:ln w="9525">
            <a:noFill/>
            <a:miter lim="800000"/>
            <a:headEnd/>
            <a:tailEnd/>
          </a:ln>
        </p:spPr>
      </p:pic>
      <p:pic>
        <p:nvPicPr>
          <p:cNvPr id="22538" name="Picture 10"/>
          <p:cNvPicPr>
            <a:picLocks noChangeAspect="1" noChangeArrowheads="1"/>
          </p:cNvPicPr>
          <p:nvPr/>
        </p:nvPicPr>
        <p:blipFill>
          <a:blip r:embed="rId7" cstate="print"/>
          <a:srcRect/>
          <a:stretch>
            <a:fillRect/>
          </a:stretch>
        </p:blipFill>
        <p:spPr bwMode="auto">
          <a:xfrm>
            <a:off x="323850" y="765175"/>
            <a:ext cx="936625" cy="801688"/>
          </a:xfrm>
          <a:prstGeom prst="rect">
            <a:avLst/>
          </a:prstGeom>
          <a:noFill/>
          <a:ln w="9525">
            <a:noFill/>
            <a:miter lim="800000"/>
            <a:headEnd/>
            <a:tailEnd/>
          </a:ln>
        </p:spPr>
      </p:pic>
      <p:pic>
        <p:nvPicPr>
          <p:cNvPr id="22539" name="Picture 11"/>
          <p:cNvPicPr>
            <a:picLocks noChangeAspect="1" noChangeArrowheads="1"/>
          </p:cNvPicPr>
          <p:nvPr/>
        </p:nvPicPr>
        <p:blipFill>
          <a:blip r:embed="rId8" cstate="print"/>
          <a:srcRect/>
          <a:stretch>
            <a:fillRect/>
          </a:stretch>
        </p:blipFill>
        <p:spPr bwMode="auto">
          <a:xfrm>
            <a:off x="1403350" y="2801938"/>
            <a:ext cx="1138238" cy="627062"/>
          </a:xfrm>
          <a:prstGeom prst="rect">
            <a:avLst/>
          </a:prstGeom>
          <a:noFill/>
          <a:ln w="9525">
            <a:noFill/>
            <a:miter lim="800000"/>
            <a:headEnd/>
            <a:tailEnd/>
          </a:ln>
        </p:spPr>
      </p:pic>
      <p:pic>
        <p:nvPicPr>
          <p:cNvPr id="22540" name="Picture 13"/>
          <p:cNvPicPr>
            <a:picLocks noChangeAspect="1" noChangeArrowheads="1"/>
          </p:cNvPicPr>
          <p:nvPr/>
        </p:nvPicPr>
        <p:blipFill>
          <a:blip r:embed="rId9" cstate="print"/>
          <a:srcRect/>
          <a:stretch>
            <a:fillRect/>
          </a:stretch>
        </p:blipFill>
        <p:spPr bwMode="auto">
          <a:xfrm>
            <a:off x="1331913" y="5208588"/>
            <a:ext cx="1152525" cy="822325"/>
          </a:xfrm>
          <a:prstGeom prst="rect">
            <a:avLst/>
          </a:prstGeom>
          <a:noFill/>
          <a:ln w="9525">
            <a:noFill/>
            <a:miter lim="800000"/>
            <a:headEnd/>
            <a:tailEnd/>
          </a:ln>
        </p:spPr>
      </p:pic>
      <p:pic>
        <p:nvPicPr>
          <p:cNvPr id="22541" name="Picture 17" descr="LogoAnes300bigSO"/>
          <p:cNvPicPr>
            <a:picLocks noChangeAspect="1" noChangeArrowheads="1"/>
          </p:cNvPicPr>
          <p:nvPr/>
        </p:nvPicPr>
        <p:blipFill>
          <a:blip r:embed="rId10" cstate="print"/>
          <a:srcRect/>
          <a:stretch>
            <a:fillRect/>
          </a:stretch>
        </p:blipFill>
        <p:spPr bwMode="auto">
          <a:xfrm>
            <a:off x="179388" y="2205038"/>
            <a:ext cx="962025" cy="523875"/>
          </a:xfrm>
          <a:prstGeom prst="rect">
            <a:avLst/>
          </a:prstGeom>
          <a:noFill/>
          <a:ln w="9525">
            <a:noFill/>
            <a:miter lim="800000"/>
            <a:headEnd/>
            <a:tailEnd/>
          </a:ln>
        </p:spPr>
      </p:pic>
    </p:spTree>
    <p:extLst>
      <p:ext uri="{BB962C8B-B14F-4D97-AF65-F5344CB8AC3E}">
        <p14:creationId xmlns:p14="http://schemas.microsoft.com/office/powerpoint/2010/main" xmlns="" val="3233902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egnaposto numero diapositiva 5"/>
          <p:cNvSpPr>
            <a:spLocks noGrp="1"/>
          </p:cNvSpPr>
          <p:nvPr>
            <p:ph type="sldNum" sz="quarter" idx="12"/>
          </p:nvPr>
        </p:nvSpPr>
        <p:spPr>
          <a:noFill/>
        </p:spPr>
        <p:txBody>
          <a:bodyPr/>
          <a:lstStyle/>
          <a:p>
            <a:fld id="{B32CE4C8-E4AA-47D1-86FA-D80620650EBA}" type="slidenum">
              <a:rPr lang="it-IT" smtClean="0">
                <a:cs typeface="Arial" pitchFamily="34" charset="0"/>
              </a:rPr>
              <a:pPr/>
              <a:t>10</a:t>
            </a:fld>
            <a:endParaRPr lang="it-IT" smtClean="0">
              <a:cs typeface="Arial" pitchFamily="34" charset="0"/>
            </a:endParaRPr>
          </a:p>
        </p:txBody>
      </p:sp>
      <p:sp>
        <p:nvSpPr>
          <p:cNvPr id="9221" name="Rectangle 2"/>
          <p:cNvSpPr>
            <a:spLocks noGrp="1" noChangeArrowheads="1"/>
          </p:cNvSpPr>
          <p:nvPr>
            <p:ph type="title"/>
          </p:nvPr>
        </p:nvSpPr>
        <p:spPr>
          <a:xfrm>
            <a:off x="611560" y="496451"/>
            <a:ext cx="7741047" cy="432966"/>
          </a:xfrm>
        </p:spPr>
        <p:txBody>
          <a:bodyPr anchorCtr="1"/>
          <a:lstStyle/>
          <a:p>
            <a:pPr eaLnBrk="1" hangingPunct="1"/>
            <a:r>
              <a:rPr lang="it-IT" sz="2400" b="1" dirty="0" smtClean="0">
                <a:solidFill>
                  <a:schemeClr val="tx1">
                    <a:lumMod val="65000"/>
                    <a:lumOff val="35000"/>
                  </a:schemeClr>
                </a:solidFill>
                <a:latin typeface="Calibri" pitchFamily="34" charset="0"/>
              </a:rPr>
              <a:t>Il consumo interno* della Filiera per comparti</a:t>
            </a:r>
            <a:r>
              <a:rPr lang="it-IT" sz="2600" b="1" dirty="0" smtClean="0">
                <a:solidFill>
                  <a:schemeClr val="tx1">
                    <a:lumMod val="65000"/>
                    <a:lumOff val="35000"/>
                  </a:schemeClr>
                </a:solidFill>
                <a:latin typeface="Calibri" pitchFamily="34" charset="0"/>
              </a:rPr>
              <a:t> </a:t>
            </a:r>
            <a:r>
              <a:rPr lang="it-IT" sz="2000" b="1" dirty="0" smtClean="0">
                <a:solidFill>
                  <a:schemeClr val="tx1">
                    <a:lumMod val="65000"/>
                    <a:lumOff val="35000"/>
                  </a:schemeClr>
                </a:solidFill>
                <a:latin typeface="Calibri" pitchFamily="34" charset="0"/>
              </a:rPr>
              <a:t>[Mln Euro]</a:t>
            </a:r>
          </a:p>
        </p:txBody>
      </p:sp>
      <p:pic>
        <p:nvPicPr>
          <p:cNvPr id="4" name="Immagine 3"/>
          <p:cNvPicPr/>
          <p:nvPr>
            <p:extLst>
              <p:ext uri="{D42A27DB-BD31-4B8C-83A1-F6EECF244321}">
                <p14:modId xmlns:p14="http://schemas.microsoft.com/office/powerpoint/2010/main" xmlns="" val="13301232"/>
              </p:ext>
            </p:extLst>
          </p:nvPr>
        </p:nvPicPr>
        <p:blipFill>
          <a:blip r:embed="rId2" cstate="print"/>
          <a:stretch>
            <a:fillRect/>
          </a:stretch>
        </p:blipFill>
        <p:spPr>
          <a:xfrm>
            <a:off x="384175" y="1484784"/>
            <a:ext cx="8375650" cy="3822700"/>
          </a:xfrm>
          <a:prstGeom prst="rect">
            <a:avLst/>
          </a:prstGeom>
        </p:spPr>
      </p:pic>
      <p:sp>
        <p:nvSpPr>
          <p:cNvPr id="11" name="Rectangle 104"/>
          <p:cNvSpPr>
            <a:spLocks noChangeArrowheads="1"/>
          </p:cNvSpPr>
          <p:nvPr/>
        </p:nvSpPr>
        <p:spPr bwMode="auto">
          <a:xfrm>
            <a:off x="323528" y="5373216"/>
            <a:ext cx="4968552" cy="166199"/>
          </a:xfrm>
          <a:prstGeom prst="rect">
            <a:avLst/>
          </a:prstGeom>
          <a:noFill/>
          <a:ln w="9525">
            <a:noFill/>
            <a:miter lim="800000"/>
            <a:headEnd/>
            <a:tailEnd/>
          </a:ln>
        </p:spPr>
        <p:txBody>
          <a:bodyPr wrap="square" tIns="0" bIns="0">
            <a:spAutoFit/>
          </a:bodyPr>
          <a:lstStyle/>
          <a:p>
            <a:pPr algn="just">
              <a:lnSpc>
                <a:spcPct val="90000"/>
              </a:lnSpc>
              <a:buClr>
                <a:srgbClr val="FF3300"/>
              </a:buClr>
              <a:buFont typeface="Wingdings" pitchFamily="2" charset="2"/>
              <a:buNone/>
            </a:pPr>
            <a:r>
              <a:rPr lang="it-IT" sz="1200" b="1" i="1" dirty="0">
                <a:solidFill>
                  <a:schemeClr val="tx1">
                    <a:lumMod val="65000"/>
                    <a:lumOff val="35000"/>
                  </a:schemeClr>
                </a:solidFill>
                <a:latin typeface="Calibri" panose="020F0502020204030204" pitchFamily="34" charset="0"/>
              </a:rPr>
              <a:t>* Valori aggregati; ** Stime; *** Dati comprensivi dei ricavi da pubblicità</a:t>
            </a:r>
          </a:p>
        </p:txBody>
      </p:sp>
      <p:sp>
        <p:nvSpPr>
          <p:cNvPr id="12" name="Rectangle 105"/>
          <p:cNvSpPr>
            <a:spLocks noChangeArrowheads="1"/>
          </p:cNvSpPr>
          <p:nvPr/>
        </p:nvSpPr>
        <p:spPr bwMode="auto">
          <a:xfrm>
            <a:off x="6023521" y="5373216"/>
            <a:ext cx="2736304" cy="166199"/>
          </a:xfrm>
          <a:prstGeom prst="rect">
            <a:avLst/>
          </a:prstGeom>
          <a:noFill/>
          <a:ln w="9525">
            <a:noFill/>
            <a:miter lim="800000"/>
            <a:headEnd/>
            <a:tailEnd/>
          </a:ln>
        </p:spPr>
        <p:txBody>
          <a:bodyPr wrap="square" tIns="0" bIns="0">
            <a:spAutoFit/>
          </a:bodyPr>
          <a:lstStyle/>
          <a:p>
            <a:pPr algn="just">
              <a:lnSpc>
                <a:spcPct val="90000"/>
              </a:lnSpc>
              <a:buClr>
                <a:srgbClr val="FF3300"/>
              </a:buClr>
              <a:buFont typeface="Wingdings" pitchFamily="2" charset="2"/>
              <a:buNone/>
            </a:pPr>
            <a:r>
              <a:rPr lang="it-IT" sz="1200" b="1" i="1" dirty="0">
                <a:solidFill>
                  <a:schemeClr val="tx1">
                    <a:lumMod val="65000"/>
                    <a:lumOff val="35000"/>
                  </a:schemeClr>
                </a:solidFill>
                <a:latin typeface="Calibri" panose="020F0502020204030204" pitchFamily="34" charset="0"/>
              </a:rPr>
              <a:t>Fonte: Uffici Studi Associazioni di filiera</a:t>
            </a:r>
          </a:p>
        </p:txBody>
      </p:sp>
    </p:spTree>
    <p:extLst>
      <p:ext uri="{BB962C8B-B14F-4D97-AF65-F5344CB8AC3E}">
        <p14:creationId xmlns:p14="http://schemas.microsoft.com/office/powerpoint/2010/main" xmlns="" val="2376130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egnaposto numero diapositiva 4"/>
          <p:cNvSpPr>
            <a:spLocks noGrp="1"/>
          </p:cNvSpPr>
          <p:nvPr>
            <p:ph type="sldNum" sz="quarter" idx="12"/>
          </p:nvPr>
        </p:nvSpPr>
        <p:spPr>
          <a:noFill/>
        </p:spPr>
        <p:txBody>
          <a:bodyPr/>
          <a:lstStyle/>
          <a:p>
            <a:fld id="{29A65462-6848-4676-8B00-F1085C7C4697}" type="slidenum">
              <a:rPr lang="it-IT" smtClean="0">
                <a:cs typeface="Arial" pitchFamily="34" charset="0"/>
              </a:rPr>
              <a:pPr/>
              <a:t>11</a:t>
            </a:fld>
            <a:endParaRPr lang="it-IT" smtClean="0">
              <a:cs typeface="Arial" pitchFamily="34" charset="0"/>
            </a:endParaRPr>
          </a:p>
        </p:txBody>
      </p:sp>
      <p:sp>
        <p:nvSpPr>
          <p:cNvPr id="10245" name="Rectangle 2"/>
          <p:cNvSpPr>
            <a:spLocks noGrp="1" noChangeArrowheads="1"/>
          </p:cNvSpPr>
          <p:nvPr>
            <p:ph type="title"/>
          </p:nvPr>
        </p:nvSpPr>
        <p:spPr>
          <a:xfrm>
            <a:off x="693837" y="444030"/>
            <a:ext cx="7883525" cy="457200"/>
          </a:xfrm>
        </p:spPr>
        <p:txBody>
          <a:bodyPr anchorCtr="1"/>
          <a:lstStyle/>
          <a:p>
            <a:pPr eaLnBrk="1" hangingPunct="1"/>
            <a:r>
              <a:rPr lang="it-IT" sz="2400" b="1" dirty="0" smtClean="0">
                <a:solidFill>
                  <a:schemeClr val="tx1">
                    <a:lumMod val="65000"/>
                    <a:lumOff val="35000"/>
                  </a:schemeClr>
                </a:solidFill>
                <a:latin typeface="Calibri" pitchFamily="34" charset="0"/>
              </a:rPr>
              <a:t>Export su fatturato e </a:t>
            </a:r>
            <a:r>
              <a:rPr lang="it-IT" sz="2400" b="1" i="1" dirty="0" smtClean="0">
                <a:solidFill>
                  <a:schemeClr val="tx1">
                    <a:lumMod val="65000"/>
                    <a:lumOff val="35000"/>
                  </a:schemeClr>
                </a:solidFill>
                <a:latin typeface="Calibri" pitchFamily="34" charset="0"/>
              </a:rPr>
              <a:t>import </a:t>
            </a:r>
            <a:r>
              <a:rPr lang="it-IT" sz="2400" b="1" i="1" dirty="0" err="1" smtClean="0">
                <a:solidFill>
                  <a:schemeClr val="tx1">
                    <a:lumMod val="65000"/>
                    <a:lumOff val="35000"/>
                  </a:schemeClr>
                </a:solidFill>
                <a:latin typeface="Calibri" pitchFamily="34" charset="0"/>
              </a:rPr>
              <a:t>penetration</a:t>
            </a:r>
            <a:endParaRPr lang="it-IT" sz="2400" b="1" i="1" dirty="0" smtClean="0">
              <a:solidFill>
                <a:schemeClr val="tx1">
                  <a:lumMod val="65000"/>
                  <a:lumOff val="35000"/>
                </a:schemeClr>
              </a:solidFill>
              <a:latin typeface="Calibri" pitchFamily="34" charset="0"/>
            </a:endParaRPr>
          </a:p>
        </p:txBody>
      </p:sp>
      <p:sp>
        <p:nvSpPr>
          <p:cNvPr id="10246" name="Rectangle 3"/>
          <p:cNvSpPr>
            <a:spLocks noChangeArrowheads="1"/>
          </p:cNvSpPr>
          <p:nvPr/>
        </p:nvSpPr>
        <p:spPr bwMode="auto">
          <a:xfrm>
            <a:off x="647353" y="5894736"/>
            <a:ext cx="900311" cy="166199"/>
          </a:xfrm>
          <a:prstGeom prst="rect">
            <a:avLst/>
          </a:prstGeom>
          <a:noFill/>
          <a:ln w="9525">
            <a:noFill/>
            <a:miter lim="800000"/>
            <a:headEnd/>
            <a:tailEnd/>
          </a:ln>
        </p:spPr>
        <p:txBody>
          <a:bodyPr wrap="square" tIns="0" bIns="0">
            <a:spAutoFit/>
          </a:bodyPr>
          <a:lstStyle/>
          <a:p>
            <a:pPr algn="just">
              <a:lnSpc>
                <a:spcPct val="90000"/>
              </a:lnSpc>
              <a:buClr>
                <a:srgbClr val="FF3300"/>
              </a:buClr>
              <a:buFont typeface="Wingdings" pitchFamily="2" charset="2"/>
              <a:buNone/>
            </a:pPr>
            <a:r>
              <a:rPr lang="it-IT" sz="1200" b="1" i="1" dirty="0">
                <a:solidFill>
                  <a:schemeClr val="tx1">
                    <a:lumMod val="65000"/>
                    <a:lumOff val="35000"/>
                  </a:schemeClr>
                </a:solidFill>
                <a:latin typeface="Calibri" panose="020F0502020204030204" pitchFamily="34" charset="0"/>
              </a:rPr>
              <a:t>* Stime</a:t>
            </a:r>
          </a:p>
        </p:txBody>
      </p:sp>
      <p:sp>
        <p:nvSpPr>
          <p:cNvPr id="10247" name="Rectangle 172"/>
          <p:cNvSpPr>
            <a:spLocks noChangeArrowheads="1"/>
          </p:cNvSpPr>
          <p:nvPr/>
        </p:nvSpPr>
        <p:spPr bwMode="auto">
          <a:xfrm>
            <a:off x="5724897" y="5877272"/>
            <a:ext cx="2879551" cy="166199"/>
          </a:xfrm>
          <a:prstGeom prst="rect">
            <a:avLst/>
          </a:prstGeom>
          <a:noFill/>
          <a:ln w="9525">
            <a:noFill/>
            <a:miter lim="800000"/>
            <a:headEnd/>
            <a:tailEnd/>
          </a:ln>
        </p:spPr>
        <p:txBody>
          <a:bodyPr wrap="square" tIns="0" bIns="0">
            <a:spAutoFit/>
          </a:bodyPr>
          <a:lstStyle/>
          <a:p>
            <a:pPr algn="just">
              <a:lnSpc>
                <a:spcPct val="90000"/>
              </a:lnSpc>
              <a:buClr>
                <a:srgbClr val="FF3300"/>
              </a:buClr>
              <a:buFont typeface="Wingdings" pitchFamily="2" charset="2"/>
              <a:buNone/>
            </a:pPr>
            <a:r>
              <a:rPr lang="it-IT" sz="1200" b="1" i="1" dirty="0">
                <a:solidFill>
                  <a:schemeClr val="tx1">
                    <a:lumMod val="65000"/>
                    <a:lumOff val="35000"/>
                  </a:schemeClr>
                </a:solidFill>
                <a:latin typeface="Calibri" panose="020F0502020204030204" pitchFamily="34" charset="0"/>
              </a:rPr>
              <a:t>     Fonte: Uffici Studi Associazioni di filiera</a:t>
            </a:r>
          </a:p>
        </p:txBody>
      </p:sp>
      <p:pic>
        <p:nvPicPr>
          <p:cNvPr id="3" name="Immagine 2"/>
          <p:cNvPicPr/>
          <p:nvPr>
            <p:extLst>
              <p:ext uri="{D42A27DB-BD31-4B8C-83A1-F6EECF244321}">
                <p14:modId xmlns:p14="http://schemas.microsoft.com/office/powerpoint/2010/main" xmlns="" val="3794197722"/>
              </p:ext>
            </p:extLst>
          </p:nvPr>
        </p:nvPicPr>
        <p:blipFill>
          <a:blip r:embed="rId3" cstate="print"/>
          <a:stretch>
            <a:fillRect/>
          </a:stretch>
        </p:blipFill>
        <p:spPr>
          <a:xfrm>
            <a:off x="681387" y="1037047"/>
            <a:ext cx="7908423" cy="4857689"/>
          </a:xfrm>
          <a:prstGeom prst="rect">
            <a:avLst/>
          </a:prstGeom>
        </p:spPr>
      </p:pic>
    </p:spTree>
    <p:extLst>
      <p:ext uri="{BB962C8B-B14F-4D97-AF65-F5344CB8AC3E}">
        <p14:creationId xmlns:p14="http://schemas.microsoft.com/office/powerpoint/2010/main" xmlns="" val="2342376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egnaposto numero diapositiva 4"/>
          <p:cNvSpPr>
            <a:spLocks noGrp="1"/>
          </p:cNvSpPr>
          <p:nvPr>
            <p:ph type="sldNum" sz="quarter" idx="12"/>
          </p:nvPr>
        </p:nvSpPr>
        <p:spPr>
          <a:noFill/>
        </p:spPr>
        <p:txBody>
          <a:bodyPr/>
          <a:lstStyle/>
          <a:p>
            <a:fld id="{C9518427-C1BB-4F9F-9FAA-4BEE1CBECEA0}" type="slidenum">
              <a:rPr lang="it-IT" smtClean="0">
                <a:cs typeface="Arial" pitchFamily="34" charset="0"/>
              </a:rPr>
              <a:pPr/>
              <a:t>12</a:t>
            </a:fld>
            <a:endParaRPr lang="it-IT" smtClean="0">
              <a:cs typeface="Arial" pitchFamily="34" charset="0"/>
            </a:endParaRPr>
          </a:p>
        </p:txBody>
      </p:sp>
      <p:sp>
        <p:nvSpPr>
          <p:cNvPr id="11269" name="Rectangle 2"/>
          <p:cNvSpPr>
            <a:spLocks noGrp="1" noChangeArrowheads="1"/>
          </p:cNvSpPr>
          <p:nvPr>
            <p:ph type="title"/>
          </p:nvPr>
        </p:nvSpPr>
        <p:spPr>
          <a:xfrm>
            <a:off x="528637" y="469900"/>
            <a:ext cx="8075613" cy="419101"/>
          </a:xfrm>
        </p:spPr>
        <p:txBody>
          <a:bodyPr anchorCtr="1"/>
          <a:lstStyle/>
          <a:p>
            <a:pPr eaLnBrk="1" hangingPunct="1"/>
            <a:r>
              <a:rPr lang="it-IT" sz="2400" b="1" dirty="0" smtClean="0">
                <a:solidFill>
                  <a:schemeClr val="tx1">
                    <a:lumMod val="65000"/>
                    <a:lumOff val="35000"/>
                  </a:schemeClr>
                </a:solidFill>
                <a:latin typeface="Calibri" pitchFamily="34" charset="0"/>
              </a:rPr>
              <a:t>La dinamica delle variabili di commercio estero</a:t>
            </a:r>
            <a:r>
              <a:rPr lang="it-IT" sz="2600" b="1" dirty="0" smtClean="0">
                <a:solidFill>
                  <a:schemeClr val="tx1">
                    <a:lumMod val="65000"/>
                    <a:lumOff val="35000"/>
                  </a:schemeClr>
                </a:solidFill>
                <a:latin typeface="Calibri" pitchFamily="34" charset="0"/>
              </a:rPr>
              <a:t> </a:t>
            </a:r>
            <a:r>
              <a:rPr lang="it-IT" sz="2000" b="1" dirty="0" smtClean="0">
                <a:solidFill>
                  <a:schemeClr val="tx1">
                    <a:lumMod val="65000"/>
                    <a:lumOff val="35000"/>
                  </a:schemeClr>
                </a:solidFill>
                <a:latin typeface="Calibri" pitchFamily="34" charset="0"/>
              </a:rPr>
              <a:t>[</a:t>
            </a:r>
            <a:r>
              <a:rPr lang="it-IT" sz="2000" b="1" dirty="0" err="1" smtClean="0">
                <a:solidFill>
                  <a:schemeClr val="tx1">
                    <a:lumMod val="65000"/>
                    <a:lumOff val="35000"/>
                  </a:schemeClr>
                </a:solidFill>
                <a:latin typeface="Calibri" pitchFamily="34" charset="0"/>
              </a:rPr>
              <a:t>Mln</a:t>
            </a:r>
            <a:r>
              <a:rPr lang="it-IT" sz="2000" b="1" dirty="0" smtClean="0">
                <a:solidFill>
                  <a:schemeClr val="tx1">
                    <a:lumMod val="65000"/>
                    <a:lumOff val="35000"/>
                  </a:schemeClr>
                </a:solidFill>
                <a:latin typeface="Calibri" pitchFamily="34" charset="0"/>
              </a:rPr>
              <a:t> di Euro]</a:t>
            </a:r>
          </a:p>
        </p:txBody>
      </p:sp>
      <p:sp>
        <p:nvSpPr>
          <p:cNvPr id="9" name="Rectangle 3"/>
          <p:cNvSpPr>
            <a:spLocks noChangeArrowheads="1"/>
          </p:cNvSpPr>
          <p:nvPr/>
        </p:nvSpPr>
        <p:spPr bwMode="auto">
          <a:xfrm>
            <a:off x="539552" y="5894736"/>
            <a:ext cx="900311" cy="166199"/>
          </a:xfrm>
          <a:prstGeom prst="rect">
            <a:avLst/>
          </a:prstGeom>
          <a:noFill/>
          <a:ln w="9525">
            <a:noFill/>
            <a:miter lim="800000"/>
            <a:headEnd/>
            <a:tailEnd/>
          </a:ln>
        </p:spPr>
        <p:txBody>
          <a:bodyPr wrap="square" tIns="0" bIns="0">
            <a:spAutoFit/>
          </a:bodyPr>
          <a:lstStyle/>
          <a:p>
            <a:pPr algn="just">
              <a:lnSpc>
                <a:spcPct val="90000"/>
              </a:lnSpc>
              <a:buClr>
                <a:srgbClr val="FF3300"/>
              </a:buClr>
              <a:buFont typeface="Wingdings" pitchFamily="2" charset="2"/>
              <a:buNone/>
            </a:pPr>
            <a:r>
              <a:rPr lang="it-IT" sz="1200" b="1" i="1" dirty="0">
                <a:solidFill>
                  <a:schemeClr val="tx1">
                    <a:lumMod val="65000"/>
                    <a:lumOff val="35000"/>
                  </a:schemeClr>
                </a:solidFill>
                <a:latin typeface="Calibri" panose="020F0502020204030204" pitchFamily="34" charset="0"/>
              </a:rPr>
              <a:t>* Stime</a:t>
            </a:r>
          </a:p>
        </p:txBody>
      </p:sp>
      <p:sp>
        <p:nvSpPr>
          <p:cNvPr id="10" name="Rectangle 172"/>
          <p:cNvSpPr>
            <a:spLocks noChangeArrowheads="1"/>
          </p:cNvSpPr>
          <p:nvPr/>
        </p:nvSpPr>
        <p:spPr bwMode="auto">
          <a:xfrm>
            <a:off x="5364857" y="5877272"/>
            <a:ext cx="3383607" cy="166199"/>
          </a:xfrm>
          <a:prstGeom prst="rect">
            <a:avLst/>
          </a:prstGeom>
          <a:noFill/>
          <a:ln w="9525">
            <a:noFill/>
            <a:miter lim="800000"/>
            <a:headEnd/>
            <a:tailEnd/>
          </a:ln>
        </p:spPr>
        <p:txBody>
          <a:bodyPr wrap="square" tIns="0" bIns="0">
            <a:spAutoFit/>
          </a:bodyPr>
          <a:lstStyle/>
          <a:p>
            <a:pPr algn="just">
              <a:lnSpc>
                <a:spcPct val="90000"/>
              </a:lnSpc>
              <a:buClr>
                <a:srgbClr val="FF3300"/>
              </a:buClr>
              <a:buFont typeface="Wingdings" pitchFamily="2" charset="2"/>
              <a:buNone/>
            </a:pPr>
            <a:r>
              <a:rPr lang="it-IT" sz="1200" b="1" i="1" dirty="0">
                <a:solidFill>
                  <a:schemeClr val="tx1">
                    <a:lumMod val="65000"/>
                    <a:lumOff val="35000"/>
                  </a:schemeClr>
                </a:solidFill>
                <a:latin typeface="Calibri" panose="020F0502020204030204" pitchFamily="34" charset="0"/>
              </a:rPr>
              <a:t>     Fonte: Uffici Studi Associazioni di filiera</a:t>
            </a:r>
          </a:p>
        </p:txBody>
      </p:sp>
      <p:pic>
        <p:nvPicPr>
          <p:cNvPr id="3" name="Immagine 2"/>
          <p:cNvPicPr/>
          <p:nvPr>
            <p:extLst>
              <p:ext uri="{D42A27DB-BD31-4B8C-83A1-F6EECF244321}">
                <p14:modId xmlns:p14="http://schemas.microsoft.com/office/powerpoint/2010/main" xmlns="" val="1399950846"/>
              </p:ext>
            </p:extLst>
          </p:nvPr>
        </p:nvPicPr>
        <p:blipFill>
          <a:blip r:embed="rId2" cstate="print"/>
          <a:stretch>
            <a:fillRect/>
          </a:stretch>
        </p:blipFill>
        <p:spPr>
          <a:xfrm>
            <a:off x="670923" y="1019583"/>
            <a:ext cx="7908423" cy="4857689"/>
          </a:xfrm>
          <a:prstGeom prst="rect">
            <a:avLst/>
          </a:prstGeom>
        </p:spPr>
      </p:pic>
    </p:spTree>
    <p:extLst>
      <p:ext uri="{BB962C8B-B14F-4D97-AF65-F5344CB8AC3E}">
        <p14:creationId xmlns:p14="http://schemas.microsoft.com/office/powerpoint/2010/main" xmlns="" val="1064053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egnaposto numero diapositiva 5"/>
          <p:cNvSpPr>
            <a:spLocks noGrp="1"/>
          </p:cNvSpPr>
          <p:nvPr>
            <p:ph type="sldNum" sz="quarter" idx="12"/>
          </p:nvPr>
        </p:nvSpPr>
        <p:spPr>
          <a:noFill/>
        </p:spPr>
        <p:txBody>
          <a:bodyPr/>
          <a:lstStyle/>
          <a:p>
            <a:fld id="{710A6DC8-C84A-4D8D-B1D9-3DBCD754BD26}" type="slidenum">
              <a:rPr lang="it-IT" smtClean="0">
                <a:cs typeface="Arial" pitchFamily="34" charset="0"/>
              </a:rPr>
              <a:pPr/>
              <a:t>13</a:t>
            </a:fld>
            <a:endParaRPr lang="it-IT" dirty="0" smtClean="0">
              <a:cs typeface="Arial" pitchFamily="34" charset="0"/>
            </a:endParaRPr>
          </a:p>
        </p:txBody>
      </p:sp>
      <p:sp>
        <p:nvSpPr>
          <p:cNvPr id="13317" name="Rectangle 2"/>
          <p:cNvSpPr>
            <a:spLocks noGrp="1" noChangeArrowheads="1"/>
          </p:cNvSpPr>
          <p:nvPr>
            <p:ph type="title"/>
          </p:nvPr>
        </p:nvSpPr>
        <p:spPr>
          <a:xfrm>
            <a:off x="287338" y="333375"/>
            <a:ext cx="8569325" cy="576263"/>
          </a:xfrm>
        </p:spPr>
        <p:txBody>
          <a:bodyPr anchorCtr="1"/>
          <a:lstStyle/>
          <a:p>
            <a:pPr eaLnBrk="1" hangingPunct="1"/>
            <a:r>
              <a:rPr lang="it-IT" sz="2400" b="1" dirty="0" smtClean="0">
                <a:solidFill>
                  <a:schemeClr val="tx1">
                    <a:lumMod val="65000"/>
                    <a:lumOff val="35000"/>
                  </a:schemeClr>
                </a:solidFill>
                <a:latin typeface="Calibri" pitchFamily="34" charset="0"/>
              </a:rPr>
              <a:t>L’occupazione nella Filiera della carta</a:t>
            </a:r>
            <a:r>
              <a:rPr lang="it-IT" sz="2600" b="1" dirty="0" smtClean="0">
                <a:solidFill>
                  <a:schemeClr val="tx1">
                    <a:lumMod val="65000"/>
                    <a:lumOff val="35000"/>
                  </a:schemeClr>
                </a:solidFill>
                <a:latin typeface="Calibri" pitchFamily="34" charset="0"/>
              </a:rPr>
              <a:t> </a:t>
            </a:r>
            <a:r>
              <a:rPr lang="it-IT" sz="2000" b="1" dirty="0" smtClean="0">
                <a:solidFill>
                  <a:schemeClr val="tx1">
                    <a:lumMod val="65000"/>
                    <a:lumOff val="35000"/>
                  </a:schemeClr>
                </a:solidFill>
                <a:latin typeface="Calibri" pitchFamily="34" charset="0"/>
              </a:rPr>
              <a:t>(Numero di addetti)</a:t>
            </a:r>
          </a:p>
        </p:txBody>
      </p:sp>
      <p:sp>
        <p:nvSpPr>
          <p:cNvPr id="13318" name="Rectangle 116"/>
          <p:cNvSpPr>
            <a:spLocks noChangeArrowheads="1"/>
          </p:cNvSpPr>
          <p:nvPr/>
        </p:nvSpPr>
        <p:spPr bwMode="auto">
          <a:xfrm>
            <a:off x="5796732" y="5640132"/>
            <a:ext cx="3168601" cy="193899"/>
          </a:xfrm>
          <a:prstGeom prst="rect">
            <a:avLst/>
          </a:prstGeom>
          <a:noFill/>
          <a:ln w="9525">
            <a:noFill/>
            <a:miter lim="800000"/>
            <a:headEnd/>
            <a:tailEnd/>
          </a:ln>
        </p:spPr>
        <p:txBody>
          <a:bodyPr wrap="square" tIns="0" bIns="0">
            <a:spAutoFit/>
          </a:bodyPr>
          <a:lstStyle/>
          <a:p>
            <a:pPr algn="just">
              <a:lnSpc>
                <a:spcPct val="90000"/>
              </a:lnSpc>
              <a:buClr>
                <a:srgbClr val="FF3300"/>
              </a:buClr>
              <a:buFont typeface="Wingdings" pitchFamily="2" charset="2"/>
              <a:buNone/>
            </a:pPr>
            <a:r>
              <a:rPr lang="it-IT" sz="1400" b="1" i="1" dirty="0">
                <a:solidFill>
                  <a:schemeClr val="tx1">
                    <a:lumMod val="65000"/>
                    <a:lumOff val="35000"/>
                  </a:schemeClr>
                </a:solidFill>
                <a:latin typeface="Calibri" panose="020F0502020204030204" pitchFamily="34" charset="0"/>
              </a:rPr>
              <a:t>Fonte: Uffici Studi Associazioni di Filiera</a:t>
            </a:r>
          </a:p>
        </p:txBody>
      </p:sp>
      <p:sp>
        <p:nvSpPr>
          <p:cNvPr id="13319" name="Text Box 117"/>
          <p:cNvSpPr txBox="1">
            <a:spLocks noChangeArrowheads="1"/>
          </p:cNvSpPr>
          <p:nvPr/>
        </p:nvSpPr>
        <p:spPr bwMode="auto">
          <a:xfrm>
            <a:off x="402256" y="5330767"/>
            <a:ext cx="6209158" cy="387798"/>
          </a:xfrm>
          <a:prstGeom prst="rect">
            <a:avLst/>
          </a:prstGeom>
          <a:noFill/>
          <a:ln w="9525">
            <a:noFill/>
            <a:miter lim="800000"/>
            <a:headEnd/>
            <a:tailEnd/>
          </a:ln>
        </p:spPr>
        <p:txBody>
          <a:bodyPr wrap="square" tIns="0" bIns="0">
            <a:spAutoFit/>
          </a:bodyPr>
          <a:lstStyle>
            <a:defPPr>
              <a:defRPr lang="it-IT"/>
            </a:defPPr>
            <a:lvl1pPr algn="just">
              <a:lnSpc>
                <a:spcPct val="90000"/>
              </a:lnSpc>
              <a:buClr>
                <a:srgbClr val="FF3300"/>
              </a:buClr>
              <a:buFont typeface="Wingdings" pitchFamily="2" charset="2"/>
              <a:buNone/>
              <a:defRPr sz="1400" b="1" i="1">
                <a:solidFill>
                  <a:schemeClr val="tx1">
                    <a:lumMod val="65000"/>
                    <a:lumOff val="35000"/>
                  </a:schemeClr>
                </a:solidFill>
                <a:latin typeface="Calibri" panose="020F0502020204030204" pitchFamily="34" charset="0"/>
              </a:defRPr>
            </a:lvl1pPr>
          </a:lstStyle>
          <a:p>
            <a:r>
              <a:rPr lang="it-IT" dirty="0" smtClean="0"/>
              <a:t>*Solo </a:t>
            </a:r>
            <a:r>
              <a:rPr lang="it-IT" dirty="0"/>
              <a:t>giornalisti, gli addetti  grafici sono compresi nel dato di </a:t>
            </a:r>
            <a:r>
              <a:rPr lang="it-IT" dirty="0" err="1" smtClean="0"/>
              <a:t>Assografici</a:t>
            </a:r>
            <a:r>
              <a:rPr lang="it-IT" dirty="0" smtClean="0"/>
              <a:t> </a:t>
            </a:r>
          </a:p>
          <a:p>
            <a:r>
              <a:rPr lang="it-IT" dirty="0" smtClean="0"/>
              <a:t>** </a:t>
            </a:r>
            <a:r>
              <a:rPr lang="it-IT" dirty="0"/>
              <a:t>stime</a:t>
            </a:r>
          </a:p>
        </p:txBody>
      </p:sp>
      <p:pic>
        <p:nvPicPr>
          <p:cNvPr id="4" name="Immagine 3"/>
          <p:cNvPicPr/>
          <p:nvPr>
            <p:extLst>
              <p:ext uri="{D42A27DB-BD31-4B8C-83A1-F6EECF244321}">
                <p14:modId xmlns:p14="http://schemas.microsoft.com/office/powerpoint/2010/main" xmlns="" val="742587277"/>
              </p:ext>
            </p:extLst>
          </p:nvPr>
        </p:nvPicPr>
        <p:blipFill>
          <a:blip r:embed="rId2" cstate="print"/>
          <a:stretch>
            <a:fillRect/>
          </a:stretch>
        </p:blipFill>
        <p:spPr>
          <a:xfrm>
            <a:off x="444822" y="1478508"/>
            <a:ext cx="8375650" cy="3822700"/>
          </a:xfrm>
          <a:prstGeom prst="rect">
            <a:avLst/>
          </a:prstGeom>
        </p:spPr>
      </p:pic>
    </p:spTree>
    <p:extLst>
      <p:ext uri="{BB962C8B-B14F-4D97-AF65-F5344CB8AC3E}">
        <p14:creationId xmlns:p14="http://schemas.microsoft.com/office/powerpoint/2010/main" xmlns="" val="3250019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extLst>
              <p:ext uri="{D42A27DB-BD31-4B8C-83A1-F6EECF244321}">
                <p14:modId xmlns:p14="http://schemas.microsoft.com/office/powerpoint/2010/main" xmlns="" val="2581534064"/>
              </p:ext>
            </p:extLst>
          </p:nvPr>
        </p:nvPicPr>
        <p:blipFill>
          <a:blip r:embed="rId2" cstate="print"/>
          <a:stretch>
            <a:fillRect/>
          </a:stretch>
        </p:blipFill>
        <p:spPr>
          <a:xfrm>
            <a:off x="617788" y="1055718"/>
            <a:ext cx="7908423" cy="4857689"/>
          </a:xfrm>
          <a:prstGeom prst="rect">
            <a:avLst/>
          </a:prstGeom>
        </p:spPr>
      </p:pic>
      <p:sp>
        <p:nvSpPr>
          <p:cNvPr id="14340" name="Segnaposto numero diapositiva 5"/>
          <p:cNvSpPr>
            <a:spLocks noGrp="1"/>
          </p:cNvSpPr>
          <p:nvPr>
            <p:ph type="sldNum" sz="quarter" idx="12"/>
          </p:nvPr>
        </p:nvSpPr>
        <p:spPr>
          <a:noFill/>
        </p:spPr>
        <p:txBody>
          <a:bodyPr/>
          <a:lstStyle/>
          <a:p>
            <a:fld id="{2033753F-957C-4970-AAE1-47E0F47FD274}" type="slidenum">
              <a:rPr lang="it-IT" smtClean="0">
                <a:cs typeface="Arial" pitchFamily="34" charset="0"/>
              </a:rPr>
              <a:pPr/>
              <a:t>14</a:t>
            </a:fld>
            <a:endParaRPr lang="it-IT" smtClean="0">
              <a:cs typeface="Arial" pitchFamily="34" charset="0"/>
            </a:endParaRPr>
          </a:p>
        </p:txBody>
      </p:sp>
      <p:sp>
        <p:nvSpPr>
          <p:cNvPr id="14341" name="Rectangle 2"/>
          <p:cNvSpPr>
            <a:spLocks noGrp="1" noChangeArrowheads="1"/>
          </p:cNvSpPr>
          <p:nvPr>
            <p:ph type="title"/>
          </p:nvPr>
        </p:nvSpPr>
        <p:spPr>
          <a:xfrm>
            <a:off x="0" y="548534"/>
            <a:ext cx="8856662" cy="439737"/>
          </a:xfrm>
        </p:spPr>
        <p:txBody>
          <a:bodyPr anchorCtr="1"/>
          <a:lstStyle/>
          <a:p>
            <a:pPr eaLnBrk="1" hangingPunct="1"/>
            <a:r>
              <a:rPr lang="it-IT" sz="2400" b="1" dirty="0" smtClean="0">
                <a:solidFill>
                  <a:schemeClr val="tx1">
                    <a:lumMod val="65000"/>
                    <a:lumOff val="35000"/>
                  </a:schemeClr>
                </a:solidFill>
                <a:latin typeface="Calibri" pitchFamily="34" charset="0"/>
              </a:rPr>
              <a:t>Il peso della filiera rispetto al totale nazionale: occupazione (manifatturiero), import e export</a:t>
            </a:r>
            <a:endParaRPr lang="it-IT" sz="2000" b="1" dirty="0" smtClean="0">
              <a:solidFill>
                <a:schemeClr val="tx1">
                  <a:lumMod val="65000"/>
                  <a:lumOff val="35000"/>
                </a:schemeClr>
              </a:solidFill>
              <a:latin typeface="Calibri" pitchFamily="34" charset="0"/>
            </a:endParaRPr>
          </a:p>
        </p:txBody>
      </p:sp>
      <p:sp>
        <p:nvSpPr>
          <p:cNvPr id="6" name="Rectangle 172"/>
          <p:cNvSpPr>
            <a:spLocks noChangeArrowheads="1"/>
          </p:cNvSpPr>
          <p:nvPr/>
        </p:nvSpPr>
        <p:spPr bwMode="auto">
          <a:xfrm>
            <a:off x="5355452" y="5919608"/>
            <a:ext cx="3405591" cy="193899"/>
          </a:xfrm>
          <a:prstGeom prst="rect">
            <a:avLst/>
          </a:prstGeom>
          <a:noFill/>
          <a:ln w="9525">
            <a:noFill/>
            <a:miter lim="800000"/>
            <a:headEnd/>
            <a:tailEnd/>
          </a:ln>
        </p:spPr>
        <p:txBody>
          <a:bodyPr wrap="square" tIns="0" bIns="0">
            <a:spAutoFit/>
          </a:bodyPr>
          <a:lstStyle/>
          <a:p>
            <a:pPr algn="just">
              <a:lnSpc>
                <a:spcPct val="90000"/>
              </a:lnSpc>
              <a:buClr>
                <a:srgbClr val="FF3300"/>
              </a:buClr>
            </a:pPr>
            <a:r>
              <a:rPr lang="it-IT" sz="1400" b="1" i="1" dirty="0">
                <a:solidFill>
                  <a:schemeClr val="tx1">
                    <a:lumMod val="65000"/>
                    <a:lumOff val="35000"/>
                  </a:schemeClr>
                </a:solidFill>
                <a:latin typeface="Calibri" panose="020F0502020204030204" pitchFamily="34" charset="0"/>
              </a:rPr>
              <a:t>     </a:t>
            </a:r>
            <a:r>
              <a:rPr lang="it-IT" sz="1200" b="1" i="1" dirty="0">
                <a:solidFill>
                  <a:schemeClr val="tx1">
                    <a:lumMod val="65000"/>
                    <a:lumOff val="35000"/>
                  </a:schemeClr>
                </a:solidFill>
                <a:latin typeface="Calibri" panose="020F0502020204030204" pitchFamily="34" charset="0"/>
              </a:rPr>
              <a:t>Fonte: Uffici Studi Associazioni di filiera e Istat</a:t>
            </a:r>
          </a:p>
        </p:txBody>
      </p:sp>
    </p:spTree>
    <p:extLst>
      <p:ext uri="{BB962C8B-B14F-4D97-AF65-F5344CB8AC3E}">
        <p14:creationId xmlns:p14="http://schemas.microsoft.com/office/powerpoint/2010/main" xmlns="" val="40295580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extLst>
              <p:ext uri="{D42A27DB-BD31-4B8C-83A1-F6EECF244321}">
                <p14:modId xmlns:p14="http://schemas.microsoft.com/office/powerpoint/2010/main" xmlns="" val="1858218537"/>
              </p:ext>
            </p:extLst>
          </p:nvPr>
        </p:nvPicPr>
        <p:blipFill>
          <a:blip r:embed="rId2" cstate="print"/>
          <a:stretch>
            <a:fillRect/>
          </a:stretch>
        </p:blipFill>
        <p:spPr>
          <a:xfrm>
            <a:off x="721712" y="1049026"/>
            <a:ext cx="7516352" cy="4937760"/>
          </a:xfrm>
          <a:prstGeom prst="rect">
            <a:avLst/>
          </a:prstGeom>
        </p:spPr>
      </p:pic>
      <p:sp>
        <p:nvSpPr>
          <p:cNvPr id="15364" name="Segnaposto numero diapositiva 4"/>
          <p:cNvSpPr>
            <a:spLocks noGrp="1"/>
          </p:cNvSpPr>
          <p:nvPr>
            <p:ph type="sldNum" sz="quarter" idx="12"/>
          </p:nvPr>
        </p:nvSpPr>
        <p:spPr>
          <a:noFill/>
        </p:spPr>
        <p:txBody>
          <a:bodyPr/>
          <a:lstStyle/>
          <a:p>
            <a:fld id="{EC632B15-97C3-4912-978E-79800BE33647}" type="slidenum">
              <a:rPr lang="it-IT" smtClean="0">
                <a:cs typeface="Arial" pitchFamily="34" charset="0"/>
              </a:rPr>
              <a:pPr/>
              <a:t>15</a:t>
            </a:fld>
            <a:endParaRPr lang="it-IT" smtClean="0">
              <a:cs typeface="Arial" pitchFamily="34" charset="0"/>
            </a:endParaRPr>
          </a:p>
        </p:txBody>
      </p:sp>
      <p:sp>
        <p:nvSpPr>
          <p:cNvPr id="15365" name="Rectangle 2"/>
          <p:cNvSpPr>
            <a:spLocks noGrp="1" noChangeArrowheads="1"/>
          </p:cNvSpPr>
          <p:nvPr>
            <p:ph type="title"/>
          </p:nvPr>
        </p:nvSpPr>
        <p:spPr>
          <a:xfrm>
            <a:off x="261937" y="477044"/>
            <a:ext cx="8424863" cy="398463"/>
          </a:xfrm>
        </p:spPr>
        <p:txBody>
          <a:bodyPr anchorCtr="1"/>
          <a:lstStyle/>
          <a:p>
            <a:pPr eaLnBrk="1" hangingPunct="1"/>
            <a:r>
              <a:rPr lang="it-IT" sz="2400" b="1" dirty="0" smtClean="0">
                <a:solidFill>
                  <a:schemeClr val="tx1">
                    <a:lumMod val="65000"/>
                    <a:lumOff val="35000"/>
                  </a:schemeClr>
                </a:solidFill>
                <a:latin typeface="Calibri" pitchFamily="34" charset="0"/>
              </a:rPr>
              <a:t>La dinamica di lungo periodo della produzione industriale in Italia </a:t>
            </a:r>
            <a:r>
              <a:rPr lang="it-IT" sz="2000" b="1" dirty="0" smtClean="0">
                <a:solidFill>
                  <a:schemeClr val="tx1">
                    <a:lumMod val="65000"/>
                    <a:lumOff val="35000"/>
                  </a:schemeClr>
                </a:solidFill>
                <a:latin typeface="Calibri" pitchFamily="34" charset="0"/>
              </a:rPr>
              <a:t>(1990-2014) [1990=100]</a:t>
            </a:r>
          </a:p>
        </p:txBody>
      </p:sp>
      <p:sp>
        <p:nvSpPr>
          <p:cNvPr id="7" name="Rectangle 5"/>
          <p:cNvSpPr>
            <a:spLocks noChangeArrowheads="1"/>
          </p:cNvSpPr>
          <p:nvPr/>
        </p:nvSpPr>
        <p:spPr bwMode="auto">
          <a:xfrm>
            <a:off x="5463620" y="5929087"/>
            <a:ext cx="2808312" cy="166199"/>
          </a:xfrm>
          <a:prstGeom prst="rect">
            <a:avLst/>
          </a:prstGeom>
          <a:noFill/>
          <a:ln w="9525">
            <a:noFill/>
            <a:miter lim="800000"/>
            <a:headEnd/>
            <a:tailEnd/>
          </a:ln>
        </p:spPr>
        <p:txBody>
          <a:bodyPr wrap="square" tIns="0" bIns="0">
            <a:spAutoFit/>
          </a:bodyPr>
          <a:lstStyle/>
          <a:p>
            <a:pPr algn="just">
              <a:lnSpc>
                <a:spcPct val="90000"/>
              </a:lnSpc>
              <a:buClr>
                <a:srgbClr val="FF3300"/>
              </a:buClr>
              <a:buFont typeface="Wingdings" pitchFamily="2" charset="2"/>
              <a:buNone/>
            </a:pPr>
            <a:r>
              <a:rPr lang="it-IT" sz="1200" b="1" i="1" dirty="0">
                <a:solidFill>
                  <a:schemeClr val="tx1">
                    <a:lumMod val="65000"/>
                    <a:lumOff val="35000"/>
                  </a:schemeClr>
                </a:solidFill>
                <a:latin typeface="Calibri" panose="020F0502020204030204" pitchFamily="34" charset="0"/>
              </a:rPr>
              <a:t>Fonte:  Nostre elaborazioni su dati ISTAT</a:t>
            </a:r>
          </a:p>
        </p:txBody>
      </p:sp>
    </p:spTree>
    <p:extLst>
      <p:ext uri="{BB962C8B-B14F-4D97-AF65-F5344CB8AC3E}">
        <p14:creationId xmlns:p14="http://schemas.microsoft.com/office/powerpoint/2010/main" xmlns="" val="644054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p:nvPr>
            <p:extLst>
              <p:ext uri="{D42A27DB-BD31-4B8C-83A1-F6EECF244321}">
                <p14:modId xmlns:p14="http://schemas.microsoft.com/office/powerpoint/2010/main" xmlns="" val="2829834600"/>
              </p:ext>
            </p:extLst>
          </p:nvPr>
        </p:nvPicPr>
        <p:blipFill>
          <a:blip r:embed="rId2" cstate="print"/>
          <a:stretch>
            <a:fillRect/>
          </a:stretch>
        </p:blipFill>
        <p:spPr>
          <a:xfrm>
            <a:off x="611560" y="1016257"/>
            <a:ext cx="7798215" cy="5122926"/>
          </a:xfrm>
          <a:prstGeom prst="rect">
            <a:avLst/>
          </a:prstGeom>
        </p:spPr>
      </p:pic>
      <p:sp>
        <p:nvSpPr>
          <p:cNvPr id="16388" name="Segnaposto numero diapositiva 4"/>
          <p:cNvSpPr>
            <a:spLocks noGrp="1"/>
          </p:cNvSpPr>
          <p:nvPr>
            <p:ph type="sldNum" sz="quarter" idx="12"/>
          </p:nvPr>
        </p:nvSpPr>
        <p:spPr>
          <a:noFill/>
        </p:spPr>
        <p:txBody>
          <a:bodyPr/>
          <a:lstStyle/>
          <a:p>
            <a:fld id="{5038B7AE-3453-49E6-81AD-7C81AFF69439}" type="slidenum">
              <a:rPr lang="it-IT" smtClean="0">
                <a:cs typeface="Arial" pitchFamily="34" charset="0"/>
              </a:rPr>
              <a:pPr/>
              <a:t>16</a:t>
            </a:fld>
            <a:endParaRPr lang="it-IT" smtClean="0">
              <a:cs typeface="Arial" pitchFamily="34" charset="0"/>
            </a:endParaRPr>
          </a:p>
        </p:txBody>
      </p:sp>
      <p:sp>
        <p:nvSpPr>
          <p:cNvPr id="16389" name="Rectangle 2"/>
          <p:cNvSpPr>
            <a:spLocks noGrp="1" noChangeArrowheads="1"/>
          </p:cNvSpPr>
          <p:nvPr>
            <p:ph type="title"/>
          </p:nvPr>
        </p:nvSpPr>
        <p:spPr>
          <a:xfrm>
            <a:off x="480377" y="293208"/>
            <a:ext cx="8208714" cy="647700"/>
          </a:xfrm>
        </p:spPr>
        <p:txBody>
          <a:bodyPr anchorCtr="1"/>
          <a:lstStyle/>
          <a:p>
            <a:pPr eaLnBrk="1" hangingPunct="1"/>
            <a:r>
              <a:rPr lang="it-IT" sz="2400" b="1" dirty="0" smtClean="0">
                <a:solidFill>
                  <a:schemeClr val="tx1">
                    <a:lumMod val="65000"/>
                    <a:lumOff val="35000"/>
                  </a:schemeClr>
                </a:solidFill>
                <a:latin typeface="Calibri" pitchFamily="34" charset="0"/>
              </a:rPr>
              <a:t>La produzione nel settore della carta, della stampa e manifatturiero </a:t>
            </a:r>
            <a:r>
              <a:rPr lang="it-IT" sz="2000" b="1" dirty="0" smtClean="0">
                <a:solidFill>
                  <a:schemeClr val="tx1">
                    <a:lumMod val="65000"/>
                    <a:lumOff val="35000"/>
                  </a:schemeClr>
                </a:solidFill>
                <a:latin typeface="Calibri" pitchFamily="34" charset="0"/>
              </a:rPr>
              <a:t>(1990-2014) [1990=100]</a:t>
            </a:r>
          </a:p>
        </p:txBody>
      </p:sp>
      <p:sp>
        <p:nvSpPr>
          <p:cNvPr id="8" name="Rectangle 5"/>
          <p:cNvSpPr>
            <a:spLocks noChangeArrowheads="1"/>
          </p:cNvSpPr>
          <p:nvPr/>
        </p:nvSpPr>
        <p:spPr bwMode="auto">
          <a:xfrm>
            <a:off x="6822078" y="5767124"/>
            <a:ext cx="1612778" cy="332399"/>
          </a:xfrm>
          <a:prstGeom prst="rect">
            <a:avLst/>
          </a:prstGeom>
          <a:noFill/>
          <a:ln w="9525">
            <a:noFill/>
            <a:miter lim="800000"/>
            <a:headEnd/>
            <a:tailEnd/>
          </a:ln>
        </p:spPr>
        <p:txBody>
          <a:bodyPr wrap="square" tIns="0" bIns="0">
            <a:spAutoFit/>
          </a:bodyPr>
          <a:lstStyle/>
          <a:p>
            <a:pPr algn="just">
              <a:lnSpc>
                <a:spcPct val="90000"/>
              </a:lnSpc>
              <a:buClr>
                <a:srgbClr val="FF3300"/>
              </a:buClr>
              <a:buFont typeface="Wingdings" pitchFamily="2" charset="2"/>
              <a:buNone/>
            </a:pPr>
            <a:r>
              <a:rPr lang="it-IT" sz="1200" b="1" i="1" dirty="0">
                <a:solidFill>
                  <a:schemeClr val="tx1">
                    <a:lumMod val="65000"/>
                    <a:lumOff val="35000"/>
                  </a:schemeClr>
                </a:solidFill>
                <a:latin typeface="Calibri" panose="020F0502020204030204" pitchFamily="34" charset="0"/>
              </a:rPr>
              <a:t>Fonte</a:t>
            </a:r>
            <a:r>
              <a:rPr lang="it-IT" sz="1200" b="1" i="1" dirty="0" smtClean="0">
                <a:solidFill>
                  <a:schemeClr val="tx1">
                    <a:lumMod val="65000"/>
                    <a:lumOff val="35000"/>
                  </a:schemeClr>
                </a:solidFill>
                <a:latin typeface="Calibri" panose="020F0502020204030204" pitchFamily="34" charset="0"/>
              </a:rPr>
              <a:t>: Elaborazioni </a:t>
            </a:r>
          </a:p>
          <a:p>
            <a:pPr algn="just">
              <a:lnSpc>
                <a:spcPct val="90000"/>
              </a:lnSpc>
              <a:buClr>
                <a:srgbClr val="FF3300"/>
              </a:buClr>
              <a:buFont typeface="Wingdings" pitchFamily="2" charset="2"/>
              <a:buNone/>
            </a:pPr>
            <a:r>
              <a:rPr lang="it-IT" sz="1200" b="1" i="1" dirty="0" smtClean="0">
                <a:solidFill>
                  <a:schemeClr val="tx1">
                    <a:lumMod val="65000"/>
                    <a:lumOff val="35000"/>
                  </a:schemeClr>
                </a:solidFill>
                <a:latin typeface="Calibri" panose="020F0502020204030204" pitchFamily="34" charset="0"/>
              </a:rPr>
              <a:t>su </a:t>
            </a:r>
            <a:r>
              <a:rPr lang="it-IT" sz="1200" b="1" i="1" dirty="0">
                <a:solidFill>
                  <a:schemeClr val="tx1">
                    <a:lumMod val="65000"/>
                    <a:lumOff val="35000"/>
                  </a:schemeClr>
                </a:solidFill>
                <a:latin typeface="Calibri" panose="020F0502020204030204" pitchFamily="34" charset="0"/>
              </a:rPr>
              <a:t>dati ISTAT</a:t>
            </a:r>
          </a:p>
        </p:txBody>
      </p:sp>
    </p:spTree>
    <p:extLst>
      <p:ext uri="{BB962C8B-B14F-4D97-AF65-F5344CB8AC3E}">
        <p14:creationId xmlns:p14="http://schemas.microsoft.com/office/powerpoint/2010/main" xmlns="" val="3264690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extLst>
              <p:ext uri="{D42A27DB-BD31-4B8C-83A1-F6EECF244321}">
                <p14:modId xmlns:p14="http://schemas.microsoft.com/office/powerpoint/2010/main" xmlns="" val="3421929856"/>
              </p:ext>
            </p:extLst>
          </p:nvPr>
        </p:nvPicPr>
        <p:blipFill>
          <a:blip r:embed="rId2" cstate="print"/>
          <a:stretch>
            <a:fillRect/>
          </a:stretch>
        </p:blipFill>
        <p:spPr>
          <a:xfrm>
            <a:off x="827584" y="1052736"/>
            <a:ext cx="7416824" cy="4873804"/>
          </a:xfrm>
          <a:prstGeom prst="rect">
            <a:avLst/>
          </a:prstGeom>
        </p:spPr>
      </p:pic>
      <p:sp>
        <p:nvSpPr>
          <p:cNvPr id="16388" name="Segnaposto numero diapositiva 4"/>
          <p:cNvSpPr>
            <a:spLocks noGrp="1"/>
          </p:cNvSpPr>
          <p:nvPr>
            <p:ph type="sldNum" sz="quarter" idx="12"/>
          </p:nvPr>
        </p:nvSpPr>
        <p:spPr>
          <a:noFill/>
        </p:spPr>
        <p:txBody>
          <a:bodyPr/>
          <a:lstStyle/>
          <a:p>
            <a:fld id="{5038B7AE-3453-49E6-81AD-7C81AFF69439}" type="slidenum">
              <a:rPr lang="it-IT" smtClean="0">
                <a:cs typeface="Arial" pitchFamily="34" charset="0"/>
              </a:rPr>
              <a:pPr/>
              <a:t>17</a:t>
            </a:fld>
            <a:endParaRPr lang="it-IT" smtClean="0">
              <a:cs typeface="Arial" pitchFamily="34" charset="0"/>
            </a:endParaRPr>
          </a:p>
        </p:txBody>
      </p:sp>
      <p:sp>
        <p:nvSpPr>
          <p:cNvPr id="16389" name="Rectangle 2"/>
          <p:cNvSpPr>
            <a:spLocks noGrp="1" noChangeArrowheads="1"/>
          </p:cNvSpPr>
          <p:nvPr>
            <p:ph type="title"/>
          </p:nvPr>
        </p:nvSpPr>
        <p:spPr>
          <a:xfrm>
            <a:off x="503746" y="332656"/>
            <a:ext cx="8064500" cy="647700"/>
          </a:xfrm>
        </p:spPr>
        <p:txBody>
          <a:bodyPr anchorCtr="1"/>
          <a:lstStyle/>
          <a:p>
            <a:pPr algn="ctr" eaLnBrk="1" hangingPunct="1"/>
            <a:r>
              <a:rPr lang="it-IT" sz="2400" b="1" dirty="0" smtClean="0">
                <a:solidFill>
                  <a:schemeClr val="tx1">
                    <a:lumMod val="65000"/>
                    <a:lumOff val="35000"/>
                  </a:schemeClr>
                </a:solidFill>
                <a:latin typeface="Calibri" pitchFamily="34" charset="0"/>
              </a:rPr>
              <a:t>Consumi in libri e giornali / consumi totali delle famiglie</a:t>
            </a:r>
            <a:br>
              <a:rPr lang="it-IT" sz="2400" b="1" dirty="0" smtClean="0">
                <a:solidFill>
                  <a:schemeClr val="tx1">
                    <a:lumMod val="65000"/>
                    <a:lumOff val="35000"/>
                  </a:schemeClr>
                </a:solidFill>
                <a:latin typeface="Calibri" pitchFamily="34" charset="0"/>
              </a:rPr>
            </a:br>
            <a:r>
              <a:rPr lang="it-IT" sz="2000" b="1" dirty="0" smtClean="0">
                <a:solidFill>
                  <a:schemeClr val="tx1">
                    <a:lumMod val="65000"/>
                    <a:lumOff val="35000"/>
                  </a:schemeClr>
                </a:solidFill>
                <a:latin typeface="Calibri" pitchFamily="34" charset="0"/>
              </a:rPr>
              <a:t>(Rapporto a valori reali: 1995-2013)</a:t>
            </a:r>
          </a:p>
        </p:txBody>
      </p:sp>
      <p:sp>
        <p:nvSpPr>
          <p:cNvPr id="8" name="Rectangle 5"/>
          <p:cNvSpPr>
            <a:spLocks noChangeArrowheads="1"/>
          </p:cNvSpPr>
          <p:nvPr/>
        </p:nvSpPr>
        <p:spPr bwMode="auto">
          <a:xfrm>
            <a:off x="5605430" y="5919608"/>
            <a:ext cx="2815953" cy="166199"/>
          </a:xfrm>
          <a:prstGeom prst="rect">
            <a:avLst/>
          </a:prstGeom>
          <a:noFill/>
          <a:ln w="9525">
            <a:noFill/>
            <a:miter lim="800000"/>
            <a:headEnd/>
            <a:tailEnd/>
          </a:ln>
        </p:spPr>
        <p:txBody>
          <a:bodyPr wrap="square" tIns="0" bIns="0">
            <a:spAutoFit/>
          </a:bodyPr>
          <a:lstStyle/>
          <a:p>
            <a:pPr algn="just">
              <a:lnSpc>
                <a:spcPct val="90000"/>
              </a:lnSpc>
              <a:buClr>
                <a:srgbClr val="FF3300"/>
              </a:buClr>
              <a:buFont typeface="Wingdings" pitchFamily="2" charset="2"/>
              <a:buNone/>
            </a:pPr>
            <a:r>
              <a:rPr lang="it-IT" sz="1200" b="1" i="1" dirty="0">
                <a:solidFill>
                  <a:schemeClr val="tx1">
                    <a:lumMod val="65000"/>
                    <a:lumOff val="35000"/>
                  </a:schemeClr>
                </a:solidFill>
                <a:latin typeface="Calibri" panose="020F0502020204030204" pitchFamily="34" charset="0"/>
              </a:rPr>
              <a:t>Fonte:  Nostre elaborazioni su dati ISTAT</a:t>
            </a:r>
          </a:p>
        </p:txBody>
      </p:sp>
      <p:sp>
        <p:nvSpPr>
          <p:cNvPr id="7" name="Rectangle 5"/>
          <p:cNvSpPr>
            <a:spLocks noChangeArrowheads="1"/>
          </p:cNvSpPr>
          <p:nvPr/>
        </p:nvSpPr>
        <p:spPr bwMode="auto">
          <a:xfrm>
            <a:off x="812784" y="5915820"/>
            <a:ext cx="2952328" cy="166199"/>
          </a:xfrm>
          <a:prstGeom prst="rect">
            <a:avLst/>
          </a:prstGeom>
          <a:noFill/>
          <a:ln w="9525">
            <a:noFill/>
            <a:miter lim="800000"/>
            <a:headEnd/>
            <a:tailEnd/>
          </a:ln>
        </p:spPr>
        <p:txBody>
          <a:bodyPr wrap="square" tIns="0" bIns="0">
            <a:spAutoFit/>
          </a:bodyPr>
          <a:lstStyle/>
          <a:p>
            <a:pPr algn="just">
              <a:lnSpc>
                <a:spcPct val="90000"/>
              </a:lnSpc>
              <a:buClr>
                <a:srgbClr val="FF3300"/>
              </a:buClr>
              <a:buFont typeface="Wingdings" pitchFamily="2" charset="2"/>
              <a:buNone/>
            </a:pPr>
            <a:r>
              <a:rPr lang="it-IT" sz="1200" b="1" i="1" dirty="0" smtClean="0">
                <a:solidFill>
                  <a:schemeClr val="tx1">
                    <a:lumMod val="65000"/>
                    <a:lumOff val="35000"/>
                  </a:schemeClr>
                </a:solidFill>
                <a:latin typeface="Calibri" panose="020F0502020204030204" pitchFamily="34" charset="0"/>
              </a:rPr>
              <a:t>* 2014: nostre stime su dati ISTAT</a:t>
            </a:r>
            <a:endParaRPr lang="it-IT" sz="1200" b="1" i="1" dirty="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xmlns="" val="1705158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egnaposto numero diapositiva 3"/>
          <p:cNvSpPr>
            <a:spLocks noGrp="1"/>
          </p:cNvSpPr>
          <p:nvPr>
            <p:ph type="sldNum" sz="quarter" idx="12"/>
          </p:nvPr>
        </p:nvSpPr>
        <p:spPr>
          <a:noFill/>
        </p:spPr>
        <p:txBody>
          <a:bodyPr/>
          <a:lstStyle/>
          <a:p>
            <a:fld id="{648A6241-65D3-4485-89FD-916ACEE87971}" type="slidenum">
              <a:rPr lang="it-IT" smtClean="0">
                <a:cs typeface="Arial" pitchFamily="34" charset="0"/>
              </a:rPr>
              <a:pPr/>
              <a:t>18</a:t>
            </a:fld>
            <a:endParaRPr lang="it-IT" smtClean="0">
              <a:cs typeface="Arial" pitchFamily="34" charset="0"/>
            </a:endParaRPr>
          </a:p>
        </p:txBody>
      </p:sp>
      <p:sp>
        <p:nvSpPr>
          <p:cNvPr id="25604" name="Rectangle 6"/>
          <p:cNvSpPr>
            <a:spLocks noGrp="1" noChangeArrowheads="1"/>
          </p:cNvSpPr>
          <p:nvPr>
            <p:ph type="title"/>
          </p:nvPr>
        </p:nvSpPr>
        <p:spPr>
          <a:xfrm>
            <a:off x="470719" y="546921"/>
            <a:ext cx="8216081" cy="391071"/>
          </a:xfrm>
        </p:spPr>
        <p:txBody>
          <a:bodyPr/>
          <a:lstStyle/>
          <a:p>
            <a:pPr eaLnBrk="1" hangingPunct="1"/>
            <a:r>
              <a:rPr lang="it-IT" sz="2400" b="1" dirty="0">
                <a:solidFill>
                  <a:schemeClr val="tx1">
                    <a:lumMod val="65000"/>
                    <a:lumOff val="35000"/>
                  </a:schemeClr>
                </a:solidFill>
                <a:latin typeface="Calibri" pitchFamily="34" charset="0"/>
              </a:rPr>
              <a:t>La dinamica delle </a:t>
            </a:r>
            <a:r>
              <a:rPr lang="it-IT" sz="2400" b="1" dirty="0" err="1">
                <a:solidFill>
                  <a:schemeClr val="tx1">
                    <a:lumMod val="65000"/>
                    <a:lumOff val="35000"/>
                  </a:schemeClr>
                </a:solidFill>
                <a:latin typeface="Calibri" pitchFamily="34" charset="0"/>
              </a:rPr>
              <a:t>macrovariabili</a:t>
            </a:r>
            <a:r>
              <a:rPr lang="it-IT" sz="2400" b="1" dirty="0">
                <a:solidFill>
                  <a:schemeClr val="tx1">
                    <a:lumMod val="65000"/>
                    <a:lumOff val="35000"/>
                  </a:schemeClr>
                </a:solidFill>
                <a:latin typeface="Calibri" pitchFamily="34" charset="0"/>
              </a:rPr>
              <a:t> della Filiera – alcune riflessioni</a:t>
            </a:r>
          </a:p>
        </p:txBody>
      </p:sp>
      <p:sp>
        <p:nvSpPr>
          <p:cNvPr id="24581" name="Rettangolo 5"/>
          <p:cNvSpPr>
            <a:spLocks noChangeArrowheads="1"/>
          </p:cNvSpPr>
          <p:nvPr/>
        </p:nvSpPr>
        <p:spPr bwMode="auto">
          <a:xfrm>
            <a:off x="611560" y="1068119"/>
            <a:ext cx="7992888" cy="4924425"/>
          </a:xfrm>
          <a:prstGeom prst="rect">
            <a:avLst/>
          </a:prstGeom>
          <a:noFill/>
          <a:ln w="9525">
            <a:noFill/>
            <a:miter lim="800000"/>
            <a:headEnd/>
            <a:tailEnd/>
          </a:ln>
        </p:spPr>
        <p:txBody>
          <a:bodyPr wrap="square">
            <a:spAutoFit/>
          </a:bodyPr>
          <a:lstStyle/>
          <a:p>
            <a:pPr algn="just">
              <a:spcBef>
                <a:spcPts val="0"/>
              </a:spcBef>
              <a:spcAft>
                <a:spcPts val="600"/>
              </a:spcAft>
              <a:defRPr/>
            </a:pPr>
            <a:r>
              <a:rPr lang="it-IT" sz="1700" dirty="0" smtClean="0">
                <a:solidFill>
                  <a:schemeClr val="tx1">
                    <a:lumMod val="65000"/>
                    <a:lumOff val="35000"/>
                  </a:schemeClr>
                </a:solidFill>
                <a:latin typeface="Calibri" panose="020F0502020204030204" pitchFamily="34" charset="0"/>
              </a:rPr>
              <a:t>I risultati complessivi della Filiera evidenziano alcuni elementi importanti:</a:t>
            </a:r>
          </a:p>
          <a:p>
            <a:pPr marL="361950" indent="-361950" algn="just">
              <a:spcBef>
                <a:spcPts val="0"/>
              </a:spcBef>
              <a:spcAft>
                <a:spcPts val="600"/>
              </a:spcAft>
              <a:buClr>
                <a:srgbClr val="FF3300"/>
              </a:buClr>
              <a:buSzPct val="80000"/>
              <a:buFont typeface="Wingdings" pitchFamily="2" charset="2"/>
              <a:buChar char="l"/>
              <a:defRPr/>
            </a:pPr>
            <a:r>
              <a:rPr lang="it-IT" sz="1700" dirty="0" smtClean="0">
                <a:solidFill>
                  <a:schemeClr val="tx1">
                    <a:lumMod val="65000"/>
                    <a:lumOff val="35000"/>
                  </a:schemeClr>
                </a:solidFill>
                <a:latin typeface="Calibri" panose="020F0502020204030204" pitchFamily="34" charset="0"/>
              </a:rPr>
              <a:t>nel 2014 si è confermata ancora una volta la debolezza della domanda interna </a:t>
            </a:r>
            <a:r>
              <a:rPr lang="it-IT" sz="1700" dirty="0">
                <a:solidFill>
                  <a:schemeClr val="tx1">
                    <a:lumMod val="65000"/>
                    <a:lumOff val="35000"/>
                  </a:schemeClr>
                </a:solidFill>
                <a:latin typeface="Calibri" panose="020F0502020204030204" pitchFamily="34" charset="0"/>
              </a:rPr>
              <a:t>(consumo apparente) </a:t>
            </a:r>
            <a:r>
              <a:rPr lang="it-IT" sz="1700" dirty="0" smtClean="0">
                <a:solidFill>
                  <a:schemeClr val="tx1">
                    <a:lumMod val="65000"/>
                    <a:lumOff val="35000"/>
                  </a:schemeClr>
                </a:solidFill>
                <a:latin typeface="Calibri" panose="020F0502020204030204" pitchFamily="34" charset="0"/>
              </a:rPr>
              <a:t>dei prodotti della Filiera (-2,6% sul 2013) che ha scontato gli </a:t>
            </a:r>
            <a:r>
              <a:rPr lang="it-IT" sz="1700" dirty="0">
                <a:solidFill>
                  <a:schemeClr val="tx1">
                    <a:lumMod val="65000"/>
                    <a:lumOff val="35000"/>
                  </a:schemeClr>
                </a:solidFill>
                <a:latin typeface="Calibri" panose="020F0502020204030204" pitchFamily="34" charset="0"/>
              </a:rPr>
              <a:t>effetti della </a:t>
            </a:r>
            <a:r>
              <a:rPr lang="it-IT" sz="1700" dirty="0" smtClean="0">
                <a:solidFill>
                  <a:schemeClr val="tx1">
                    <a:lumMod val="65000"/>
                    <a:lumOff val="35000"/>
                  </a:schemeClr>
                </a:solidFill>
                <a:latin typeface="Calibri" panose="020F0502020204030204" pitchFamily="34" charset="0"/>
              </a:rPr>
              <a:t>congiuntura non positiva </a:t>
            </a:r>
            <a:r>
              <a:rPr lang="it-IT" sz="1700" dirty="0">
                <a:solidFill>
                  <a:schemeClr val="tx1">
                    <a:lumMod val="65000"/>
                    <a:lumOff val="35000"/>
                  </a:schemeClr>
                </a:solidFill>
                <a:latin typeface="Calibri" panose="020F0502020204030204" pitchFamily="34" charset="0"/>
              </a:rPr>
              <a:t>del sistema economico </a:t>
            </a:r>
            <a:r>
              <a:rPr lang="it-IT" sz="1700" dirty="0" smtClean="0">
                <a:solidFill>
                  <a:schemeClr val="tx1">
                    <a:lumMod val="65000"/>
                    <a:lumOff val="35000"/>
                  </a:schemeClr>
                </a:solidFill>
                <a:latin typeface="Calibri" panose="020F0502020204030204" pitchFamily="34" charset="0"/>
              </a:rPr>
              <a:t>italiano;</a:t>
            </a:r>
            <a:endParaRPr lang="it-IT" sz="1700" dirty="0">
              <a:solidFill>
                <a:schemeClr val="tx1">
                  <a:lumMod val="65000"/>
                  <a:lumOff val="35000"/>
                </a:schemeClr>
              </a:solidFill>
              <a:latin typeface="Calibri" panose="020F0502020204030204" pitchFamily="34" charset="0"/>
            </a:endParaRPr>
          </a:p>
          <a:p>
            <a:pPr marL="361950" indent="-361950" algn="just">
              <a:spcBef>
                <a:spcPts val="0"/>
              </a:spcBef>
              <a:spcAft>
                <a:spcPts val="600"/>
              </a:spcAft>
              <a:buClr>
                <a:srgbClr val="FF3300"/>
              </a:buClr>
              <a:buSzPct val="80000"/>
              <a:buFont typeface="Wingdings" pitchFamily="2" charset="2"/>
              <a:buChar char="l"/>
              <a:defRPr/>
            </a:pPr>
            <a:r>
              <a:rPr lang="it-IT" sz="1700" dirty="0" smtClean="0">
                <a:solidFill>
                  <a:schemeClr val="tx1">
                    <a:lumMod val="65000"/>
                    <a:lumOff val="35000"/>
                  </a:schemeClr>
                </a:solidFill>
                <a:latin typeface="Calibri" panose="020F0502020204030204" pitchFamily="34" charset="0"/>
              </a:rPr>
              <a:t>della debolezza della domanda interna ha fatto le spese il fatturato complessivo delle imprese, sceso del 2%, soprattutto, appunto, a causa del nuovo ridimensionamento delle vendite </a:t>
            </a:r>
            <a:r>
              <a:rPr lang="it-IT" sz="1700" dirty="0">
                <a:solidFill>
                  <a:schemeClr val="tx1">
                    <a:lumMod val="65000"/>
                    <a:lumOff val="35000"/>
                  </a:schemeClr>
                </a:solidFill>
                <a:latin typeface="Calibri" panose="020F0502020204030204" pitchFamily="34" charset="0"/>
              </a:rPr>
              <a:t>interne </a:t>
            </a:r>
            <a:r>
              <a:rPr lang="it-IT" sz="1700" dirty="0" smtClean="0">
                <a:solidFill>
                  <a:schemeClr val="tx1">
                    <a:lumMod val="65000"/>
                    <a:lumOff val="35000"/>
                  </a:schemeClr>
                </a:solidFill>
                <a:latin typeface="Calibri" panose="020F0502020204030204" pitchFamily="34" charset="0"/>
              </a:rPr>
              <a:t>(-4,2%);</a:t>
            </a:r>
          </a:p>
          <a:p>
            <a:pPr marL="361950" indent="-361950" algn="just">
              <a:spcBef>
                <a:spcPts val="0"/>
              </a:spcBef>
              <a:spcAft>
                <a:spcPts val="600"/>
              </a:spcAft>
              <a:buClr>
                <a:srgbClr val="FF3300"/>
              </a:buClr>
              <a:buSzPct val="80000"/>
              <a:buFont typeface="Wingdings" pitchFamily="2" charset="2"/>
              <a:buChar char="l"/>
              <a:defRPr/>
            </a:pPr>
            <a:r>
              <a:rPr lang="it-IT" sz="1700" dirty="0" smtClean="0">
                <a:solidFill>
                  <a:schemeClr val="tx1">
                    <a:lumMod val="65000"/>
                    <a:lumOff val="35000"/>
                  </a:schemeClr>
                </a:solidFill>
                <a:latin typeface="Calibri" panose="020F0502020204030204" pitchFamily="34" charset="0"/>
              </a:rPr>
              <a:t>fatturato, domanda interna (consumo apparente)  e  vendite interne hanno </a:t>
            </a:r>
            <a:r>
              <a:rPr lang="it-IT" sz="1700" dirty="0">
                <a:solidFill>
                  <a:schemeClr val="tx1">
                    <a:lumMod val="65000"/>
                    <a:lumOff val="35000"/>
                  </a:schemeClr>
                </a:solidFill>
                <a:latin typeface="Calibri" panose="020F0502020204030204" pitchFamily="34" charset="0"/>
              </a:rPr>
              <a:t>toccato, nel corso del </a:t>
            </a:r>
            <a:r>
              <a:rPr lang="it-IT" sz="1700" dirty="0" smtClean="0">
                <a:solidFill>
                  <a:schemeClr val="tx1">
                    <a:lumMod val="65000"/>
                    <a:lumOff val="35000"/>
                  </a:schemeClr>
                </a:solidFill>
                <a:latin typeface="Calibri" panose="020F0502020204030204" pitchFamily="34" charset="0"/>
              </a:rPr>
              <a:t>2014,  </a:t>
            </a:r>
            <a:r>
              <a:rPr lang="it-IT" sz="1700" dirty="0">
                <a:solidFill>
                  <a:schemeClr val="tx1">
                    <a:lumMod val="65000"/>
                    <a:lumOff val="35000"/>
                  </a:schemeClr>
                </a:solidFill>
                <a:latin typeface="Calibri" panose="020F0502020204030204" pitchFamily="34" charset="0"/>
              </a:rPr>
              <a:t>un nuovo minimo dal </a:t>
            </a:r>
            <a:r>
              <a:rPr lang="it-IT" sz="1700" dirty="0" smtClean="0">
                <a:solidFill>
                  <a:schemeClr val="tx1">
                    <a:lumMod val="65000"/>
                    <a:lumOff val="35000"/>
                  </a:schemeClr>
                </a:solidFill>
                <a:latin typeface="Calibri" panose="020F0502020204030204" pitchFamily="34" charset="0"/>
              </a:rPr>
              <a:t>2000, anche se l’involuzione delle variabili settoriali è risultata decisamente attenuata rispetto agli anni precedenti, lasciando sperare in una ripresa nel 2015;</a:t>
            </a:r>
            <a:endParaRPr lang="it-IT" sz="1700" dirty="0">
              <a:solidFill>
                <a:schemeClr val="tx1">
                  <a:lumMod val="65000"/>
                  <a:lumOff val="35000"/>
                </a:schemeClr>
              </a:solidFill>
              <a:latin typeface="Calibri" panose="020F0502020204030204" pitchFamily="34" charset="0"/>
            </a:endParaRPr>
          </a:p>
          <a:p>
            <a:pPr marL="361950" indent="-361950" algn="just">
              <a:spcBef>
                <a:spcPts val="0"/>
              </a:spcBef>
              <a:spcAft>
                <a:spcPts val="600"/>
              </a:spcAft>
              <a:buClr>
                <a:srgbClr val="FF3300"/>
              </a:buClr>
              <a:buSzPct val="80000"/>
              <a:buFont typeface="Wingdings" pitchFamily="2" charset="2"/>
              <a:buChar char="l"/>
              <a:defRPr/>
            </a:pPr>
            <a:r>
              <a:rPr lang="it-IT" sz="1700" dirty="0" smtClean="0">
                <a:solidFill>
                  <a:schemeClr val="tx1">
                    <a:lumMod val="65000"/>
                    <a:lumOff val="35000"/>
                  </a:schemeClr>
                </a:solidFill>
                <a:latin typeface="Calibri" panose="020F0502020204030204" pitchFamily="34" charset="0"/>
              </a:rPr>
              <a:t>la dinamica </a:t>
            </a:r>
            <a:r>
              <a:rPr lang="it-IT" sz="1700" dirty="0">
                <a:solidFill>
                  <a:schemeClr val="tx1">
                    <a:lumMod val="65000"/>
                    <a:lumOff val="35000"/>
                  </a:schemeClr>
                </a:solidFill>
                <a:latin typeface="Calibri" panose="020F0502020204030204" pitchFamily="34" charset="0"/>
              </a:rPr>
              <a:t>del fatturato della </a:t>
            </a:r>
            <a:r>
              <a:rPr lang="it-IT" sz="1700" dirty="0" smtClean="0">
                <a:solidFill>
                  <a:schemeClr val="tx1">
                    <a:lumMod val="65000"/>
                    <a:lumOff val="35000"/>
                  </a:schemeClr>
                </a:solidFill>
                <a:latin typeface="Calibri" panose="020F0502020204030204" pitchFamily="34" charset="0"/>
              </a:rPr>
              <a:t>Filiera rispetto al 2013 (-</a:t>
            </a:r>
            <a:r>
              <a:rPr lang="it-IT" sz="1700" dirty="0">
                <a:solidFill>
                  <a:schemeClr val="tx1">
                    <a:lumMod val="65000"/>
                    <a:lumOff val="35000"/>
                  </a:schemeClr>
                </a:solidFill>
                <a:latin typeface="Calibri" panose="020F0502020204030204" pitchFamily="34" charset="0"/>
              </a:rPr>
              <a:t>2</a:t>
            </a:r>
            <a:r>
              <a:rPr lang="it-IT" sz="1700" dirty="0" smtClean="0">
                <a:solidFill>
                  <a:schemeClr val="tx1">
                    <a:lumMod val="65000"/>
                    <a:lumOff val="35000"/>
                  </a:schemeClr>
                </a:solidFill>
                <a:latin typeface="Calibri" panose="020F0502020204030204" pitchFamily="34" charset="0"/>
              </a:rPr>
              <a:t>%),  risulta leggermente peggiore rispetto a </a:t>
            </a:r>
            <a:r>
              <a:rPr lang="it-IT" sz="1700" dirty="0">
                <a:solidFill>
                  <a:schemeClr val="tx1">
                    <a:lumMod val="65000"/>
                    <a:lumOff val="35000"/>
                  </a:schemeClr>
                </a:solidFill>
                <a:latin typeface="Calibri" panose="020F0502020204030204" pitchFamily="34" charset="0"/>
              </a:rPr>
              <a:t>quella dell’industria italiana, </a:t>
            </a:r>
            <a:r>
              <a:rPr lang="it-IT" sz="1700" dirty="0" smtClean="0">
                <a:solidFill>
                  <a:schemeClr val="tx1">
                    <a:lumMod val="65000"/>
                    <a:lumOff val="35000"/>
                  </a:schemeClr>
                </a:solidFill>
                <a:latin typeface="Calibri" panose="020F0502020204030204" pitchFamily="34" charset="0"/>
              </a:rPr>
              <a:t>confermando una tendenza, ormai di lungo periodo, ad uno sviluppo rallentato dei settori cartario, grafico e cartotecnico;</a:t>
            </a:r>
          </a:p>
          <a:p>
            <a:pPr marL="361950" indent="-361950" algn="just">
              <a:spcBef>
                <a:spcPts val="0"/>
              </a:spcBef>
              <a:spcAft>
                <a:spcPts val="600"/>
              </a:spcAft>
              <a:buClr>
                <a:srgbClr val="FF3300"/>
              </a:buClr>
              <a:buSzPct val="80000"/>
              <a:buFont typeface="Wingdings" pitchFamily="2" charset="2"/>
              <a:buChar char="l"/>
              <a:defRPr/>
            </a:pPr>
            <a:r>
              <a:rPr lang="it-IT" sz="1700" dirty="0" smtClean="0">
                <a:solidFill>
                  <a:schemeClr val="tx1">
                    <a:lumMod val="65000"/>
                    <a:lumOff val="35000"/>
                  </a:schemeClr>
                </a:solidFill>
                <a:latin typeface="Calibri" panose="020F0502020204030204" pitchFamily="34" charset="0"/>
              </a:rPr>
              <a:t>nel corso del 2014 si è assistito, inoltre, ad una maggiore omogeneizzazione nei tassi di crescita dei diversi comparti;</a:t>
            </a:r>
          </a:p>
        </p:txBody>
      </p:sp>
    </p:spTree>
    <p:extLst>
      <p:ext uri="{BB962C8B-B14F-4D97-AF65-F5344CB8AC3E}">
        <p14:creationId xmlns:p14="http://schemas.microsoft.com/office/powerpoint/2010/main" xmlns="" val="38064563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egnaposto numero diapositiva 3"/>
          <p:cNvSpPr>
            <a:spLocks noGrp="1"/>
          </p:cNvSpPr>
          <p:nvPr>
            <p:ph type="sldNum" sz="quarter" idx="12"/>
          </p:nvPr>
        </p:nvSpPr>
        <p:spPr>
          <a:noFill/>
        </p:spPr>
        <p:txBody>
          <a:bodyPr/>
          <a:lstStyle/>
          <a:p>
            <a:fld id="{648A6241-65D3-4485-89FD-916ACEE87971}" type="slidenum">
              <a:rPr lang="it-IT" smtClean="0">
                <a:cs typeface="Arial" pitchFamily="34" charset="0"/>
              </a:rPr>
              <a:pPr/>
              <a:t>19</a:t>
            </a:fld>
            <a:endParaRPr lang="it-IT" smtClean="0">
              <a:cs typeface="Arial" pitchFamily="34" charset="0"/>
            </a:endParaRPr>
          </a:p>
        </p:txBody>
      </p:sp>
      <p:sp>
        <p:nvSpPr>
          <p:cNvPr id="25604" name="Rectangle 6"/>
          <p:cNvSpPr>
            <a:spLocks noGrp="1" noChangeArrowheads="1"/>
          </p:cNvSpPr>
          <p:nvPr>
            <p:ph type="title"/>
          </p:nvPr>
        </p:nvSpPr>
        <p:spPr>
          <a:xfrm>
            <a:off x="470719" y="546921"/>
            <a:ext cx="8216081" cy="391071"/>
          </a:xfrm>
        </p:spPr>
        <p:txBody>
          <a:bodyPr/>
          <a:lstStyle/>
          <a:p>
            <a:pPr eaLnBrk="1" hangingPunct="1"/>
            <a:r>
              <a:rPr lang="it-IT" sz="2400" b="1" dirty="0">
                <a:solidFill>
                  <a:schemeClr val="tx1">
                    <a:lumMod val="65000"/>
                    <a:lumOff val="35000"/>
                  </a:schemeClr>
                </a:solidFill>
                <a:latin typeface="Calibri" pitchFamily="34" charset="0"/>
              </a:rPr>
              <a:t>La dinamica delle </a:t>
            </a:r>
            <a:r>
              <a:rPr lang="it-IT" sz="2400" b="1" dirty="0" err="1">
                <a:solidFill>
                  <a:schemeClr val="tx1">
                    <a:lumMod val="65000"/>
                    <a:lumOff val="35000"/>
                  </a:schemeClr>
                </a:solidFill>
                <a:latin typeface="Calibri" pitchFamily="34" charset="0"/>
              </a:rPr>
              <a:t>macrovariabili</a:t>
            </a:r>
            <a:r>
              <a:rPr lang="it-IT" sz="2400" b="1" dirty="0">
                <a:solidFill>
                  <a:schemeClr val="tx1">
                    <a:lumMod val="65000"/>
                    <a:lumOff val="35000"/>
                  </a:schemeClr>
                </a:solidFill>
                <a:latin typeface="Calibri" pitchFamily="34" charset="0"/>
              </a:rPr>
              <a:t> della Filiera – alcune riflessioni</a:t>
            </a:r>
          </a:p>
        </p:txBody>
      </p:sp>
      <p:sp>
        <p:nvSpPr>
          <p:cNvPr id="24581" name="Rettangolo 5"/>
          <p:cNvSpPr>
            <a:spLocks noChangeArrowheads="1"/>
          </p:cNvSpPr>
          <p:nvPr/>
        </p:nvSpPr>
        <p:spPr bwMode="auto">
          <a:xfrm>
            <a:off x="539552" y="1196752"/>
            <a:ext cx="7992888" cy="4770537"/>
          </a:xfrm>
          <a:prstGeom prst="rect">
            <a:avLst/>
          </a:prstGeom>
          <a:noFill/>
          <a:ln w="9525">
            <a:noFill/>
            <a:miter lim="800000"/>
            <a:headEnd/>
            <a:tailEnd/>
          </a:ln>
        </p:spPr>
        <p:txBody>
          <a:bodyPr wrap="square">
            <a:spAutoFit/>
          </a:bodyPr>
          <a:lstStyle/>
          <a:p>
            <a:pPr marL="361950" indent="-361950" algn="just">
              <a:spcBef>
                <a:spcPts val="0"/>
              </a:spcBef>
              <a:spcAft>
                <a:spcPts val="600"/>
              </a:spcAft>
              <a:buClr>
                <a:srgbClr val="FF3300"/>
              </a:buClr>
              <a:buSzPct val="80000"/>
              <a:buFont typeface="Wingdings" pitchFamily="2" charset="2"/>
              <a:buChar char="l"/>
              <a:defRPr/>
            </a:pPr>
            <a:r>
              <a:rPr lang="it-IT" sz="1700" dirty="0" smtClean="0">
                <a:solidFill>
                  <a:schemeClr val="tx1">
                    <a:lumMod val="65000"/>
                    <a:lumOff val="35000"/>
                  </a:schemeClr>
                </a:solidFill>
                <a:latin typeface="Calibri" panose="020F0502020204030204" pitchFamily="34" charset="0"/>
              </a:rPr>
              <a:t>l’evoluzione </a:t>
            </a:r>
            <a:r>
              <a:rPr lang="it-IT" sz="1700" dirty="0">
                <a:solidFill>
                  <a:schemeClr val="tx1">
                    <a:lumMod val="65000"/>
                    <a:lumOff val="35000"/>
                  </a:schemeClr>
                </a:solidFill>
                <a:latin typeface="Calibri" panose="020F0502020204030204" pitchFamily="34" charset="0"/>
              </a:rPr>
              <a:t>del rapporto </a:t>
            </a:r>
            <a:r>
              <a:rPr lang="it-IT" sz="1700" i="1" dirty="0" smtClean="0">
                <a:solidFill>
                  <a:schemeClr val="tx1">
                    <a:lumMod val="65000"/>
                    <a:lumOff val="35000"/>
                  </a:schemeClr>
                </a:solidFill>
                <a:latin typeface="Calibri" panose="020F0502020204030204" pitchFamily="34" charset="0"/>
              </a:rPr>
              <a:t>export </a:t>
            </a:r>
            <a:r>
              <a:rPr lang="it-IT" sz="1700" i="1" dirty="0">
                <a:solidFill>
                  <a:schemeClr val="tx1">
                    <a:lumMod val="65000"/>
                    <a:lumOff val="35000"/>
                  </a:schemeClr>
                </a:solidFill>
                <a:latin typeface="Calibri" panose="020F0502020204030204" pitchFamily="34" charset="0"/>
              </a:rPr>
              <a:t>su </a:t>
            </a:r>
            <a:r>
              <a:rPr lang="it-IT" sz="1700" i="1" dirty="0" smtClean="0">
                <a:solidFill>
                  <a:schemeClr val="tx1">
                    <a:lumMod val="65000"/>
                    <a:lumOff val="35000"/>
                  </a:schemeClr>
                </a:solidFill>
                <a:latin typeface="Calibri" panose="020F0502020204030204" pitchFamily="34" charset="0"/>
              </a:rPr>
              <a:t>fatturato</a:t>
            </a:r>
            <a:r>
              <a:rPr lang="it-IT" sz="1700" dirty="0" smtClean="0">
                <a:solidFill>
                  <a:schemeClr val="tx1">
                    <a:lumMod val="65000"/>
                    <a:lumOff val="35000"/>
                  </a:schemeClr>
                </a:solidFill>
                <a:latin typeface="Calibri" panose="020F0502020204030204" pitchFamily="34" charset="0"/>
              </a:rPr>
              <a:t> </a:t>
            </a:r>
            <a:r>
              <a:rPr lang="it-IT" sz="1700" dirty="0">
                <a:solidFill>
                  <a:schemeClr val="tx1">
                    <a:lumMod val="65000"/>
                    <a:lumOff val="35000"/>
                  </a:schemeClr>
                </a:solidFill>
                <a:latin typeface="Calibri" panose="020F0502020204030204" pitchFamily="34" charset="0"/>
              </a:rPr>
              <a:t>tra il 2009 e il </a:t>
            </a:r>
            <a:r>
              <a:rPr lang="it-IT" sz="1700" dirty="0" smtClean="0">
                <a:solidFill>
                  <a:schemeClr val="tx1">
                    <a:lumMod val="65000"/>
                    <a:lumOff val="35000"/>
                  </a:schemeClr>
                </a:solidFill>
                <a:latin typeface="Calibri" panose="020F0502020204030204" pitchFamily="34" charset="0"/>
              </a:rPr>
              <a:t>2014 continua ad evidenziare una </a:t>
            </a:r>
            <a:r>
              <a:rPr lang="it-IT" sz="1700" dirty="0">
                <a:solidFill>
                  <a:schemeClr val="tx1">
                    <a:lumMod val="65000"/>
                    <a:lumOff val="35000"/>
                  </a:schemeClr>
                </a:solidFill>
                <a:latin typeface="Calibri" panose="020F0502020204030204" pitchFamily="34" charset="0"/>
              </a:rPr>
              <a:t>crescente apertura della Filiera alla componente internazionale del mercato </a:t>
            </a:r>
            <a:r>
              <a:rPr lang="it-IT" sz="1700" dirty="0" smtClean="0">
                <a:solidFill>
                  <a:schemeClr val="tx1">
                    <a:lumMod val="65000"/>
                    <a:lumOff val="35000"/>
                  </a:schemeClr>
                </a:solidFill>
                <a:latin typeface="Calibri" panose="020F0502020204030204" pitchFamily="34" charset="0"/>
              </a:rPr>
              <a:t>(aiutata, anche questa volta, dalla parziale </a:t>
            </a:r>
            <a:r>
              <a:rPr lang="it-IT" sz="1700" dirty="0">
                <a:solidFill>
                  <a:schemeClr val="tx1">
                    <a:lumMod val="65000"/>
                    <a:lumOff val="35000"/>
                  </a:schemeClr>
                </a:solidFill>
                <a:latin typeface="Calibri" panose="020F0502020204030204" pitchFamily="34" charset="0"/>
              </a:rPr>
              <a:t>riduzione dimensionale </a:t>
            </a:r>
            <a:r>
              <a:rPr lang="it-IT" sz="1700" dirty="0" smtClean="0">
                <a:solidFill>
                  <a:schemeClr val="tx1">
                    <a:lumMod val="65000"/>
                    <a:lumOff val="35000"/>
                  </a:schemeClr>
                </a:solidFill>
                <a:latin typeface="Calibri" panose="020F0502020204030204" pitchFamily="34" charset="0"/>
              </a:rPr>
              <a:t>relativa dei </a:t>
            </a:r>
            <a:r>
              <a:rPr lang="it-IT" sz="1700" dirty="0">
                <a:solidFill>
                  <a:schemeClr val="tx1">
                    <a:lumMod val="65000"/>
                    <a:lumOff val="35000"/>
                  </a:schemeClr>
                </a:solidFill>
                <a:latin typeface="Calibri" panose="020F0502020204030204" pitchFamily="34" charset="0"/>
              </a:rPr>
              <a:t>comparti esclusivamente legati al mercato </a:t>
            </a:r>
            <a:r>
              <a:rPr lang="it-IT" sz="1700" dirty="0" smtClean="0">
                <a:solidFill>
                  <a:schemeClr val="tx1">
                    <a:lumMod val="65000"/>
                    <a:lumOff val="35000"/>
                  </a:schemeClr>
                </a:solidFill>
                <a:latin typeface="Calibri" panose="020F0502020204030204" pitchFamily="34" charset="0"/>
              </a:rPr>
              <a:t>interno); </a:t>
            </a:r>
            <a:endParaRPr lang="it-IT" sz="1700" dirty="0">
              <a:solidFill>
                <a:schemeClr val="tx1">
                  <a:lumMod val="65000"/>
                  <a:lumOff val="35000"/>
                </a:schemeClr>
              </a:solidFill>
              <a:latin typeface="Calibri" panose="020F0502020204030204" pitchFamily="34" charset="0"/>
            </a:endParaRPr>
          </a:p>
          <a:p>
            <a:pPr marL="361950" indent="-361950" algn="just">
              <a:spcBef>
                <a:spcPts val="0"/>
              </a:spcBef>
              <a:spcAft>
                <a:spcPts val="600"/>
              </a:spcAft>
              <a:buClr>
                <a:srgbClr val="FF3300"/>
              </a:buClr>
              <a:buSzPct val="80000"/>
              <a:buFont typeface="Wingdings" pitchFamily="2" charset="2"/>
              <a:buChar char="l"/>
              <a:defRPr/>
            </a:pPr>
            <a:r>
              <a:rPr lang="it-IT" sz="1700" dirty="0">
                <a:solidFill>
                  <a:schemeClr val="tx1">
                    <a:lumMod val="65000"/>
                    <a:lumOff val="35000"/>
                  </a:schemeClr>
                </a:solidFill>
                <a:latin typeface="Calibri" panose="020F0502020204030204" pitchFamily="34" charset="0"/>
              </a:rPr>
              <a:t>u</a:t>
            </a:r>
            <a:r>
              <a:rPr lang="it-IT" sz="1700" dirty="0" smtClean="0">
                <a:solidFill>
                  <a:schemeClr val="tx1">
                    <a:lumMod val="65000"/>
                    <a:lumOff val="35000"/>
                  </a:schemeClr>
                </a:solidFill>
                <a:latin typeface="Calibri" panose="020F0502020204030204" pitchFamily="34" charset="0"/>
              </a:rPr>
              <a:t>n aspetto meno favorevole è invece rappresentato dalla contemporanea crescita del </a:t>
            </a:r>
            <a:r>
              <a:rPr lang="it-IT" sz="1700" dirty="0">
                <a:solidFill>
                  <a:schemeClr val="tx1">
                    <a:lumMod val="65000"/>
                    <a:lumOff val="35000"/>
                  </a:schemeClr>
                </a:solidFill>
                <a:latin typeface="Calibri" panose="020F0502020204030204" pitchFamily="34" charset="0"/>
              </a:rPr>
              <a:t>rapporto di </a:t>
            </a:r>
            <a:r>
              <a:rPr lang="it-IT" sz="1700" i="1" dirty="0">
                <a:solidFill>
                  <a:schemeClr val="tx1">
                    <a:lumMod val="65000"/>
                    <a:lumOff val="35000"/>
                  </a:schemeClr>
                </a:solidFill>
                <a:latin typeface="Calibri" panose="020F0502020204030204" pitchFamily="34" charset="0"/>
              </a:rPr>
              <a:t>import </a:t>
            </a:r>
            <a:r>
              <a:rPr lang="it-IT" sz="1700" i="1" dirty="0" err="1">
                <a:solidFill>
                  <a:schemeClr val="tx1">
                    <a:lumMod val="65000"/>
                    <a:lumOff val="35000"/>
                  </a:schemeClr>
                </a:solidFill>
                <a:latin typeface="Calibri" panose="020F0502020204030204" pitchFamily="34" charset="0"/>
              </a:rPr>
              <a:t>penetration</a:t>
            </a:r>
            <a:r>
              <a:rPr lang="it-IT" sz="1700" dirty="0">
                <a:solidFill>
                  <a:schemeClr val="tx1">
                    <a:lumMod val="65000"/>
                    <a:lumOff val="35000"/>
                  </a:schemeClr>
                </a:solidFill>
                <a:latin typeface="Calibri" panose="020F0502020204030204" pitchFamily="34" charset="0"/>
              </a:rPr>
              <a:t>, </a:t>
            </a:r>
            <a:r>
              <a:rPr lang="it-IT" sz="1700" dirty="0" smtClean="0">
                <a:solidFill>
                  <a:schemeClr val="tx1">
                    <a:lumMod val="65000"/>
                    <a:lumOff val="35000"/>
                  </a:schemeClr>
                </a:solidFill>
                <a:latin typeface="Calibri" panose="020F0502020204030204" pitchFamily="34" charset="0"/>
              </a:rPr>
              <a:t>favorito da una, seppur lieve</a:t>
            </a:r>
            <a:r>
              <a:rPr lang="it-IT" sz="1700" dirty="0">
                <a:solidFill>
                  <a:schemeClr val="tx1">
                    <a:lumMod val="65000"/>
                    <a:lumOff val="35000"/>
                  </a:schemeClr>
                </a:solidFill>
                <a:latin typeface="Calibri" panose="020F0502020204030204" pitchFamily="34" charset="0"/>
              </a:rPr>
              <a:t>,</a:t>
            </a:r>
            <a:r>
              <a:rPr lang="it-IT" sz="1700" dirty="0" smtClean="0">
                <a:solidFill>
                  <a:schemeClr val="tx1">
                    <a:lumMod val="65000"/>
                    <a:lumOff val="35000"/>
                  </a:schemeClr>
                </a:solidFill>
                <a:latin typeface="Calibri" panose="020F0502020204030204" pitchFamily="34" charset="0"/>
              </a:rPr>
              <a:t> riduzione del consumo interno, </a:t>
            </a:r>
            <a:r>
              <a:rPr lang="it-IT" sz="1700" dirty="0">
                <a:solidFill>
                  <a:schemeClr val="tx1">
                    <a:lumMod val="65000"/>
                    <a:lumOff val="35000"/>
                  </a:schemeClr>
                </a:solidFill>
                <a:latin typeface="Calibri" panose="020F0502020204030204" pitchFamily="34" charset="0"/>
              </a:rPr>
              <a:t>in presenza di un ritorno alla crescita delle importazioni (5,5 mln di Euro, +4,5%) che però restano al di sotto dei valori pre-crisi e di quello registrato nel 2011;</a:t>
            </a:r>
          </a:p>
          <a:p>
            <a:pPr marL="361950" indent="-361950" algn="just">
              <a:spcBef>
                <a:spcPts val="0"/>
              </a:spcBef>
              <a:spcAft>
                <a:spcPts val="600"/>
              </a:spcAft>
              <a:buClr>
                <a:srgbClr val="FF3300"/>
              </a:buClr>
              <a:buSzPct val="80000"/>
              <a:buFont typeface="Wingdings" pitchFamily="2" charset="2"/>
              <a:buChar char="l"/>
              <a:defRPr/>
            </a:pPr>
            <a:r>
              <a:rPr lang="it-IT" sz="1700" dirty="0" smtClean="0">
                <a:solidFill>
                  <a:schemeClr val="tx1">
                    <a:lumMod val="65000"/>
                    <a:lumOff val="35000"/>
                  </a:schemeClr>
                </a:solidFill>
                <a:latin typeface="Calibri" panose="020F0502020204030204" pitchFamily="34" charset="0"/>
              </a:rPr>
              <a:t>si </a:t>
            </a:r>
            <a:r>
              <a:rPr lang="it-IT" sz="1700" dirty="0">
                <a:solidFill>
                  <a:schemeClr val="tx1">
                    <a:lumMod val="65000"/>
                    <a:lumOff val="35000"/>
                  </a:schemeClr>
                </a:solidFill>
                <a:latin typeface="Calibri" panose="020F0502020204030204" pitchFamily="34" charset="0"/>
              </a:rPr>
              <a:t>conferma </a:t>
            </a:r>
            <a:r>
              <a:rPr lang="it-IT" sz="1700" dirty="0" smtClean="0">
                <a:solidFill>
                  <a:schemeClr val="tx1">
                    <a:lumMod val="65000"/>
                    <a:lumOff val="35000"/>
                  </a:schemeClr>
                </a:solidFill>
                <a:latin typeface="Calibri" panose="020F0502020204030204" pitchFamily="34" charset="0"/>
              </a:rPr>
              <a:t>nuovamente, </a:t>
            </a:r>
            <a:r>
              <a:rPr lang="it-IT" sz="1700" dirty="0">
                <a:solidFill>
                  <a:schemeClr val="tx1">
                    <a:lumMod val="65000"/>
                    <a:lumOff val="35000"/>
                  </a:schemeClr>
                </a:solidFill>
                <a:latin typeface="Calibri" panose="020F0502020204030204" pitchFamily="34" charset="0"/>
              </a:rPr>
              <a:t>comunque, </a:t>
            </a:r>
            <a:r>
              <a:rPr lang="it-IT" sz="1700" dirty="0" smtClean="0">
                <a:solidFill>
                  <a:schemeClr val="tx1">
                    <a:lumMod val="65000"/>
                    <a:lumOff val="35000"/>
                  </a:schemeClr>
                </a:solidFill>
                <a:latin typeface="Calibri" panose="020F0502020204030204" pitchFamily="34" charset="0"/>
              </a:rPr>
              <a:t>il </a:t>
            </a:r>
            <a:r>
              <a:rPr lang="it-IT" sz="1700" dirty="0">
                <a:solidFill>
                  <a:schemeClr val="tx1">
                    <a:lumMod val="65000"/>
                    <a:lumOff val="35000"/>
                  </a:schemeClr>
                </a:solidFill>
                <a:latin typeface="Calibri" panose="020F0502020204030204" pitchFamily="34" charset="0"/>
              </a:rPr>
              <a:t>peso preponderante della componente nazionale </a:t>
            </a:r>
            <a:r>
              <a:rPr lang="it-IT" sz="1700" dirty="0" smtClean="0">
                <a:solidFill>
                  <a:schemeClr val="tx1">
                    <a:lumMod val="65000"/>
                    <a:lumOff val="35000"/>
                  </a:schemeClr>
                </a:solidFill>
                <a:latin typeface="Calibri" panose="020F0502020204030204" pitchFamily="34" charset="0"/>
              </a:rPr>
              <a:t>sul mercato </a:t>
            </a:r>
            <a:r>
              <a:rPr lang="it-IT" sz="1700" dirty="0">
                <a:solidFill>
                  <a:schemeClr val="tx1">
                    <a:lumMod val="65000"/>
                    <a:lumOff val="35000"/>
                  </a:schemeClr>
                </a:solidFill>
                <a:latin typeface="Calibri" panose="020F0502020204030204" pitchFamily="34" charset="0"/>
              </a:rPr>
              <a:t>totale della Filiera e, quindi, </a:t>
            </a:r>
            <a:r>
              <a:rPr lang="it-IT" sz="1700" dirty="0" smtClean="0">
                <a:solidFill>
                  <a:schemeClr val="tx1">
                    <a:lumMod val="65000"/>
                    <a:lumOff val="35000"/>
                  </a:schemeClr>
                </a:solidFill>
                <a:latin typeface="Calibri" panose="020F0502020204030204" pitchFamily="34" charset="0"/>
              </a:rPr>
              <a:t>come </a:t>
            </a:r>
            <a:r>
              <a:rPr lang="it-IT" sz="1700" dirty="0">
                <a:solidFill>
                  <a:schemeClr val="tx1">
                    <a:lumMod val="65000"/>
                    <a:lumOff val="35000"/>
                  </a:schemeClr>
                </a:solidFill>
                <a:latin typeface="Calibri" panose="020F0502020204030204" pitchFamily="34" charset="0"/>
              </a:rPr>
              <a:t>sopra indicato, </a:t>
            </a:r>
            <a:r>
              <a:rPr lang="it-IT" sz="1700" dirty="0" smtClean="0">
                <a:solidFill>
                  <a:schemeClr val="tx1">
                    <a:lumMod val="65000"/>
                    <a:lumOff val="35000"/>
                  </a:schemeClr>
                </a:solidFill>
                <a:latin typeface="Calibri" panose="020F0502020204030204" pitchFamily="34" charset="0"/>
              </a:rPr>
              <a:t>un più forte impatto della </a:t>
            </a:r>
            <a:r>
              <a:rPr lang="it-IT" sz="1700" dirty="0">
                <a:solidFill>
                  <a:schemeClr val="tx1">
                    <a:lumMod val="65000"/>
                    <a:lumOff val="35000"/>
                  </a:schemeClr>
                </a:solidFill>
                <a:latin typeface="Calibri" panose="020F0502020204030204" pitchFamily="34" charset="0"/>
              </a:rPr>
              <a:t>negativa dinamica dei consumi interni sui livelli di </a:t>
            </a:r>
            <a:r>
              <a:rPr lang="it-IT" sz="1700" dirty="0" smtClean="0">
                <a:solidFill>
                  <a:schemeClr val="tx1">
                    <a:lumMod val="65000"/>
                    <a:lumOff val="35000"/>
                  </a:schemeClr>
                </a:solidFill>
                <a:latin typeface="Calibri" panose="020F0502020204030204" pitchFamily="34" charset="0"/>
              </a:rPr>
              <a:t>fatturato;</a:t>
            </a:r>
          </a:p>
          <a:p>
            <a:pPr marL="361950" indent="-361950" algn="just">
              <a:spcBef>
                <a:spcPts val="0"/>
              </a:spcBef>
              <a:spcAft>
                <a:spcPts val="600"/>
              </a:spcAft>
              <a:buClr>
                <a:srgbClr val="FF3300"/>
              </a:buClr>
              <a:buSzPct val="80000"/>
              <a:buFont typeface="Wingdings" pitchFamily="2" charset="2"/>
              <a:buChar char="l"/>
              <a:defRPr/>
            </a:pPr>
            <a:r>
              <a:rPr lang="it-IT" sz="1700" dirty="0" smtClean="0">
                <a:solidFill>
                  <a:schemeClr val="tx1">
                    <a:lumMod val="65000"/>
                    <a:lumOff val="35000"/>
                  </a:schemeClr>
                </a:solidFill>
                <a:latin typeface="Calibri" panose="020F0502020204030204" pitchFamily="34" charset="0"/>
              </a:rPr>
              <a:t>si rileva, inoltre, ancora una volta, la dinamica decrescente del rapporto tra acquisti di libri e giornali e consumi finali delle famiglie, a conferma di una riduzione ulteriore della già scarsa propensione degli italiani alla fruizione di prodotti culturali, sicuramente </a:t>
            </a:r>
            <a:r>
              <a:rPr lang="it-IT" sz="1700" dirty="0">
                <a:solidFill>
                  <a:schemeClr val="tx1">
                    <a:lumMod val="65000"/>
                    <a:lumOff val="35000"/>
                  </a:schemeClr>
                </a:solidFill>
                <a:latin typeface="Calibri" panose="020F0502020204030204" pitchFamily="34" charset="0"/>
              </a:rPr>
              <a:t>accentuata dalla generalizzata riduzione </a:t>
            </a:r>
            <a:r>
              <a:rPr lang="it-IT" sz="1700" dirty="0" smtClean="0">
                <a:solidFill>
                  <a:schemeClr val="tx1">
                    <a:lumMod val="65000"/>
                    <a:lumOff val="35000"/>
                  </a:schemeClr>
                </a:solidFill>
                <a:latin typeface="Calibri" panose="020F0502020204030204" pitchFamily="34" charset="0"/>
              </a:rPr>
              <a:t>dei consumi, che ha visto sacrificare i beni non necessari rispetto a quelli primari.</a:t>
            </a:r>
            <a:endParaRPr lang="it-IT" sz="1700" dirty="0">
              <a:solidFill>
                <a:srgbClr val="FF0000"/>
              </a:solidFill>
              <a:latin typeface="Calibri" panose="020F0502020204030204" pitchFamily="34" charset="0"/>
            </a:endParaRPr>
          </a:p>
        </p:txBody>
      </p:sp>
    </p:spTree>
    <p:extLst>
      <p:ext uri="{BB962C8B-B14F-4D97-AF65-F5344CB8AC3E}">
        <p14:creationId xmlns:p14="http://schemas.microsoft.com/office/powerpoint/2010/main" xmlns="" val="138754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egnaposto numero diapositiva 4"/>
          <p:cNvSpPr>
            <a:spLocks noGrp="1"/>
          </p:cNvSpPr>
          <p:nvPr>
            <p:ph type="sldNum" sz="quarter" idx="12"/>
          </p:nvPr>
        </p:nvSpPr>
        <p:spPr>
          <a:noFill/>
        </p:spPr>
        <p:txBody>
          <a:bodyPr/>
          <a:lstStyle/>
          <a:p>
            <a:fld id="{0764CFB2-D403-4F68-B751-5FD874F75FFD}" type="slidenum">
              <a:rPr lang="it-IT" smtClean="0">
                <a:cs typeface="Arial" pitchFamily="34" charset="0"/>
              </a:rPr>
              <a:pPr/>
              <a:t>2</a:t>
            </a:fld>
            <a:endParaRPr lang="it-IT" smtClean="0">
              <a:cs typeface="Arial" pitchFamily="34" charset="0"/>
            </a:endParaRPr>
          </a:p>
        </p:txBody>
      </p:sp>
      <p:sp>
        <p:nvSpPr>
          <p:cNvPr id="23556" name="Rectangle 2"/>
          <p:cNvSpPr>
            <a:spLocks noGrp="1" noChangeArrowheads="1"/>
          </p:cNvSpPr>
          <p:nvPr>
            <p:ph type="title"/>
          </p:nvPr>
        </p:nvSpPr>
        <p:spPr>
          <a:xfrm>
            <a:off x="250825" y="115888"/>
            <a:ext cx="8642350" cy="792162"/>
          </a:xfrm>
        </p:spPr>
        <p:txBody>
          <a:bodyPr anchorCtr="1"/>
          <a:lstStyle/>
          <a:p>
            <a:pPr eaLnBrk="1" hangingPunct="1"/>
            <a:r>
              <a:rPr lang="it-IT" sz="2400" b="1" dirty="0" smtClean="0">
                <a:solidFill>
                  <a:schemeClr val="tx1">
                    <a:lumMod val="65000"/>
                    <a:lumOff val="35000"/>
                  </a:schemeClr>
                </a:solidFill>
                <a:latin typeface="Calibri" pitchFamily="34" charset="0"/>
              </a:rPr>
              <a:t>La Filiera della carta, editoria, stampa e trasformazione: </a:t>
            </a:r>
            <a:br>
              <a:rPr lang="it-IT" sz="2400" b="1" dirty="0" smtClean="0">
                <a:solidFill>
                  <a:schemeClr val="tx1">
                    <a:lumMod val="65000"/>
                    <a:lumOff val="35000"/>
                  </a:schemeClr>
                </a:solidFill>
                <a:latin typeface="Calibri" pitchFamily="34" charset="0"/>
              </a:rPr>
            </a:br>
            <a:r>
              <a:rPr lang="it-IT" sz="2400" b="1" dirty="0" smtClean="0">
                <a:solidFill>
                  <a:schemeClr val="tx1">
                    <a:lumMod val="65000"/>
                    <a:lumOff val="35000"/>
                  </a:schemeClr>
                </a:solidFill>
                <a:latin typeface="Calibri" pitchFamily="34" charset="0"/>
              </a:rPr>
              <a:t> comparti e “attori”</a:t>
            </a:r>
          </a:p>
        </p:txBody>
      </p:sp>
      <p:sp>
        <p:nvSpPr>
          <p:cNvPr id="23557" name="Text Box 3"/>
          <p:cNvSpPr txBox="1">
            <a:spLocks noChangeArrowheads="1"/>
          </p:cNvSpPr>
          <p:nvPr/>
        </p:nvSpPr>
        <p:spPr bwMode="auto">
          <a:xfrm>
            <a:off x="539553" y="1196752"/>
            <a:ext cx="7848872" cy="4065857"/>
          </a:xfrm>
          <a:prstGeom prst="rect">
            <a:avLst/>
          </a:prstGeom>
          <a:noFill/>
          <a:ln w="9525">
            <a:noFill/>
            <a:miter lim="800000"/>
            <a:headEnd/>
            <a:tailEnd/>
          </a:ln>
        </p:spPr>
        <p:txBody>
          <a:bodyPr wrap="square">
            <a:spAutoFit/>
          </a:bodyPr>
          <a:lstStyle/>
          <a:p>
            <a:pPr algn="just">
              <a:lnSpc>
                <a:spcPct val="150000"/>
              </a:lnSpc>
              <a:spcBef>
                <a:spcPct val="50000"/>
              </a:spcBef>
              <a:buClr>
                <a:srgbClr val="FF3300"/>
              </a:buClr>
              <a:buSzPct val="80000"/>
              <a:buFont typeface="Wingdings" pitchFamily="2" charset="2"/>
              <a:buNone/>
            </a:pPr>
            <a:r>
              <a:rPr lang="it-IT" b="1" dirty="0">
                <a:solidFill>
                  <a:schemeClr val="tx1">
                    <a:lumMod val="65000"/>
                    <a:lumOff val="35000"/>
                  </a:schemeClr>
                </a:solidFill>
                <a:latin typeface="Calibri" panose="020F0502020204030204" pitchFamily="34" charset="0"/>
              </a:rPr>
              <a:t>L’analisi prende in considerazione la </a:t>
            </a:r>
            <a:r>
              <a:rPr lang="it-IT" b="1" dirty="0" smtClean="0">
                <a:solidFill>
                  <a:schemeClr val="tx1">
                    <a:lumMod val="65000"/>
                    <a:lumOff val="35000"/>
                  </a:schemeClr>
                </a:solidFill>
                <a:latin typeface="Calibri" panose="020F0502020204030204" pitchFamily="34" charset="0"/>
              </a:rPr>
              <a:t>Filiera </a:t>
            </a:r>
            <a:r>
              <a:rPr lang="it-IT" b="1" dirty="0">
                <a:solidFill>
                  <a:schemeClr val="tx1">
                    <a:lumMod val="65000"/>
                    <a:lumOff val="35000"/>
                  </a:schemeClr>
                </a:solidFill>
                <a:latin typeface="Calibri" panose="020F0502020204030204" pitchFamily="34" charset="0"/>
              </a:rPr>
              <a:t>complessiva del settore della editoria e della carta stampata. La </a:t>
            </a:r>
            <a:r>
              <a:rPr lang="it-IT" b="1" dirty="0" smtClean="0">
                <a:solidFill>
                  <a:schemeClr val="tx1">
                    <a:lumMod val="65000"/>
                    <a:lumOff val="35000"/>
                  </a:schemeClr>
                </a:solidFill>
                <a:latin typeface="Calibri" panose="020F0502020204030204" pitchFamily="34" charset="0"/>
              </a:rPr>
              <a:t>Filiera, </a:t>
            </a:r>
            <a:r>
              <a:rPr lang="it-IT" b="1" dirty="0">
                <a:solidFill>
                  <a:schemeClr val="tx1">
                    <a:lumMod val="65000"/>
                    <a:lumOff val="35000"/>
                  </a:schemeClr>
                </a:solidFill>
                <a:latin typeface="Calibri" panose="020F0502020204030204" pitchFamily="34" charset="0"/>
              </a:rPr>
              <a:t>così come è analizzata, è composta dai seguenti comparti che si connettono tra loro in senso verticale:</a:t>
            </a:r>
          </a:p>
          <a:p>
            <a:pPr algn="just">
              <a:lnSpc>
                <a:spcPct val="150000"/>
              </a:lnSpc>
              <a:spcBef>
                <a:spcPct val="50000"/>
              </a:spcBef>
              <a:buClr>
                <a:srgbClr val="FF3300"/>
              </a:buClr>
              <a:buSzPct val="80000"/>
              <a:buFont typeface="Wingdings" pitchFamily="2" charset="2"/>
              <a:buChar char="l"/>
            </a:pPr>
            <a:r>
              <a:rPr lang="it-IT" b="1" dirty="0" smtClean="0">
                <a:solidFill>
                  <a:schemeClr val="tx1">
                    <a:lumMod val="65000"/>
                    <a:lumOff val="35000"/>
                  </a:schemeClr>
                </a:solidFill>
                <a:latin typeface="Calibri" panose="020F0502020204030204" pitchFamily="34" charset="0"/>
              </a:rPr>
              <a:t>   </a:t>
            </a:r>
            <a:r>
              <a:rPr lang="it-IT" b="1" dirty="0">
                <a:solidFill>
                  <a:schemeClr val="tx1">
                    <a:lumMod val="65000"/>
                    <a:lumOff val="35000"/>
                  </a:schemeClr>
                </a:solidFill>
                <a:latin typeface="Calibri" panose="020F0502020204030204" pitchFamily="34" charset="0"/>
              </a:rPr>
              <a:t>Macchine per la grafica e la cartotecnica (ACIMGA e ARGI)</a:t>
            </a:r>
          </a:p>
          <a:p>
            <a:pPr algn="just">
              <a:lnSpc>
                <a:spcPct val="150000"/>
              </a:lnSpc>
              <a:spcBef>
                <a:spcPct val="50000"/>
              </a:spcBef>
              <a:buClr>
                <a:srgbClr val="FF3300"/>
              </a:buClr>
              <a:buSzPct val="80000"/>
              <a:buFont typeface="Wingdings" pitchFamily="2" charset="2"/>
              <a:buChar char="l"/>
            </a:pPr>
            <a:r>
              <a:rPr lang="it-IT" b="1" dirty="0">
                <a:solidFill>
                  <a:schemeClr val="tx1">
                    <a:lumMod val="65000"/>
                    <a:lumOff val="35000"/>
                  </a:schemeClr>
                </a:solidFill>
                <a:latin typeface="Calibri" panose="020F0502020204030204" pitchFamily="34" charset="0"/>
              </a:rPr>
              <a:t>   Produzione di carta e cartone (ASSOCARTA)</a:t>
            </a:r>
          </a:p>
          <a:p>
            <a:pPr algn="just">
              <a:lnSpc>
                <a:spcPct val="150000"/>
              </a:lnSpc>
              <a:spcBef>
                <a:spcPct val="50000"/>
              </a:spcBef>
              <a:buClr>
                <a:srgbClr val="FF3300"/>
              </a:buClr>
              <a:buSzPct val="80000"/>
              <a:buFont typeface="Wingdings" pitchFamily="2" charset="2"/>
              <a:buChar char="l"/>
            </a:pPr>
            <a:r>
              <a:rPr lang="it-IT" b="1" dirty="0">
                <a:solidFill>
                  <a:schemeClr val="tx1">
                    <a:lumMod val="65000"/>
                    <a:lumOff val="35000"/>
                  </a:schemeClr>
                </a:solidFill>
                <a:latin typeface="Calibri" panose="020F0502020204030204" pitchFamily="34" charset="0"/>
              </a:rPr>
              <a:t>   Editoria (AIE, ANES, FIEG)</a:t>
            </a:r>
          </a:p>
          <a:p>
            <a:pPr algn="just">
              <a:lnSpc>
                <a:spcPct val="150000"/>
              </a:lnSpc>
              <a:spcBef>
                <a:spcPct val="50000"/>
              </a:spcBef>
              <a:buClr>
                <a:srgbClr val="FF3300"/>
              </a:buClr>
              <a:buSzPct val="80000"/>
              <a:buFont typeface="Wingdings" pitchFamily="2" charset="2"/>
              <a:buChar char="l"/>
            </a:pPr>
            <a:r>
              <a:rPr lang="it-IT" b="1" dirty="0">
                <a:solidFill>
                  <a:schemeClr val="tx1">
                    <a:lumMod val="65000"/>
                    <a:lumOff val="35000"/>
                  </a:schemeClr>
                </a:solidFill>
                <a:latin typeface="Calibri" panose="020F0502020204030204" pitchFamily="34" charset="0"/>
              </a:rPr>
              <a:t>   Stampa di giornali quotidiani (ASIG)</a:t>
            </a:r>
          </a:p>
          <a:p>
            <a:pPr algn="just">
              <a:lnSpc>
                <a:spcPct val="150000"/>
              </a:lnSpc>
              <a:spcBef>
                <a:spcPct val="50000"/>
              </a:spcBef>
              <a:buClr>
                <a:srgbClr val="FF3300"/>
              </a:buClr>
              <a:buSzPct val="80000"/>
              <a:buFont typeface="Wingdings" pitchFamily="2" charset="2"/>
              <a:buChar char="l"/>
            </a:pPr>
            <a:r>
              <a:rPr lang="it-IT" b="1" dirty="0">
                <a:solidFill>
                  <a:schemeClr val="tx1">
                    <a:lumMod val="65000"/>
                    <a:lumOff val="35000"/>
                  </a:schemeClr>
                </a:solidFill>
                <a:latin typeface="Calibri" panose="020F0502020204030204" pitchFamily="34" charset="0"/>
              </a:rPr>
              <a:t>   Stampa, cartotecnica e trasformazione (ASSOGRAFICI)</a:t>
            </a:r>
          </a:p>
        </p:txBody>
      </p:sp>
    </p:spTree>
    <p:extLst>
      <p:ext uri="{BB962C8B-B14F-4D97-AF65-F5344CB8AC3E}">
        <p14:creationId xmlns:p14="http://schemas.microsoft.com/office/powerpoint/2010/main" xmlns="" val="2276384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1"/>
          <p:cNvSpPr>
            <a:spLocks noGrp="1"/>
          </p:cNvSpPr>
          <p:nvPr>
            <p:ph type="title"/>
          </p:nvPr>
        </p:nvSpPr>
        <p:spPr/>
        <p:txBody>
          <a:bodyPr/>
          <a:lstStyle/>
          <a:p>
            <a:r>
              <a:rPr lang="it-IT" sz="2400" b="1" dirty="0" smtClean="0">
                <a:solidFill>
                  <a:schemeClr val="tx1">
                    <a:lumMod val="65000"/>
                    <a:lumOff val="35000"/>
                  </a:schemeClr>
                </a:solidFill>
                <a:latin typeface="Calibri" pitchFamily="34" charset="0"/>
              </a:rPr>
              <a:t>Il ruolo della Filiera nel sistema industriale italiano [1]</a:t>
            </a:r>
            <a:endParaRPr lang="it-IT" sz="2400" dirty="0" smtClean="0">
              <a:solidFill>
                <a:schemeClr val="tx1">
                  <a:lumMod val="65000"/>
                  <a:lumOff val="35000"/>
                </a:schemeClr>
              </a:solidFill>
            </a:endParaRPr>
          </a:p>
        </p:txBody>
      </p:sp>
      <p:sp>
        <p:nvSpPr>
          <p:cNvPr id="29700" name="Segnaposto numero diapositiva 4"/>
          <p:cNvSpPr>
            <a:spLocks noGrp="1"/>
          </p:cNvSpPr>
          <p:nvPr>
            <p:ph type="sldNum" sz="quarter" idx="12"/>
          </p:nvPr>
        </p:nvSpPr>
        <p:spPr>
          <a:noFill/>
        </p:spPr>
        <p:txBody>
          <a:bodyPr/>
          <a:lstStyle/>
          <a:p>
            <a:fld id="{32767B75-7CBB-4942-901D-8542D3DAEC07}" type="slidenum">
              <a:rPr lang="it-IT" smtClean="0">
                <a:cs typeface="Arial" pitchFamily="34" charset="0"/>
              </a:rPr>
              <a:pPr/>
              <a:t>20</a:t>
            </a:fld>
            <a:endParaRPr lang="it-IT" smtClean="0">
              <a:cs typeface="Arial" pitchFamily="34" charset="0"/>
            </a:endParaRPr>
          </a:p>
        </p:txBody>
      </p:sp>
      <p:sp>
        <p:nvSpPr>
          <p:cNvPr id="29702" name="Rettangolo 5"/>
          <p:cNvSpPr>
            <a:spLocks noChangeArrowheads="1"/>
          </p:cNvSpPr>
          <p:nvPr/>
        </p:nvSpPr>
        <p:spPr bwMode="auto">
          <a:xfrm>
            <a:off x="539552" y="1153919"/>
            <a:ext cx="8064896" cy="4555093"/>
          </a:xfrm>
          <a:prstGeom prst="rect">
            <a:avLst/>
          </a:prstGeom>
          <a:noFill/>
          <a:ln w="9525">
            <a:noFill/>
            <a:miter lim="800000"/>
            <a:headEnd/>
            <a:tailEnd/>
          </a:ln>
        </p:spPr>
        <p:txBody>
          <a:bodyPr wrap="square">
            <a:spAutoFit/>
          </a:bodyPr>
          <a:lstStyle/>
          <a:p>
            <a:pPr algn="just">
              <a:spcBef>
                <a:spcPct val="50000"/>
              </a:spcBef>
              <a:buClr>
                <a:srgbClr val="FF3300"/>
              </a:buClr>
              <a:buSzPct val="80000"/>
              <a:buFont typeface="Wingdings" pitchFamily="2" charset="2"/>
              <a:buNone/>
            </a:pPr>
            <a:r>
              <a:rPr lang="it-IT" sz="1700" dirty="0" smtClean="0">
                <a:solidFill>
                  <a:schemeClr val="tx1">
                    <a:lumMod val="65000"/>
                    <a:lumOff val="35000"/>
                  </a:schemeClr>
                </a:solidFill>
                <a:latin typeface="Calibri" panose="020F0502020204030204" pitchFamily="34" charset="0"/>
              </a:rPr>
              <a:t>La rappresentatività della Filiera della carta, stampa e trasformazione all’interno del sistema produttivo italiano può essere descritta sulla base di una serie di variabili:</a:t>
            </a:r>
          </a:p>
          <a:p>
            <a:pPr marL="361950" indent="-361950" algn="just">
              <a:spcBef>
                <a:spcPct val="50000"/>
              </a:spcBef>
              <a:buClr>
                <a:srgbClr val="FF3300"/>
              </a:buClr>
              <a:buSzPct val="80000"/>
              <a:buFont typeface="Wingdings" pitchFamily="2" charset="2"/>
              <a:buChar char="l"/>
            </a:pPr>
            <a:r>
              <a:rPr lang="it-IT" sz="1700" dirty="0">
                <a:solidFill>
                  <a:schemeClr val="tx1">
                    <a:lumMod val="65000"/>
                    <a:lumOff val="35000"/>
                  </a:schemeClr>
                </a:solidFill>
                <a:latin typeface="Calibri" panose="020F0502020204030204" pitchFamily="34" charset="0"/>
              </a:rPr>
              <a:t>un’occupazione diretta di circa </a:t>
            </a:r>
            <a:r>
              <a:rPr lang="it-IT" sz="1700" dirty="0" smtClean="0">
                <a:solidFill>
                  <a:schemeClr val="tx1">
                    <a:lumMod val="65000"/>
                    <a:lumOff val="35000"/>
                  </a:schemeClr>
                </a:solidFill>
                <a:latin typeface="Calibri" panose="020F0502020204030204" pitchFamily="34" charset="0"/>
              </a:rPr>
              <a:t>206.000 </a:t>
            </a:r>
            <a:r>
              <a:rPr lang="it-IT" sz="1700" dirty="0">
                <a:solidFill>
                  <a:schemeClr val="tx1">
                    <a:lumMod val="65000"/>
                    <a:lumOff val="35000"/>
                  </a:schemeClr>
                </a:solidFill>
                <a:latin typeface="Calibri" panose="020F0502020204030204" pitchFamily="34" charset="0"/>
              </a:rPr>
              <a:t>addetti nel </a:t>
            </a:r>
            <a:r>
              <a:rPr lang="it-IT" sz="1700" dirty="0" smtClean="0">
                <a:solidFill>
                  <a:schemeClr val="tx1">
                    <a:lumMod val="65000"/>
                    <a:lumOff val="35000"/>
                  </a:schemeClr>
                </a:solidFill>
                <a:latin typeface="Calibri" panose="020F0502020204030204" pitchFamily="34" charset="0"/>
              </a:rPr>
              <a:t>2014, </a:t>
            </a:r>
            <a:r>
              <a:rPr lang="it-IT" sz="1700" dirty="0">
                <a:solidFill>
                  <a:schemeClr val="tx1">
                    <a:lumMod val="65000"/>
                    <a:lumOff val="35000"/>
                  </a:schemeClr>
                </a:solidFill>
                <a:latin typeface="Calibri" panose="020F0502020204030204" pitchFamily="34" charset="0"/>
              </a:rPr>
              <a:t>pari al </a:t>
            </a:r>
            <a:r>
              <a:rPr lang="it-IT" sz="1700" dirty="0" smtClean="0">
                <a:solidFill>
                  <a:schemeClr val="tx1">
                    <a:lumMod val="65000"/>
                    <a:lumOff val="35000"/>
                  </a:schemeClr>
                </a:solidFill>
                <a:latin typeface="Calibri" panose="020F0502020204030204" pitchFamily="34" charset="0"/>
              </a:rPr>
              <a:t>4,8% </a:t>
            </a:r>
            <a:r>
              <a:rPr lang="it-IT" sz="1700" dirty="0">
                <a:solidFill>
                  <a:schemeClr val="tx1">
                    <a:lumMod val="65000"/>
                    <a:lumOff val="35000"/>
                  </a:schemeClr>
                </a:solidFill>
                <a:latin typeface="Calibri" panose="020F0502020204030204" pitchFamily="34" charset="0"/>
              </a:rPr>
              <a:t>dell’occupazione manifatturiera complessiva, quota rilevante, ma con una tendenza decrescente nel corso degli ultimi </a:t>
            </a:r>
            <a:r>
              <a:rPr lang="it-IT" sz="1700" dirty="0" smtClean="0">
                <a:solidFill>
                  <a:schemeClr val="tx1">
                    <a:lumMod val="65000"/>
                    <a:lumOff val="35000"/>
                  </a:schemeClr>
                </a:solidFill>
                <a:latin typeface="Calibri" panose="020F0502020204030204" pitchFamily="34" charset="0"/>
              </a:rPr>
              <a:t>anni</a:t>
            </a:r>
            <a:r>
              <a:rPr lang="it-IT" b="1" dirty="0" smtClean="0">
                <a:solidFill>
                  <a:schemeClr val="tx1">
                    <a:lumMod val="65000"/>
                    <a:lumOff val="35000"/>
                  </a:schemeClr>
                </a:solidFill>
                <a:latin typeface="Calibri" panose="020F0502020204030204" pitchFamily="34" charset="0"/>
              </a:rPr>
              <a:t>;</a:t>
            </a:r>
          </a:p>
          <a:p>
            <a:pPr marL="361950" indent="-361950" algn="just">
              <a:spcBef>
                <a:spcPct val="50000"/>
              </a:spcBef>
              <a:buClr>
                <a:srgbClr val="FF3300"/>
              </a:buClr>
              <a:buSzPct val="80000"/>
              <a:buFont typeface="Wingdings" pitchFamily="2" charset="2"/>
              <a:buChar char="l"/>
            </a:pPr>
            <a:r>
              <a:rPr lang="it-IT" sz="1700" dirty="0" smtClean="0">
                <a:solidFill>
                  <a:schemeClr val="tx1">
                    <a:lumMod val="65000"/>
                    <a:lumOff val="35000"/>
                  </a:schemeClr>
                </a:solidFill>
                <a:latin typeface="Calibri" panose="020F0502020204030204" pitchFamily="34" charset="0"/>
              </a:rPr>
              <a:t>un’occupazione </a:t>
            </a:r>
            <a:r>
              <a:rPr lang="it-IT" sz="1700" dirty="0">
                <a:solidFill>
                  <a:schemeClr val="tx1">
                    <a:lumMod val="65000"/>
                    <a:lumOff val="35000"/>
                  </a:schemeClr>
                </a:solidFill>
                <a:latin typeface="Calibri" panose="020F0502020204030204" pitchFamily="34" charset="0"/>
              </a:rPr>
              <a:t>diretta “indotta” nei settori a valle valutata in circa </a:t>
            </a:r>
            <a:r>
              <a:rPr lang="it-IT" sz="1700" dirty="0" smtClean="0">
                <a:solidFill>
                  <a:schemeClr val="tx1">
                    <a:lumMod val="65000"/>
                    <a:lumOff val="35000"/>
                  </a:schemeClr>
                </a:solidFill>
                <a:latin typeface="Calibri" panose="020F0502020204030204" pitchFamily="34" charset="0"/>
              </a:rPr>
              <a:t>510.000 </a:t>
            </a:r>
            <a:r>
              <a:rPr lang="it-IT" sz="1700" dirty="0">
                <a:solidFill>
                  <a:schemeClr val="tx1">
                    <a:lumMod val="65000"/>
                    <a:lumOff val="35000"/>
                  </a:schemeClr>
                </a:solidFill>
                <a:latin typeface="Calibri" panose="020F0502020204030204" pitchFamily="34" charset="0"/>
              </a:rPr>
              <a:t>unità, per un numero complessivo di addetti diretti e indiretti pari a </a:t>
            </a:r>
            <a:r>
              <a:rPr lang="it-IT" sz="1700" dirty="0" smtClean="0">
                <a:solidFill>
                  <a:schemeClr val="tx1">
                    <a:lumMod val="65000"/>
                    <a:lumOff val="35000"/>
                  </a:schemeClr>
                </a:solidFill>
                <a:latin typeface="Calibri" panose="020F0502020204030204" pitchFamily="34" charset="0"/>
              </a:rPr>
              <a:t>716.000 </a:t>
            </a:r>
            <a:r>
              <a:rPr lang="it-IT" sz="1700" dirty="0">
                <a:solidFill>
                  <a:schemeClr val="tx1">
                    <a:lumMod val="65000"/>
                    <a:lumOff val="35000"/>
                  </a:schemeClr>
                </a:solidFill>
                <a:latin typeface="Calibri" panose="020F0502020204030204" pitchFamily="34" charset="0"/>
              </a:rPr>
              <a:t>unità;</a:t>
            </a:r>
          </a:p>
          <a:p>
            <a:pPr marL="361950" indent="-361950" algn="just">
              <a:spcBef>
                <a:spcPct val="50000"/>
              </a:spcBef>
              <a:buClr>
                <a:srgbClr val="FF3300"/>
              </a:buClr>
              <a:buSzPct val="80000"/>
              <a:buFont typeface="Wingdings" pitchFamily="2" charset="2"/>
              <a:buChar char="l"/>
            </a:pPr>
            <a:r>
              <a:rPr lang="it-IT" sz="1700" dirty="0" smtClean="0">
                <a:solidFill>
                  <a:schemeClr val="tx1">
                    <a:lumMod val="65000"/>
                    <a:lumOff val="35000"/>
                  </a:schemeClr>
                </a:solidFill>
                <a:latin typeface="Calibri" panose="020F0502020204030204" pitchFamily="34" charset="0"/>
              </a:rPr>
              <a:t>un’attività produttiva che </a:t>
            </a:r>
            <a:r>
              <a:rPr lang="it-IT" sz="1700" dirty="0">
                <a:solidFill>
                  <a:schemeClr val="tx1">
                    <a:lumMod val="65000"/>
                    <a:lumOff val="35000"/>
                  </a:schemeClr>
                </a:solidFill>
                <a:latin typeface="Calibri" panose="020F0502020204030204" pitchFamily="34" charset="0"/>
              </a:rPr>
              <a:t>nel corso del periodo </a:t>
            </a:r>
            <a:r>
              <a:rPr lang="it-IT" sz="1700" dirty="0" smtClean="0">
                <a:solidFill>
                  <a:schemeClr val="tx1">
                    <a:lumMod val="65000"/>
                    <a:lumOff val="35000"/>
                  </a:schemeClr>
                </a:solidFill>
                <a:latin typeface="Calibri" panose="020F0502020204030204" pitchFamily="34" charset="0"/>
              </a:rPr>
              <a:t>2009-2014 </a:t>
            </a:r>
            <a:r>
              <a:rPr lang="it-IT" sz="1700" dirty="0">
                <a:solidFill>
                  <a:schemeClr val="tx1">
                    <a:lumMod val="65000"/>
                    <a:lumOff val="35000"/>
                  </a:schemeClr>
                </a:solidFill>
                <a:latin typeface="Calibri" panose="020F0502020204030204" pitchFamily="34" charset="0"/>
              </a:rPr>
              <a:t>ha risentito pesantemente degli effetti della crisi economica, cui si è aggiunto, per alcuni comparti, un processo più profondo e strutturale di compressione degli spazi di mercato, originando numerosi casi di crisi aziendali</a:t>
            </a:r>
            <a:r>
              <a:rPr lang="it-IT" sz="1700" dirty="0" smtClean="0">
                <a:solidFill>
                  <a:schemeClr val="tx1">
                    <a:lumMod val="65000"/>
                    <a:lumOff val="35000"/>
                  </a:schemeClr>
                </a:solidFill>
                <a:latin typeface="Calibri" panose="020F0502020204030204" pitchFamily="34" charset="0"/>
              </a:rPr>
              <a:t>;</a:t>
            </a:r>
          </a:p>
          <a:p>
            <a:pPr marL="361950" indent="-361950" algn="just">
              <a:spcBef>
                <a:spcPct val="50000"/>
              </a:spcBef>
              <a:buClr>
                <a:srgbClr val="FF3300"/>
              </a:buClr>
              <a:buSzPct val="80000"/>
              <a:buFont typeface="Wingdings" pitchFamily="2" charset="2"/>
              <a:buChar char="l"/>
            </a:pPr>
            <a:r>
              <a:rPr lang="it-IT" sz="1700" dirty="0">
                <a:solidFill>
                  <a:schemeClr val="tx1">
                    <a:lumMod val="65000"/>
                    <a:lumOff val="35000"/>
                  </a:schemeClr>
                </a:solidFill>
                <a:latin typeface="Calibri" panose="020F0502020204030204" pitchFamily="34" charset="0"/>
              </a:rPr>
              <a:t>rapporti di </a:t>
            </a:r>
            <a:r>
              <a:rPr lang="it-IT" sz="1700" i="1" dirty="0">
                <a:solidFill>
                  <a:schemeClr val="tx1">
                    <a:lumMod val="65000"/>
                    <a:lumOff val="35000"/>
                  </a:schemeClr>
                </a:solidFill>
                <a:latin typeface="Calibri" panose="020F0502020204030204" pitchFamily="34" charset="0"/>
              </a:rPr>
              <a:t>export/fatturato</a:t>
            </a:r>
            <a:r>
              <a:rPr lang="it-IT" sz="1700" dirty="0">
                <a:solidFill>
                  <a:schemeClr val="tx1">
                    <a:lumMod val="65000"/>
                    <a:lumOff val="35000"/>
                  </a:schemeClr>
                </a:solidFill>
                <a:latin typeface="Calibri" panose="020F0502020204030204" pitchFamily="34" charset="0"/>
              </a:rPr>
              <a:t> </a:t>
            </a:r>
            <a:r>
              <a:rPr lang="it-IT" sz="1700" dirty="0" smtClean="0">
                <a:solidFill>
                  <a:schemeClr val="tx1">
                    <a:lumMod val="65000"/>
                    <a:lumOff val="35000"/>
                  </a:schemeClr>
                </a:solidFill>
                <a:latin typeface="Calibri" panose="020F0502020204030204" pitchFamily="34" charset="0"/>
              </a:rPr>
              <a:t>(30,7%) </a:t>
            </a:r>
            <a:r>
              <a:rPr lang="it-IT" sz="1700" dirty="0">
                <a:solidFill>
                  <a:schemeClr val="tx1">
                    <a:lumMod val="65000"/>
                    <a:lumOff val="35000"/>
                  </a:schemeClr>
                </a:solidFill>
                <a:latin typeface="Calibri" panose="020F0502020204030204" pitchFamily="34" charset="0"/>
              </a:rPr>
              <a:t>e di </a:t>
            </a:r>
            <a:r>
              <a:rPr lang="it-IT" sz="1700" i="1" dirty="0">
                <a:solidFill>
                  <a:schemeClr val="tx1">
                    <a:lumMod val="65000"/>
                    <a:lumOff val="35000"/>
                  </a:schemeClr>
                </a:solidFill>
                <a:latin typeface="Calibri" panose="020F0502020204030204" pitchFamily="34" charset="0"/>
              </a:rPr>
              <a:t>import </a:t>
            </a:r>
            <a:r>
              <a:rPr lang="it-IT" sz="1700" i="1" dirty="0" err="1">
                <a:solidFill>
                  <a:schemeClr val="tx1">
                    <a:lumMod val="65000"/>
                    <a:lumOff val="35000"/>
                  </a:schemeClr>
                </a:solidFill>
                <a:latin typeface="Calibri" panose="020F0502020204030204" pitchFamily="34" charset="0"/>
              </a:rPr>
              <a:t>penetration</a:t>
            </a:r>
            <a:r>
              <a:rPr lang="it-IT" sz="1700" i="1" dirty="0">
                <a:solidFill>
                  <a:schemeClr val="tx1">
                    <a:lumMod val="65000"/>
                    <a:lumOff val="35000"/>
                  </a:schemeClr>
                </a:solidFill>
                <a:latin typeface="Calibri" panose="020F0502020204030204" pitchFamily="34" charset="0"/>
              </a:rPr>
              <a:t> </a:t>
            </a:r>
            <a:r>
              <a:rPr lang="it-IT" sz="1700" dirty="0" smtClean="0">
                <a:solidFill>
                  <a:schemeClr val="tx1">
                    <a:lumMod val="65000"/>
                    <a:lumOff val="35000"/>
                  </a:schemeClr>
                </a:solidFill>
                <a:latin typeface="Calibri" panose="020F0502020204030204" pitchFamily="34" charset="0"/>
              </a:rPr>
              <a:t>(20,5%) nel 2014 </a:t>
            </a:r>
            <a:r>
              <a:rPr lang="it-IT" sz="1700" dirty="0">
                <a:solidFill>
                  <a:schemeClr val="tx1">
                    <a:lumMod val="65000"/>
                    <a:lumOff val="35000"/>
                  </a:schemeClr>
                </a:solidFill>
                <a:latin typeface="Calibri" panose="020F0502020204030204" pitchFamily="34" charset="0"/>
              </a:rPr>
              <a:t>relativamente ridotti in valore </a:t>
            </a:r>
            <a:r>
              <a:rPr lang="it-IT" sz="1700" dirty="0" smtClean="0">
                <a:solidFill>
                  <a:schemeClr val="tx1">
                    <a:lumMod val="65000"/>
                    <a:lumOff val="35000"/>
                  </a:schemeClr>
                </a:solidFill>
                <a:latin typeface="Calibri" panose="020F0502020204030204" pitchFamily="34" charset="0"/>
              </a:rPr>
              <a:t>assoluto (ma costantemente crescenti), </a:t>
            </a:r>
            <a:r>
              <a:rPr lang="it-IT" sz="1700" dirty="0">
                <a:solidFill>
                  <a:schemeClr val="tx1">
                    <a:lumMod val="65000"/>
                    <a:lumOff val="35000"/>
                  </a:schemeClr>
                </a:solidFill>
                <a:latin typeface="Calibri" panose="020F0502020204030204" pitchFamily="34" charset="0"/>
              </a:rPr>
              <a:t>considerato il modesto grado di apertura internazionale della Filiera, soprattutto nei suoi segmenti a valle</a:t>
            </a:r>
            <a:r>
              <a:rPr lang="it-IT" sz="1700" dirty="0" smtClean="0">
                <a:solidFill>
                  <a:schemeClr val="tx1">
                    <a:lumMod val="65000"/>
                    <a:lumOff val="35000"/>
                  </a:schemeClr>
                </a:solidFill>
                <a:latin typeface="Calibri" panose="020F0502020204030204" pitchFamily="34" charset="0"/>
              </a:rPr>
              <a:t>;</a:t>
            </a:r>
            <a:endParaRPr lang="it-IT" sz="1700" dirty="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xmlns="" val="2272557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1"/>
          <p:cNvSpPr>
            <a:spLocks noGrp="1"/>
          </p:cNvSpPr>
          <p:nvPr>
            <p:ph type="title"/>
          </p:nvPr>
        </p:nvSpPr>
        <p:spPr/>
        <p:txBody>
          <a:bodyPr/>
          <a:lstStyle/>
          <a:p>
            <a:r>
              <a:rPr lang="it-IT" sz="2400" b="1" dirty="0" smtClean="0">
                <a:solidFill>
                  <a:schemeClr val="tx1">
                    <a:lumMod val="65000"/>
                    <a:lumOff val="35000"/>
                  </a:schemeClr>
                </a:solidFill>
                <a:latin typeface="Calibri" pitchFamily="34" charset="0"/>
              </a:rPr>
              <a:t>Il ruolo della Filiera nel sistema industriale italiano [2]</a:t>
            </a:r>
            <a:endParaRPr lang="it-IT" sz="2400" dirty="0" smtClean="0">
              <a:solidFill>
                <a:schemeClr val="tx1">
                  <a:lumMod val="65000"/>
                  <a:lumOff val="35000"/>
                </a:schemeClr>
              </a:solidFill>
            </a:endParaRPr>
          </a:p>
        </p:txBody>
      </p:sp>
      <p:sp>
        <p:nvSpPr>
          <p:cNvPr id="29700" name="Segnaposto numero diapositiva 4"/>
          <p:cNvSpPr>
            <a:spLocks noGrp="1"/>
          </p:cNvSpPr>
          <p:nvPr>
            <p:ph type="sldNum" sz="quarter" idx="12"/>
          </p:nvPr>
        </p:nvSpPr>
        <p:spPr>
          <a:noFill/>
        </p:spPr>
        <p:txBody>
          <a:bodyPr/>
          <a:lstStyle/>
          <a:p>
            <a:fld id="{32767B75-7CBB-4942-901D-8542D3DAEC07}" type="slidenum">
              <a:rPr lang="it-IT" smtClean="0">
                <a:cs typeface="Arial" pitchFamily="34" charset="0"/>
              </a:rPr>
              <a:pPr/>
              <a:t>21</a:t>
            </a:fld>
            <a:endParaRPr lang="it-IT" smtClean="0">
              <a:cs typeface="Arial" pitchFamily="34" charset="0"/>
            </a:endParaRPr>
          </a:p>
        </p:txBody>
      </p:sp>
      <p:sp>
        <p:nvSpPr>
          <p:cNvPr id="29702" name="Rettangolo 5"/>
          <p:cNvSpPr>
            <a:spLocks noChangeArrowheads="1"/>
          </p:cNvSpPr>
          <p:nvPr/>
        </p:nvSpPr>
        <p:spPr bwMode="auto">
          <a:xfrm>
            <a:off x="611560" y="1184989"/>
            <a:ext cx="7992888" cy="2054409"/>
          </a:xfrm>
          <a:prstGeom prst="rect">
            <a:avLst/>
          </a:prstGeom>
          <a:noFill/>
          <a:ln w="9525">
            <a:noFill/>
            <a:miter lim="800000"/>
            <a:headEnd/>
            <a:tailEnd/>
          </a:ln>
        </p:spPr>
        <p:txBody>
          <a:bodyPr wrap="square">
            <a:spAutoFit/>
          </a:bodyPr>
          <a:lstStyle/>
          <a:p>
            <a:pPr marL="361950" indent="-361950" algn="just">
              <a:spcBef>
                <a:spcPct val="50000"/>
              </a:spcBef>
              <a:buClr>
                <a:srgbClr val="FF3300"/>
              </a:buClr>
              <a:buSzPct val="80000"/>
              <a:buFont typeface="Wingdings" pitchFamily="2" charset="2"/>
              <a:buChar char="l"/>
            </a:pPr>
            <a:r>
              <a:rPr lang="it-IT" sz="1700" dirty="0" smtClean="0">
                <a:solidFill>
                  <a:schemeClr val="tx1">
                    <a:lumMod val="65000"/>
                    <a:lumOff val="35000"/>
                  </a:schemeClr>
                </a:solidFill>
                <a:latin typeface="Calibri" panose="020F0502020204030204" pitchFamily="34" charset="0"/>
              </a:rPr>
              <a:t>una </a:t>
            </a:r>
            <a:r>
              <a:rPr lang="it-IT" sz="1700" dirty="0">
                <a:solidFill>
                  <a:schemeClr val="tx1">
                    <a:lumMod val="65000"/>
                    <a:lumOff val="35000"/>
                  </a:schemeClr>
                </a:solidFill>
                <a:latin typeface="Calibri" panose="020F0502020204030204" pitchFamily="34" charset="0"/>
              </a:rPr>
              <a:t>costante crescita nella componente di </a:t>
            </a:r>
            <a:r>
              <a:rPr lang="it-IT" sz="1700" dirty="0" smtClean="0">
                <a:solidFill>
                  <a:schemeClr val="tx1">
                    <a:lumMod val="65000"/>
                    <a:lumOff val="35000"/>
                  </a:schemeClr>
                </a:solidFill>
                <a:latin typeface="Calibri" panose="020F0502020204030204" pitchFamily="34" charset="0"/>
              </a:rPr>
              <a:t>apertura all’export, che </a:t>
            </a:r>
            <a:r>
              <a:rPr lang="it-IT" sz="1700" dirty="0">
                <a:solidFill>
                  <a:schemeClr val="tx1">
                    <a:lumMod val="65000"/>
                    <a:lumOff val="35000"/>
                  </a:schemeClr>
                </a:solidFill>
                <a:latin typeface="Calibri" panose="020F0502020204030204" pitchFamily="34" charset="0"/>
              </a:rPr>
              <a:t>si evidenzia anche per l’anno appena </a:t>
            </a:r>
            <a:r>
              <a:rPr lang="it-IT" sz="1700" dirty="0" smtClean="0">
                <a:solidFill>
                  <a:schemeClr val="tx1">
                    <a:lumMod val="65000"/>
                    <a:lumOff val="35000"/>
                  </a:schemeClr>
                </a:solidFill>
                <a:latin typeface="Calibri" panose="020F0502020204030204" pitchFamily="34" charset="0"/>
              </a:rPr>
              <a:t>chiuso e conferma la </a:t>
            </a:r>
            <a:r>
              <a:rPr lang="it-IT" sz="1700" dirty="0">
                <a:solidFill>
                  <a:schemeClr val="tx1">
                    <a:lumMod val="65000"/>
                    <a:lumOff val="35000"/>
                  </a:schemeClr>
                </a:solidFill>
                <a:latin typeface="Calibri" panose="020F0502020204030204" pitchFamily="34" charset="0"/>
              </a:rPr>
              <a:t>tenuta della </a:t>
            </a:r>
            <a:r>
              <a:rPr lang="it-IT" sz="1700" dirty="0" smtClean="0">
                <a:solidFill>
                  <a:schemeClr val="tx1">
                    <a:lumMod val="65000"/>
                    <a:lumOff val="35000"/>
                  </a:schemeClr>
                </a:solidFill>
                <a:latin typeface="Calibri" panose="020F0502020204030204" pitchFamily="34" charset="0"/>
              </a:rPr>
              <a:t>competitività </a:t>
            </a:r>
            <a:r>
              <a:rPr lang="it-IT" sz="1700" dirty="0">
                <a:solidFill>
                  <a:schemeClr val="tx1">
                    <a:lumMod val="65000"/>
                    <a:lumOff val="35000"/>
                  </a:schemeClr>
                </a:solidFill>
                <a:latin typeface="Calibri" panose="020F0502020204030204" pitchFamily="34" charset="0"/>
              </a:rPr>
              <a:t>del tessuto produttivo </a:t>
            </a:r>
            <a:r>
              <a:rPr lang="it-IT" sz="1700" dirty="0" smtClean="0">
                <a:solidFill>
                  <a:schemeClr val="tx1">
                    <a:lumMod val="65000"/>
                    <a:lumOff val="35000"/>
                  </a:schemeClr>
                </a:solidFill>
                <a:latin typeface="Calibri" panose="020F0502020204030204" pitchFamily="34" charset="0"/>
              </a:rPr>
              <a:t>nazionale anche </a:t>
            </a:r>
            <a:r>
              <a:rPr lang="it-IT" sz="1700" dirty="0">
                <a:solidFill>
                  <a:schemeClr val="tx1">
                    <a:lumMod val="65000"/>
                    <a:lumOff val="35000"/>
                  </a:schemeClr>
                </a:solidFill>
                <a:latin typeface="Calibri" panose="020F0502020204030204" pitchFamily="34" charset="0"/>
              </a:rPr>
              <a:t>in un contesto di crescente inasprimento della concorrenza </a:t>
            </a:r>
            <a:r>
              <a:rPr lang="it-IT" sz="1700" dirty="0" smtClean="0">
                <a:solidFill>
                  <a:schemeClr val="tx1">
                    <a:lumMod val="65000"/>
                    <a:lumOff val="35000"/>
                  </a:schemeClr>
                </a:solidFill>
                <a:latin typeface="Calibri" panose="020F0502020204030204" pitchFamily="34" charset="0"/>
              </a:rPr>
              <a:t>internazionale, specialmente in alcuni comparti specifici della Filiera;</a:t>
            </a:r>
            <a:endParaRPr lang="it-IT" sz="1700" dirty="0">
              <a:solidFill>
                <a:schemeClr val="tx1">
                  <a:lumMod val="65000"/>
                  <a:lumOff val="35000"/>
                </a:schemeClr>
              </a:solidFill>
              <a:latin typeface="Calibri" panose="020F0502020204030204" pitchFamily="34" charset="0"/>
            </a:endParaRPr>
          </a:p>
          <a:p>
            <a:pPr marL="361950" indent="-361950" algn="just">
              <a:spcBef>
                <a:spcPct val="50000"/>
              </a:spcBef>
              <a:buClr>
                <a:srgbClr val="FF3300"/>
              </a:buClr>
              <a:buSzPct val="80000"/>
              <a:buFont typeface="Wingdings" pitchFamily="2" charset="2"/>
              <a:buChar char="l"/>
            </a:pPr>
            <a:r>
              <a:rPr lang="it-IT" sz="1700" dirty="0">
                <a:solidFill>
                  <a:schemeClr val="tx1">
                    <a:lumMod val="65000"/>
                    <a:lumOff val="35000"/>
                  </a:schemeClr>
                </a:solidFill>
                <a:latin typeface="Calibri" panose="020F0502020204030204" pitchFamily="34" charset="0"/>
              </a:rPr>
              <a:t>un saldo positivo e costantemente crescente della bilancia commerciale, passato da </a:t>
            </a:r>
            <a:r>
              <a:rPr lang="it-IT" sz="1700" dirty="0" smtClean="0">
                <a:solidFill>
                  <a:schemeClr val="tx1">
                    <a:lumMod val="65000"/>
                    <a:lumOff val="35000"/>
                  </a:schemeClr>
                </a:solidFill>
                <a:latin typeface="Calibri" panose="020F0502020204030204" pitchFamily="34" charset="0"/>
              </a:rPr>
              <a:t>2,6 </a:t>
            </a:r>
            <a:r>
              <a:rPr lang="it-IT" sz="1700" dirty="0">
                <a:solidFill>
                  <a:schemeClr val="tx1">
                    <a:lumMod val="65000"/>
                    <a:lumOff val="35000"/>
                  </a:schemeClr>
                </a:solidFill>
                <a:latin typeface="Calibri" panose="020F0502020204030204" pitchFamily="34" charset="0"/>
              </a:rPr>
              <a:t>a </a:t>
            </a:r>
            <a:r>
              <a:rPr lang="it-IT" sz="1700" dirty="0" smtClean="0">
                <a:solidFill>
                  <a:schemeClr val="tx1">
                    <a:lumMod val="65000"/>
                    <a:lumOff val="35000"/>
                  </a:schemeClr>
                </a:solidFill>
                <a:latin typeface="Calibri" panose="020F0502020204030204" pitchFamily="34" charset="0"/>
              </a:rPr>
              <a:t>4 </a:t>
            </a:r>
            <a:r>
              <a:rPr lang="it-IT" sz="1700" dirty="0">
                <a:solidFill>
                  <a:schemeClr val="tx1">
                    <a:lumMod val="65000"/>
                    <a:lumOff val="35000"/>
                  </a:schemeClr>
                </a:solidFill>
                <a:latin typeface="Calibri" panose="020F0502020204030204" pitchFamily="34" charset="0"/>
              </a:rPr>
              <a:t>miliardi di Euro nel periodo </a:t>
            </a:r>
            <a:r>
              <a:rPr lang="it-IT" sz="1700" dirty="0" smtClean="0">
                <a:solidFill>
                  <a:schemeClr val="tx1">
                    <a:lumMod val="65000"/>
                    <a:lumOff val="35000"/>
                  </a:schemeClr>
                </a:solidFill>
                <a:latin typeface="Calibri" panose="020F0502020204030204" pitchFamily="34" charset="0"/>
              </a:rPr>
              <a:t>2005-2014</a:t>
            </a:r>
            <a:r>
              <a:rPr lang="it-IT" sz="1700" dirty="0">
                <a:solidFill>
                  <a:schemeClr val="tx1">
                    <a:lumMod val="65000"/>
                    <a:lumOff val="35000"/>
                  </a:schemeClr>
                </a:solidFill>
                <a:latin typeface="Calibri" panose="020F0502020204030204" pitchFamily="34" charset="0"/>
              </a:rPr>
              <a:t>, ottenuto dalla continua crescita dell’export della Filiera, anche in presenza della ripresa dell’import.  </a:t>
            </a:r>
          </a:p>
        </p:txBody>
      </p:sp>
    </p:spTree>
    <p:extLst>
      <p:ext uri="{BB962C8B-B14F-4D97-AF65-F5344CB8AC3E}">
        <p14:creationId xmlns:p14="http://schemas.microsoft.com/office/powerpoint/2010/main" xmlns="" val="26363693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p:txBody>
          <a:bodyPr/>
          <a:lstStyle/>
          <a:p>
            <a:r>
              <a:rPr lang="it-IT" sz="2400" b="1" dirty="0" smtClean="0">
                <a:solidFill>
                  <a:schemeClr val="tx1">
                    <a:lumMod val="65000"/>
                    <a:lumOff val="35000"/>
                  </a:schemeClr>
                </a:solidFill>
                <a:latin typeface="Calibri" pitchFamily="34" charset="0"/>
              </a:rPr>
              <a:t>Le determinanti della dinamica dei settori della carta e prodotti cartotecnici e della stampa </a:t>
            </a:r>
            <a:r>
              <a:rPr lang="it-IT" sz="2000" b="1" dirty="0" smtClean="0">
                <a:solidFill>
                  <a:schemeClr val="tx1">
                    <a:lumMod val="65000"/>
                    <a:lumOff val="35000"/>
                  </a:schemeClr>
                </a:solidFill>
                <a:latin typeface="Calibri" pitchFamily="34" charset="0"/>
              </a:rPr>
              <a:t>[1]</a:t>
            </a:r>
            <a:endParaRPr lang="it-IT" sz="2000" dirty="0" smtClean="0">
              <a:solidFill>
                <a:srgbClr val="FF0000"/>
              </a:solidFill>
            </a:endParaRPr>
          </a:p>
        </p:txBody>
      </p:sp>
      <p:sp>
        <p:nvSpPr>
          <p:cNvPr id="27652" name="Segnaposto numero diapositiva 4"/>
          <p:cNvSpPr>
            <a:spLocks noGrp="1"/>
          </p:cNvSpPr>
          <p:nvPr>
            <p:ph type="sldNum" sz="quarter" idx="12"/>
          </p:nvPr>
        </p:nvSpPr>
        <p:spPr>
          <a:noFill/>
        </p:spPr>
        <p:txBody>
          <a:bodyPr/>
          <a:lstStyle/>
          <a:p>
            <a:fld id="{7787973F-118C-48DE-A7A5-2F94804BB5B1}" type="slidenum">
              <a:rPr lang="it-IT" smtClean="0">
                <a:cs typeface="Arial" pitchFamily="34" charset="0"/>
              </a:rPr>
              <a:pPr/>
              <a:t>22</a:t>
            </a:fld>
            <a:endParaRPr lang="it-IT" smtClean="0">
              <a:cs typeface="Arial" pitchFamily="34" charset="0"/>
            </a:endParaRPr>
          </a:p>
        </p:txBody>
      </p:sp>
      <p:sp>
        <p:nvSpPr>
          <p:cNvPr id="31749" name="Rettangolo 5"/>
          <p:cNvSpPr>
            <a:spLocks noChangeArrowheads="1"/>
          </p:cNvSpPr>
          <p:nvPr/>
        </p:nvSpPr>
        <p:spPr bwMode="auto">
          <a:xfrm>
            <a:off x="457199" y="980727"/>
            <a:ext cx="8291265" cy="5109091"/>
          </a:xfrm>
          <a:prstGeom prst="rect">
            <a:avLst/>
          </a:prstGeom>
          <a:noFill/>
          <a:ln w="9525">
            <a:noFill/>
            <a:miter lim="800000"/>
            <a:headEnd/>
            <a:tailEnd/>
          </a:ln>
        </p:spPr>
        <p:txBody>
          <a:bodyPr wrap="square">
            <a:spAutoFit/>
          </a:bodyPr>
          <a:lstStyle/>
          <a:p>
            <a:pPr algn="just">
              <a:spcAft>
                <a:spcPts val="600"/>
              </a:spcAft>
              <a:defRPr/>
            </a:pPr>
            <a:r>
              <a:rPr lang="it-IT" sz="1700" dirty="0" smtClean="0">
                <a:solidFill>
                  <a:schemeClr val="tx1">
                    <a:lumMod val="65000"/>
                    <a:lumOff val="35000"/>
                  </a:schemeClr>
                </a:solidFill>
                <a:latin typeface="Calibri" panose="020F0502020204030204" pitchFamily="34" charset="0"/>
              </a:rPr>
              <a:t>Dal raffronto tra l’andamento dei maggiori comparti della Filiera e quello della produzione industriale  emerge:</a:t>
            </a:r>
          </a:p>
          <a:p>
            <a:pPr marL="361950" indent="-361950" algn="just">
              <a:spcBef>
                <a:spcPts val="0"/>
              </a:spcBef>
              <a:spcAft>
                <a:spcPts val="600"/>
              </a:spcAft>
              <a:buClr>
                <a:srgbClr val="FF3300"/>
              </a:buClr>
              <a:buSzPct val="80000"/>
              <a:buFont typeface="Wingdings" pitchFamily="2" charset="2"/>
              <a:buChar char="l"/>
              <a:defRPr/>
            </a:pPr>
            <a:r>
              <a:rPr lang="it-IT" sz="1700" dirty="0">
                <a:solidFill>
                  <a:schemeClr val="tx1">
                    <a:lumMod val="65000"/>
                    <a:lumOff val="35000"/>
                  </a:schemeClr>
                </a:solidFill>
                <a:latin typeface="Calibri" panose="020F0502020204030204" pitchFamily="34" charset="0"/>
              </a:rPr>
              <a:t>una dinamica del comparto </a:t>
            </a:r>
            <a:r>
              <a:rPr lang="it-IT" sz="1700" dirty="0" smtClean="0">
                <a:solidFill>
                  <a:schemeClr val="tx1">
                    <a:lumMod val="65000"/>
                    <a:lumOff val="35000"/>
                  </a:schemeClr>
                </a:solidFill>
                <a:latin typeface="Calibri" panose="020F0502020204030204" pitchFamily="34" charset="0"/>
              </a:rPr>
              <a:t>«Carta </a:t>
            </a:r>
            <a:r>
              <a:rPr lang="it-IT" sz="1700" dirty="0">
                <a:solidFill>
                  <a:schemeClr val="tx1">
                    <a:lumMod val="65000"/>
                    <a:lumOff val="35000"/>
                  </a:schemeClr>
                </a:solidFill>
                <a:latin typeface="Calibri" panose="020F0502020204030204" pitchFamily="34" charset="0"/>
              </a:rPr>
              <a:t>e Prodotti in </a:t>
            </a:r>
            <a:r>
              <a:rPr lang="it-IT" sz="1700" dirty="0" smtClean="0">
                <a:solidFill>
                  <a:schemeClr val="tx1">
                    <a:lumMod val="65000"/>
                    <a:lumOff val="35000"/>
                  </a:schemeClr>
                </a:solidFill>
                <a:latin typeface="Calibri" panose="020F0502020204030204" pitchFamily="34" charset="0"/>
              </a:rPr>
              <a:t>Carta» </a:t>
            </a:r>
            <a:r>
              <a:rPr lang="it-IT" sz="1700" dirty="0">
                <a:solidFill>
                  <a:schemeClr val="tx1">
                    <a:lumMod val="65000"/>
                    <a:lumOff val="35000"/>
                  </a:schemeClr>
                </a:solidFill>
                <a:latin typeface="Calibri" panose="020F0502020204030204" pitchFamily="34" charset="0"/>
              </a:rPr>
              <a:t>aderente alla produzione industriale, ma caratterizzata fino al 2007 da tassi di sviluppo accelerati rispetto a quest’ultima; </a:t>
            </a:r>
            <a:r>
              <a:rPr lang="it-IT" sz="1700" dirty="0" smtClean="0">
                <a:solidFill>
                  <a:schemeClr val="tx1">
                    <a:lumMod val="65000"/>
                    <a:lumOff val="35000"/>
                  </a:schemeClr>
                </a:solidFill>
                <a:latin typeface="Calibri" panose="020F0502020204030204" pitchFamily="34" charset="0"/>
              </a:rPr>
              <a:t>  gli andamenti successivi, influenzati generalmente dal  </a:t>
            </a:r>
            <a:r>
              <a:rPr lang="it-IT" sz="1700" dirty="0">
                <a:solidFill>
                  <a:schemeClr val="tx1">
                    <a:lumMod val="65000"/>
                    <a:lumOff val="35000"/>
                  </a:schemeClr>
                </a:solidFill>
                <a:latin typeface="Calibri" panose="020F0502020204030204" pitchFamily="34" charset="0"/>
              </a:rPr>
              <a:t>peggioramento </a:t>
            </a:r>
            <a:r>
              <a:rPr lang="it-IT" sz="1700" dirty="0" smtClean="0">
                <a:solidFill>
                  <a:schemeClr val="tx1">
                    <a:lumMod val="65000"/>
                    <a:lumOff val="35000"/>
                  </a:schemeClr>
                </a:solidFill>
                <a:latin typeface="Calibri" panose="020F0502020204030204" pitchFamily="34" charset="0"/>
              </a:rPr>
              <a:t>del quadro </a:t>
            </a:r>
            <a:r>
              <a:rPr lang="it-IT" sz="1700" dirty="0">
                <a:solidFill>
                  <a:schemeClr val="tx1">
                    <a:lumMod val="65000"/>
                    <a:lumOff val="35000"/>
                  </a:schemeClr>
                </a:solidFill>
                <a:latin typeface="Calibri" panose="020F0502020204030204" pitchFamily="34" charset="0"/>
              </a:rPr>
              <a:t>economico </a:t>
            </a:r>
            <a:r>
              <a:rPr lang="it-IT" sz="1700" dirty="0" smtClean="0">
                <a:solidFill>
                  <a:schemeClr val="tx1">
                    <a:lumMod val="65000"/>
                    <a:lumOff val="35000"/>
                  </a:schemeClr>
                </a:solidFill>
                <a:latin typeface="Calibri" panose="020F0502020204030204" pitchFamily="34" charset="0"/>
              </a:rPr>
              <a:t>nazionale, appaiono più mitigati per il comparto, che nell’ultimo biennio sembra essersi stabilizzato, a fronte della prosecuzione di dinamiche negative, pur se contenute, per l’intero manifatturiero;</a:t>
            </a:r>
          </a:p>
          <a:p>
            <a:pPr marL="361950" indent="-361950" algn="just">
              <a:spcBef>
                <a:spcPts val="0"/>
              </a:spcBef>
              <a:spcAft>
                <a:spcPts val="600"/>
              </a:spcAft>
              <a:buClr>
                <a:srgbClr val="FF3300"/>
              </a:buClr>
              <a:buSzPct val="80000"/>
              <a:buFont typeface="Wingdings" pitchFamily="2" charset="2"/>
              <a:buChar char="l"/>
              <a:defRPr/>
            </a:pPr>
            <a:r>
              <a:rPr lang="it-IT" sz="1700" dirty="0" smtClean="0">
                <a:solidFill>
                  <a:schemeClr val="tx1">
                    <a:lumMod val="65000"/>
                    <a:lumOff val="35000"/>
                  </a:schemeClr>
                </a:solidFill>
                <a:latin typeface="Calibri" panose="020F0502020204030204" pitchFamily="34" charset="0"/>
              </a:rPr>
              <a:t>una  situazione certamente più complessa per il </a:t>
            </a:r>
            <a:r>
              <a:rPr lang="it-IT" sz="1700" dirty="0">
                <a:solidFill>
                  <a:schemeClr val="tx1">
                    <a:lumMod val="65000"/>
                    <a:lumOff val="35000"/>
                  </a:schemeClr>
                </a:solidFill>
                <a:latin typeface="Calibri" panose="020F0502020204030204" pitchFamily="34" charset="0"/>
              </a:rPr>
              <a:t>settore “Stampa e grafica”, che </a:t>
            </a:r>
            <a:r>
              <a:rPr lang="it-IT" sz="1700" dirty="0" smtClean="0">
                <a:solidFill>
                  <a:schemeClr val="tx1">
                    <a:lumMod val="65000"/>
                    <a:lumOff val="35000"/>
                  </a:schemeClr>
                </a:solidFill>
                <a:latin typeface="Calibri" panose="020F0502020204030204" pitchFamily="34" charset="0"/>
              </a:rPr>
              <a:t>continua a risentire:</a:t>
            </a:r>
            <a:endParaRPr lang="it-IT" sz="1700" dirty="0">
              <a:solidFill>
                <a:schemeClr val="tx1">
                  <a:lumMod val="65000"/>
                  <a:lumOff val="35000"/>
                </a:schemeClr>
              </a:solidFill>
              <a:latin typeface="Calibri" panose="020F0502020204030204" pitchFamily="34" charset="0"/>
            </a:endParaRPr>
          </a:p>
          <a:p>
            <a:pPr marL="573750" indent="-285750" algn="just">
              <a:spcAft>
                <a:spcPts val="600"/>
              </a:spcAft>
              <a:buClr>
                <a:srgbClr val="FF0000"/>
              </a:buClr>
              <a:buFont typeface="Wingdings" panose="05000000000000000000" pitchFamily="2" charset="2"/>
              <a:buChar char="Ø"/>
              <a:defRPr/>
            </a:pPr>
            <a:r>
              <a:rPr lang="it-IT" sz="1700" dirty="0" smtClean="0">
                <a:solidFill>
                  <a:schemeClr val="tx1">
                    <a:lumMod val="65000"/>
                    <a:lumOff val="35000"/>
                  </a:schemeClr>
                </a:solidFill>
                <a:latin typeface="Calibri" panose="020F0502020204030204" pitchFamily="34" charset="0"/>
              </a:rPr>
              <a:t>della compressa propensione alla spesa delle famiglie (quasi -8% tra il 2007 e il 2014</a:t>
            </a:r>
            <a:r>
              <a:rPr lang="it-IT" sz="1700" dirty="0">
                <a:solidFill>
                  <a:schemeClr val="tx1">
                    <a:lumMod val="65000"/>
                    <a:lumOff val="35000"/>
                  </a:schemeClr>
                </a:solidFill>
                <a:latin typeface="Calibri" panose="020F0502020204030204" pitchFamily="34" charset="0"/>
              </a:rPr>
              <a:t>), che conduce ad una riduzione di acquisti di prodotti culturali (libri e giornali), stimabile in circa il 30% tra il 2007 ed il 2014;</a:t>
            </a:r>
            <a:endParaRPr lang="it-IT" sz="1700" dirty="0" smtClean="0">
              <a:solidFill>
                <a:schemeClr val="tx1">
                  <a:lumMod val="65000"/>
                  <a:lumOff val="35000"/>
                </a:schemeClr>
              </a:solidFill>
              <a:latin typeface="Calibri" panose="020F0502020204030204" pitchFamily="34" charset="0"/>
            </a:endParaRPr>
          </a:p>
          <a:p>
            <a:pPr marL="573750" indent="-285750" algn="just">
              <a:spcAft>
                <a:spcPts val="600"/>
              </a:spcAft>
              <a:buClr>
                <a:srgbClr val="FF0000"/>
              </a:buClr>
              <a:buFont typeface="Wingdings" panose="05000000000000000000" pitchFamily="2" charset="2"/>
              <a:buChar char="Ø"/>
              <a:defRPr/>
            </a:pPr>
            <a:r>
              <a:rPr lang="it-IT" sz="1700" dirty="0" smtClean="0">
                <a:solidFill>
                  <a:schemeClr val="tx1">
                    <a:lumMod val="65000"/>
                    <a:lumOff val="35000"/>
                  </a:schemeClr>
                </a:solidFill>
                <a:latin typeface="Calibri" panose="020F0502020204030204" pitchFamily="34" charset="0"/>
              </a:rPr>
              <a:t>della continua compressione del numero dei lettori. Tra il 2013 e il 2014 la percentuale della popolazione italiana che legge</a:t>
            </a:r>
            <a:r>
              <a:rPr lang="it-IT" sz="1700" b="1" dirty="0" smtClean="0">
                <a:solidFill>
                  <a:schemeClr val="tx1">
                    <a:lumMod val="65000"/>
                    <a:lumOff val="35000"/>
                  </a:schemeClr>
                </a:solidFill>
                <a:latin typeface="Calibri" panose="020F0502020204030204" pitchFamily="34" charset="0"/>
              </a:rPr>
              <a:t> libri </a:t>
            </a:r>
            <a:r>
              <a:rPr lang="it-IT" sz="1700" dirty="0" smtClean="0">
                <a:solidFill>
                  <a:schemeClr val="tx1">
                    <a:lumMod val="65000"/>
                    <a:lumOff val="35000"/>
                  </a:schemeClr>
                </a:solidFill>
                <a:latin typeface="Calibri" panose="020F0502020204030204" pitchFamily="34" charset="0"/>
              </a:rPr>
              <a:t>è scesa dal 43 al 41,4% (fonte AIE); nel 2013 la percentuale di popolazione di lettori abituali di </a:t>
            </a:r>
            <a:r>
              <a:rPr lang="it-IT" sz="1700" b="1" dirty="0" smtClean="0">
                <a:solidFill>
                  <a:schemeClr val="tx1">
                    <a:lumMod val="65000"/>
                    <a:lumOff val="35000"/>
                  </a:schemeClr>
                </a:solidFill>
                <a:latin typeface="Calibri" panose="020F0502020204030204" pitchFamily="34" charset="0"/>
              </a:rPr>
              <a:t>quotidiani </a:t>
            </a:r>
            <a:r>
              <a:rPr lang="it-IT" sz="1700" dirty="0" smtClean="0">
                <a:solidFill>
                  <a:schemeClr val="tx1">
                    <a:lumMod val="65000"/>
                    <a:lumOff val="35000"/>
                  </a:schemeClr>
                </a:solidFill>
                <a:latin typeface="Calibri" panose="020F0502020204030204" pitchFamily="34" charset="0"/>
              </a:rPr>
              <a:t>è stata del 39,7%, a fronte del 42,7% nel 2012 e per i  </a:t>
            </a:r>
            <a:r>
              <a:rPr lang="it-IT" sz="1700" b="1" dirty="0" smtClean="0">
                <a:solidFill>
                  <a:schemeClr val="tx1">
                    <a:lumMod val="65000"/>
                    <a:lumOff val="35000"/>
                  </a:schemeClr>
                </a:solidFill>
                <a:latin typeface="Calibri" panose="020F0502020204030204" pitchFamily="34" charset="0"/>
              </a:rPr>
              <a:t>periodici </a:t>
            </a:r>
            <a:r>
              <a:rPr lang="it-IT" sz="1700" dirty="0" smtClean="0">
                <a:solidFill>
                  <a:schemeClr val="tx1">
                    <a:lumMod val="65000"/>
                    <a:lumOff val="35000"/>
                  </a:schemeClr>
                </a:solidFill>
                <a:latin typeface="Calibri" panose="020F0502020204030204" pitchFamily="34" charset="0"/>
              </a:rPr>
              <a:t>tale quota è stata pari al 54,7%  contro il 60,7% del 2012 (fonte </a:t>
            </a:r>
            <a:r>
              <a:rPr lang="it-IT" sz="1700" dirty="0" err="1" smtClean="0">
                <a:solidFill>
                  <a:schemeClr val="tx1">
                    <a:lumMod val="65000"/>
                    <a:lumOff val="35000"/>
                  </a:schemeClr>
                </a:solidFill>
                <a:latin typeface="Calibri" panose="020F0502020204030204" pitchFamily="34" charset="0"/>
              </a:rPr>
              <a:t>Audipress</a:t>
            </a:r>
            <a:r>
              <a:rPr lang="it-IT" sz="1700" dirty="0" smtClean="0">
                <a:solidFill>
                  <a:schemeClr val="tx1">
                    <a:lumMod val="65000"/>
                    <a:lumOff val="35000"/>
                  </a:schemeClr>
                </a:solidFill>
                <a:latin typeface="Calibri" panose="020F0502020204030204" pitchFamily="34" charset="0"/>
              </a:rPr>
              <a:t>);</a:t>
            </a:r>
            <a:endParaRPr lang="it-IT" sz="1700" dirty="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xmlns="" val="4066553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p:txBody>
          <a:bodyPr/>
          <a:lstStyle/>
          <a:p>
            <a:r>
              <a:rPr lang="it-IT" sz="2400" b="1" dirty="0" smtClean="0">
                <a:solidFill>
                  <a:schemeClr val="tx1">
                    <a:lumMod val="65000"/>
                    <a:lumOff val="35000"/>
                  </a:schemeClr>
                </a:solidFill>
                <a:latin typeface="Calibri" pitchFamily="34" charset="0"/>
              </a:rPr>
              <a:t>Le determinanti della dinamica dei settori della carta e prodotti cartotecnici e della stampa </a:t>
            </a:r>
            <a:r>
              <a:rPr lang="it-IT" sz="2000" b="1" dirty="0" smtClean="0">
                <a:solidFill>
                  <a:schemeClr val="tx1">
                    <a:lumMod val="65000"/>
                    <a:lumOff val="35000"/>
                  </a:schemeClr>
                </a:solidFill>
                <a:latin typeface="Calibri" pitchFamily="34" charset="0"/>
              </a:rPr>
              <a:t>[2]</a:t>
            </a:r>
            <a:endParaRPr lang="it-IT" sz="2000" dirty="0" smtClean="0">
              <a:solidFill>
                <a:srgbClr val="FF0000"/>
              </a:solidFill>
            </a:endParaRPr>
          </a:p>
        </p:txBody>
      </p:sp>
      <p:sp>
        <p:nvSpPr>
          <p:cNvPr id="27652" name="Segnaposto numero diapositiva 4"/>
          <p:cNvSpPr>
            <a:spLocks noGrp="1"/>
          </p:cNvSpPr>
          <p:nvPr>
            <p:ph type="sldNum" sz="quarter" idx="12"/>
          </p:nvPr>
        </p:nvSpPr>
        <p:spPr>
          <a:noFill/>
        </p:spPr>
        <p:txBody>
          <a:bodyPr/>
          <a:lstStyle/>
          <a:p>
            <a:fld id="{7787973F-118C-48DE-A7A5-2F94804BB5B1}" type="slidenum">
              <a:rPr lang="it-IT" smtClean="0">
                <a:cs typeface="Arial" pitchFamily="34" charset="0"/>
              </a:rPr>
              <a:pPr/>
              <a:t>23</a:t>
            </a:fld>
            <a:endParaRPr lang="it-IT" smtClean="0">
              <a:cs typeface="Arial" pitchFamily="34" charset="0"/>
            </a:endParaRPr>
          </a:p>
        </p:txBody>
      </p:sp>
      <p:sp>
        <p:nvSpPr>
          <p:cNvPr id="31749" name="Rettangolo 5"/>
          <p:cNvSpPr>
            <a:spLocks noChangeArrowheads="1"/>
          </p:cNvSpPr>
          <p:nvPr/>
        </p:nvSpPr>
        <p:spPr bwMode="auto">
          <a:xfrm>
            <a:off x="457201" y="1082640"/>
            <a:ext cx="8291264" cy="1554272"/>
          </a:xfrm>
          <a:prstGeom prst="rect">
            <a:avLst/>
          </a:prstGeom>
          <a:noFill/>
          <a:ln w="9525">
            <a:noFill/>
            <a:miter lim="800000"/>
            <a:headEnd/>
            <a:tailEnd/>
          </a:ln>
        </p:spPr>
        <p:txBody>
          <a:bodyPr wrap="square">
            <a:spAutoFit/>
          </a:bodyPr>
          <a:lstStyle/>
          <a:p>
            <a:pPr marL="573750" indent="-285750" algn="just">
              <a:spcAft>
                <a:spcPts val="600"/>
              </a:spcAft>
              <a:buClr>
                <a:srgbClr val="FF0000"/>
              </a:buClr>
              <a:buFont typeface="Wingdings" panose="05000000000000000000" pitchFamily="2" charset="2"/>
              <a:buChar char="Ø"/>
              <a:defRPr/>
            </a:pPr>
            <a:r>
              <a:rPr lang="it-IT" sz="1700">
                <a:solidFill>
                  <a:schemeClr val="tx1">
                    <a:lumMod val="65000"/>
                    <a:lumOff val="35000"/>
                  </a:schemeClr>
                </a:solidFill>
                <a:latin typeface="Calibri" panose="020F0502020204030204" pitchFamily="34" charset="0"/>
              </a:rPr>
              <a:t>della prosecuzione della caduta dei mercati di riferimento, come quello della pubblicità su stampa, sceso di un ulteriore 8,5%  nel   2014   dopo  il -21,2% del 2013 (-41% nell’ultimo triennio);</a:t>
            </a:r>
          </a:p>
          <a:p>
            <a:pPr marL="573750" indent="-285750" algn="just">
              <a:spcAft>
                <a:spcPts val="600"/>
              </a:spcAft>
              <a:buClr>
                <a:srgbClr val="FF0000"/>
              </a:buClr>
              <a:buFont typeface="Wingdings" panose="05000000000000000000" pitchFamily="2" charset="2"/>
              <a:buChar char="Ø"/>
              <a:defRPr/>
            </a:pPr>
            <a:r>
              <a:rPr lang="it-IT" sz="1700" smtClean="0">
                <a:solidFill>
                  <a:schemeClr val="tx1">
                    <a:lumMod val="65000"/>
                    <a:lumOff val="35000"/>
                  </a:schemeClr>
                </a:solidFill>
                <a:latin typeface="Calibri" panose="020F0502020204030204" pitchFamily="34" charset="0"/>
              </a:rPr>
              <a:t>della </a:t>
            </a:r>
            <a:r>
              <a:rPr lang="it-IT" sz="1700" dirty="0">
                <a:solidFill>
                  <a:schemeClr val="tx1">
                    <a:lumMod val="65000"/>
                    <a:lumOff val="35000"/>
                  </a:schemeClr>
                </a:solidFill>
                <a:latin typeface="Calibri" panose="020F0502020204030204" pitchFamily="34" charset="0"/>
              </a:rPr>
              <a:t>crescente diffusione dei “media” elettronici;</a:t>
            </a:r>
          </a:p>
          <a:p>
            <a:pPr marL="573750" indent="-285750" algn="just">
              <a:spcAft>
                <a:spcPts val="600"/>
              </a:spcAft>
              <a:buClr>
                <a:srgbClr val="FF0000"/>
              </a:buClr>
              <a:buFont typeface="Wingdings" panose="05000000000000000000" pitchFamily="2" charset="2"/>
              <a:buChar char="Ø"/>
              <a:defRPr/>
            </a:pPr>
            <a:r>
              <a:rPr lang="it-IT" sz="1700" dirty="0">
                <a:solidFill>
                  <a:schemeClr val="tx1">
                    <a:lumMod val="65000"/>
                    <a:lumOff val="35000"/>
                  </a:schemeClr>
                </a:solidFill>
                <a:latin typeface="Calibri" panose="020F0502020204030204" pitchFamily="34" charset="0"/>
              </a:rPr>
              <a:t>della concorrenza proveniente dai paesi emergenti (Cina, India, ecc.)</a:t>
            </a:r>
          </a:p>
        </p:txBody>
      </p:sp>
    </p:spTree>
    <p:extLst>
      <p:ext uri="{BB962C8B-B14F-4D97-AF65-F5344CB8AC3E}">
        <p14:creationId xmlns:p14="http://schemas.microsoft.com/office/powerpoint/2010/main" xmlns="" val="25214029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552559"/>
            <a:ext cx="3672408" cy="391889"/>
          </a:xfrm>
        </p:spPr>
        <p:txBody>
          <a:bodyPr/>
          <a:lstStyle/>
          <a:p>
            <a:r>
              <a:rPr lang="it-IT" altLang="it-IT" sz="2400" b="1" kern="1200" dirty="0" smtClean="0">
                <a:solidFill>
                  <a:schemeClr val="tx1">
                    <a:lumMod val="65000"/>
                    <a:lumOff val="35000"/>
                  </a:schemeClr>
                </a:solidFill>
                <a:latin typeface="Calibri" pitchFamily="34" charset="0"/>
              </a:rPr>
              <a:t>La proposta </a:t>
            </a:r>
            <a:r>
              <a:rPr lang="it-IT" altLang="it-IT" sz="2400" b="1" kern="1200" dirty="0">
                <a:solidFill>
                  <a:schemeClr val="tx1">
                    <a:lumMod val="65000"/>
                    <a:lumOff val="35000"/>
                  </a:schemeClr>
                </a:solidFill>
                <a:latin typeface="Calibri" pitchFamily="34" charset="0"/>
              </a:rPr>
              <a:t>della Filiera</a:t>
            </a:r>
            <a:endParaRPr lang="it-IT" sz="2400" b="1" kern="1200" dirty="0">
              <a:solidFill>
                <a:schemeClr val="tx1">
                  <a:lumMod val="65000"/>
                  <a:lumOff val="35000"/>
                </a:schemeClr>
              </a:solidFill>
              <a:latin typeface="Calibri" pitchFamily="34" charset="0"/>
            </a:endParaRPr>
          </a:p>
        </p:txBody>
      </p:sp>
      <p:sp>
        <p:nvSpPr>
          <p:cNvPr id="4" name="Segnaposto numero diapositiva 3"/>
          <p:cNvSpPr>
            <a:spLocks noGrp="1"/>
          </p:cNvSpPr>
          <p:nvPr>
            <p:ph type="sldNum" sz="quarter" idx="12"/>
          </p:nvPr>
        </p:nvSpPr>
        <p:spPr/>
        <p:txBody>
          <a:bodyPr/>
          <a:lstStyle/>
          <a:p>
            <a:pPr>
              <a:defRPr/>
            </a:pPr>
            <a:fld id="{6D19E3A9-8EC7-4525-8242-A67FE3D9118C}" type="slidenum">
              <a:rPr lang="it-IT" smtClean="0"/>
              <a:pPr>
                <a:defRPr/>
              </a:pPr>
              <a:t>24</a:t>
            </a:fld>
            <a:endParaRPr lang="it-IT"/>
          </a:p>
        </p:txBody>
      </p:sp>
      <p:sp>
        <p:nvSpPr>
          <p:cNvPr id="5" name="Rettangolo 5"/>
          <p:cNvSpPr>
            <a:spLocks noChangeArrowheads="1"/>
          </p:cNvSpPr>
          <p:nvPr/>
        </p:nvSpPr>
        <p:spPr bwMode="auto">
          <a:xfrm>
            <a:off x="467544" y="980728"/>
            <a:ext cx="8352928" cy="5224507"/>
          </a:xfrm>
          <a:prstGeom prst="rect">
            <a:avLst/>
          </a:prstGeom>
          <a:noFill/>
          <a:ln w="9525">
            <a:noFill/>
            <a:miter lim="800000"/>
            <a:headEnd/>
            <a:tailEnd/>
          </a:ln>
        </p:spPr>
        <p:txBody>
          <a:bodyPr wrap="square">
            <a:spAutoFit/>
          </a:bodyPr>
          <a:lstStyle/>
          <a:p>
            <a:pPr algn="just">
              <a:defRPr/>
            </a:pPr>
            <a:r>
              <a:rPr lang="it-IT" sz="1650" dirty="0">
                <a:solidFill>
                  <a:schemeClr val="tx1">
                    <a:lumMod val="65000"/>
                    <a:lumOff val="35000"/>
                  </a:schemeClr>
                </a:solidFill>
                <a:latin typeface="Calibri" panose="020F0502020204030204" pitchFamily="34" charset="0"/>
              </a:rPr>
              <a:t>Considerato </a:t>
            </a:r>
            <a:r>
              <a:rPr lang="it-IT" sz="1650" dirty="0" smtClean="0">
                <a:solidFill>
                  <a:schemeClr val="tx1">
                    <a:lumMod val="65000"/>
                    <a:lumOff val="35000"/>
                  </a:schemeClr>
                </a:solidFill>
                <a:latin typeface="Calibri" panose="020F0502020204030204" pitchFamily="34" charset="0"/>
              </a:rPr>
              <a:t>che:</a:t>
            </a:r>
          </a:p>
          <a:p>
            <a:pPr marL="361950" indent="-361950" algn="just">
              <a:spcBef>
                <a:spcPts val="0"/>
              </a:spcBef>
              <a:spcAft>
                <a:spcPts val="600"/>
              </a:spcAft>
              <a:buClr>
                <a:srgbClr val="FF3300"/>
              </a:buClr>
              <a:buSzPct val="80000"/>
              <a:buFont typeface="Wingdings" pitchFamily="2" charset="2"/>
              <a:buChar char="l"/>
              <a:defRPr/>
            </a:pPr>
            <a:r>
              <a:rPr lang="it-IT" sz="1650" dirty="0">
                <a:solidFill>
                  <a:schemeClr val="tx1">
                    <a:lumMod val="65000"/>
                    <a:lumOff val="35000"/>
                  </a:schemeClr>
                </a:solidFill>
                <a:latin typeface="Calibri" panose="020F0502020204030204" pitchFamily="34" charset="0"/>
              </a:rPr>
              <a:t>sono oltre 800 mila le persone che nel 2014 sono uscite del mercato della lettura di libri (fonte Istat</a:t>
            </a:r>
            <a:r>
              <a:rPr lang="it-IT" sz="1650" dirty="0" smtClean="0">
                <a:solidFill>
                  <a:schemeClr val="tx1">
                    <a:lumMod val="65000"/>
                    <a:lumOff val="35000"/>
                  </a:schemeClr>
                </a:solidFill>
                <a:latin typeface="Calibri" panose="020F0502020204030204" pitchFamily="34" charset="0"/>
              </a:rPr>
              <a:t>);</a:t>
            </a:r>
          </a:p>
          <a:p>
            <a:pPr marL="361950" indent="-361950" algn="just">
              <a:spcBef>
                <a:spcPts val="0"/>
              </a:spcBef>
              <a:spcAft>
                <a:spcPts val="600"/>
              </a:spcAft>
              <a:buClr>
                <a:srgbClr val="FF3300"/>
              </a:buClr>
              <a:buSzPct val="80000"/>
              <a:buFont typeface="Wingdings" pitchFamily="2" charset="2"/>
              <a:buChar char="l"/>
              <a:defRPr/>
            </a:pPr>
            <a:r>
              <a:rPr lang="it-IT" sz="1650" dirty="0" smtClean="0">
                <a:solidFill>
                  <a:schemeClr val="tx1">
                    <a:lumMod val="65000"/>
                    <a:lumOff val="35000"/>
                  </a:schemeClr>
                </a:solidFill>
                <a:latin typeface="Calibri" panose="020F0502020204030204" pitchFamily="34" charset="0"/>
              </a:rPr>
              <a:t>nel </a:t>
            </a:r>
            <a:r>
              <a:rPr lang="it-IT" sz="1650" dirty="0">
                <a:solidFill>
                  <a:schemeClr val="tx1">
                    <a:lumMod val="65000"/>
                    <a:lumOff val="35000"/>
                  </a:schemeClr>
                </a:solidFill>
                <a:latin typeface="Calibri" panose="020F0502020204030204" pitchFamily="34" charset="0"/>
              </a:rPr>
              <a:t>2013 hanno smesso di leggere abitualmente un quotidiano 1,9 milioni di persone e un periodico 3,6 milioni di persone (fonte </a:t>
            </a:r>
            <a:r>
              <a:rPr lang="it-IT" sz="1650" dirty="0" err="1">
                <a:solidFill>
                  <a:schemeClr val="tx1">
                    <a:lumMod val="65000"/>
                    <a:lumOff val="35000"/>
                  </a:schemeClr>
                </a:solidFill>
                <a:latin typeface="Calibri" panose="020F0502020204030204" pitchFamily="34" charset="0"/>
              </a:rPr>
              <a:t>Audipress</a:t>
            </a:r>
            <a:r>
              <a:rPr lang="it-IT" sz="1650" dirty="0" smtClean="0">
                <a:solidFill>
                  <a:schemeClr val="tx1">
                    <a:lumMod val="65000"/>
                    <a:lumOff val="35000"/>
                  </a:schemeClr>
                </a:solidFill>
                <a:latin typeface="Calibri" panose="020F0502020204030204" pitchFamily="34" charset="0"/>
              </a:rPr>
              <a:t>); </a:t>
            </a:r>
          </a:p>
          <a:p>
            <a:pPr marL="361950" indent="-361950" algn="just">
              <a:spcBef>
                <a:spcPts val="0"/>
              </a:spcBef>
              <a:spcAft>
                <a:spcPts val="600"/>
              </a:spcAft>
              <a:buClr>
                <a:srgbClr val="FF3300"/>
              </a:buClr>
              <a:buSzPct val="80000"/>
              <a:buFont typeface="Wingdings" pitchFamily="2" charset="2"/>
              <a:buChar char="l"/>
              <a:defRPr/>
            </a:pPr>
            <a:r>
              <a:rPr lang="it-IT" sz="1650" dirty="0" smtClean="0">
                <a:solidFill>
                  <a:schemeClr val="tx1">
                    <a:lumMod val="65000"/>
                    <a:lumOff val="35000"/>
                  </a:schemeClr>
                </a:solidFill>
                <a:latin typeface="Calibri" panose="020F0502020204030204" pitchFamily="34" charset="0"/>
              </a:rPr>
              <a:t>in </a:t>
            </a:r>
            <a:r>
              <a:rPr lang="it-IT" sz="1650" dirty="0">
                <a:solidFill>
                  <a:schemeClr val="tx1">
                    <a:lumMod val="65000"/>
                    <a:lumOff val="35000"/>
                  </a:schemeClr>
                </a:solidFill>
                <a:latin typeface="Calibri" panose="020F0502020204030204" pitchFamily="34" charset="0"/>
              </a:rPr>
              <a:t>Italia oltre la metà della popolazione legge </a:t>
            </a:r>
            <a:r>
              <a:rPr lang="it-IT" sz="1650" dirty="0" smtClean="0">
                <a:solidFill>
                  <a:schemeClr val="tx1">
                    <a:lumMod val="65000"/>
                    <a:lumOff val="35000"/>
                  </a:schemeClr>
                </a:solidFill>
                <a:latin typeface="Calibri" panose="020F0502020204030204" pitchFamily="34" charset="0"/>
              </a:rPr>
              <a:t>meno di </a:t>
            </a:r>
            <a:r>
              <a:rPr lang="it-IT" sz="1650" dirty="0">
                <a:solidFill>
                  <a:schemeClr val="tx1">
                    <a:lumMod val="65000"/>
                    <a:lumOff val="35000"/>
                  </a:schemeClr>
                </a:solidFill>
                <a:latin typeface="Calibri" panose="020F0502020204030204" pitchFamily="34" charset="0"/>
              </a:rPr>
              <a:t>un libro </a:t>
            </a:r>
            <a:r>
              <a:rPr lang="it-IT" sz="1650" dirty="0" smtClean="0">
                <a:solidFill>
                  <a:schemeClr val="tx1">
                    <a:lumMod val="65000"/>
                    <a:lumOff val="35000"/>
                  </a:schemeClr>
                </a:solidFill>
                <a:latin typeface="Calibri" panose="020F0502020204030204" pitchFamily="34" charset="0"/>
              </a:rPr>
              <a:t>all’anno; </a:t>
            </a:r>
          </a:p>
          <a:p>
            <a:pPr algn="just">
              <a:spcBef>
                <a:spcPts val="0"/>
              </a:spcBef>
              <a:spcAft>
                <a:spcPts val="600"/>
              </a:spcAft>
              <a:buClr>
                <a:srgbClr val="FF3300"/>
              </a:buClr>
              <a:buSzPct val="80000"/>
              <a:defRPr/>
            </a:pPr>
            <a:r>
              <a:rPr lang="it-IT" sz="1650" dirty="0" smtClean="0">
                <a:solidFill>
                  <a:schemeClr val="tx1">
                    <a:lumMod val="65000"/>
                    <a:lumOff val="35000"/>
                  </a:schemeClr>
                </a:solidFill>
                <a:latin typeface="Calibri" panose="020F0502020204030204" pitchFamily="34" charset="0"/>
              </a:rPr>
              <a:t>risulta </a:t>
            </a:r>
            <a:r>
              <a:rPr lang="it-IT" sz="1650" dirty="0">
                <a:solidFill>
                  <a:schemeClr val="tx1">
                    <a:lumMod val="65000"/>
                    <a:lumOff val="35000"/>
                  </a:schemeClr>
                </a:solidFill>
                <a:latin typeface="Calibri" panose="020F0502020204030204" pitchFamily="34" charset="0"/>
              </a:rPr>
              <a:t>evidente come la spiegazione di una dinamica del mercato dell’editoria e della </a:t>
            </a:r>
            <a:r>
              <a:rPr lang="it-IT" sz="1650" dirty="0" smtClean="0">
                <a:solidFill>
                  <a:schemeClr val="tx1">
                    <a:lumMod val="65000"/>
                    <a:lumOff val="35000"/>
                  </a:schemeClr>
                </a:solidFill>
                <a:latin typeface="Calibri" panose="020F0502020204030204" pitchFamily="34" charset="0"/>
              </a:rPr>
              <a:t>stampa, </a:t>
            </a:r>
            <a:r>
              <a:rPr lang="it-IT" sz="1650" dirty="0">
                <a:solidFill>
                  <a:schemeClr val="tx1">
                    <a:lumMod val="65000"/>
                    <a:lumOff val="35000"/>
                  </a:schemeClr>
                </a:solidFill>
                <a:latin typeface="Calibri" panose="020F0502020204030204" pitchFamily="34" charset="0"/>
              </a:rPr>
              <a:t>così deludente negli ultimi </a:t>
            </a:r>
            <a:r>
              <a:rPr lang="it-IT" sz="1650" dirty="0" smtClean="0">
                <a:solidFill>
                  <a:schemeClr val="tx1">
                    <a:lumMod val="65000"/>
                    <a:lumOff val="35000"/>
                  </a:schemeClr>
                </a:solidFill>
                <a:latin typeface="Calibri" panose="020F0502020204030204" pitchFamily="34" charset="0"/>
              </a:rPr>
              <a:t>anni, </a:t>
            </a:r>
            <a:r>
              <a:rPr lang="it-IT" sz="1650" dirty="0">
                <a:solidFill>
                  <a:schemeClr val="tx1">
                    <a:lumMod val="65000"/>
                    <a:lumOff val="35000"/>
                  </a:schemeClr>
                </a:solidFill>
                <a:latin typeface="Calibri" panose="020F0502020204030204" pitchFamily="34" charset="0"/>
              </a:rPr>
              <a:t>non possa essere attribuita soltanto alla crisi (che ha senz’altro avuto un ruolo fondamentale) ma anche ad effetti strutturali legati al sempre più ridotto consumo di offerta culturale (la riduzione del rapporto tra consumi di libri e giornali e consumi totali delle famiglie precedentemente presentato ne è una prova più che palese).</a:t>
            </a:r>
          </a:p>
          <a:p>
            <a:pPr algn="just">
              <a:defRPr/>
            </a:pPr>
            <a:r>
              <a:rPr lang="it-IT" sz="1650" dirty="0" smtClean="0">
                <a:solidFill>
                  <a:schemeClr val="tx1">
                    <a:lumMod val="65000"/>
                    <a:lumOff val="35000"/>
                  </a:schemeClr>
                </a:solidFill>
                <a:latin typeface="Calibri" panose="020F0502020204030204" pitchFamily="34" charset="0"/>
              </a:rPr>
              <a:t>Poiché è evidente che il livello culturale rappresenta, anche sotto il profilo economico, uno degli «</a:t>
            </a:r>
            <a:r>
              <a:rPr lang="it-IT" sz="1650" dirty="0" err="1" smtClean="0">
                <a:solidFill>
                  <a:schemeClr val="tx1">
                    <a:lumMod val="65000"/>
                    <a:lumOff val="35000"/>
                  </a:schemeClr>
                </a:solidFill>
                <a:latin typeface="Calibri" panose="020F0502020204030204" pitchFamily="34" charset="0"/>
              </a:rPr>
              <a:t>asset</a:t>
            </a:r>
            <a:r>
              <a:rPr lang="it-IT" sz="1650" dirty="0" smtClean="0">
                <a:solidFill>
                  <a:schemeClr val="tx1">
                    <a:lumMod val="65000"/>
                    <a:lumOff val="35000"/>
                  </a:schemeClr>
                </a:solidFill>
                <a:latin typeface="Calibri" panose="020F0502020204030204" pitchFamily="34" charset="0"/>
              </a:rPr>
              <a:t>» fondamentali di un Paese, al fine di ottenere il duplice effetto di spingere i giovani verso un più intenso consumo di prodotti «culturali», fornendo loro competenze per il futuro, e di fornire contemporaneamente alla Filiera uno spunto di recupero di livelli di attività produttiva, che consenta alle imprese di rafforzare la struttura competitiva attraverso, anche, il raggiungimento di livelli di redditività di maggiore equilibrio, la Filiera avanza la proposta di un «</a:t>
            </a:r>
            <a:r>
              <a:rPr lang="it-IT" sz="1650" b="1" dirty="0" smtClean="0">
                <a:solidFill>
                  <a:srgbClr val="FF0000"/>
                </a:solidFill>
                <a:latin typeface="Calibri" panose="020F0502020204030204" pitchFamily="34" charset="0"/>
              </a:rPr>
              <a:t>bonus lettura</a:t>
            </a:r>
            <a:r>
              <a:rPr lang="it-IT" sz="1650" dirty="0" smtClean="0">
                <a:solidFill>
                  <a:schemeClr val="tx1">
                    <a:lumMod val="65000"/>
                    <a:lumOff val="35000"/>
                  </a:schemeClr>
                </a:solidFill>
                <a:latin typeface="Calibri" panose="020F0502020204030204" pitchFamily="34" charset="0"/>
              </a:rPr>
              <a:t>» </a:t>
            </a:r>
            <a:r>
              <a:rPr lang="it-IT" sz="1650" dirty="0">
                <a:solidFill>
                  <a:schemeClr val="tx1">
                    <a:lumMod val="65000"/>
                    <a:lumOff val="35000"/>
                  </a:schemeClr>
                </a:solidFill>
                <a:latin typeface="Calibri" panose="020F0502020204030204" pitchFamily="34" charset="0"/>
              </a:rPr>
              <a:t>in alternativa alla detrazione delle spese di acquisto di libri, quotidiani e periodici.</a:t>
            </a:r>
          </a:p>
        </p:txBody>
      </p:sp>
    </p:spTree>
    <p:extLst>
      <p:ext uri="{BB962C8B-B14F-4D97-AF65-F5344CB8AC3E}">
        <p14:creationId xmlns:p14="http://schemas.microsoft.com/office/powerpoint/2010/main" xmlns="" val="1090056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552559"/>
            <a:ext cx="7344816" cy="391889"/>
          </a:xfrm>
        </p:spPr>
        <p:txBody>
          <a:bodyPr/>
          <a:lstStyle/>
          <a:p>
            <a:r>
              <a:rPr lang="it-IT" altLang="it-IT" sz="2400" b="1" kern="1200" dirty="0" smtClean="0">
                <a:solidFill>
                  <a:schemeClr val="tx1">
                    <a:lumMod val="65000"/>
                    <a:lumOff val="35000"/>
                  </a:schemeClr>
                </a:solidFill>
                <a:latin typeface="Calibri" pitchFamily="34" charset="0"/>
              </a:rPr>
              <a:t>La proposta </a:t>
            </a:r>
            <a:r>
              <a:rPr lang="it-IT" altLang="it-IT" sz="2400" b="1" kern="1200" dirty="0">
                <a:solidFill>
                  <a:schemeClr val="tx1">
                    <a:lumMod val="65000"/>
                    <a:lumOff val="35000"/>
                  </a:schemeClr>
                </a:solidFill>
                <a:latin typeface="Calibri" pitchFamily="34" charset="0"/>
              </a:rPr>
              <a:t>della Filiera: il «</a:t>
            </a:r>
            <a:r>
              <a:rPr lang="it-IT" altLang="it-IT" sz="2400" b="1" kern="1200" cap="small" dirty="0">
                <a:solidFill>
                  <a:schemeClr val="tx1">
                    <a:lumMod val="65000"/>
                    <a:lumOff val="35000"/>
                  </a:schemeClr>
                </a:solidFill>
                <a:latin typeface="Calibri" pitchFamily="34" charset="0"/>
              </a:rPr>
              <a:t>bonus lettura</a:t>
            </a:r>
            <a:r>
              <a:rPr lang="it-IT" altLang="it-IT" sz="2400" b="1" kern="1200" dirty="0">
                <a:solidFill>
                  <a:schemeClr val="tx1">
                    <a:lumMod val="65000"/>
                    <a:lumOff val="35000"/>
                  </a:schemeClr>
                </a:solidFill>
                <a:latin typeface="Calibri" pitchFamily="34" charset="0"/>
              </a:rPr>
              <a:t>»</a:t>
            </a:r>
            <a:endParaRPr lang="it-IT" sz="2400" b="1" kern="1200" dirty="0">
              <a:solidFill>
                <a:schemeClr val="tx1">
                  <a:lumMod val="65000"/>
                  <a:lumOff val="35000"/>
                </a:schemeClr>
              </a:solidFill>
              <a:latin typeface="Calibri" pitchFamily="34" charset="0"/>
            </a:endParaRPr>
          </a:p>
        </p:txBody>
      </p:sp>
      <p:sp>
        <p:nvSpPr>
          <p:cNvPr id="4" name="Segnaposto numero diapositiva 3"/>
          <p:cNvSpPr>
            <a:spLocks noGrp="1"/>
          </p:cNvSpPr>
          <p:nvPr>
            <p:ph type="sldNum" sz="quarter" idx="12"/>
          </p:nvPr>
        </p:nvSpPr>
        <p:spPr/>
        <p:txBody>
          <a:bodyPr/>
          <a:lstStyle/>
          <a:p>
            <a:pPr>
              <a:defRPr/>
            </a:pPr>
            <a:fld id="{6D19E3A9-8EC7-4525-8242-A67FE3D9118C}" type="slidenum">
              <a:rPr lang="it-IT" smtClean="0"/>
              <a:pPr>
                <a:defRPr/>
              </a:pPr>
              <a:t>25</a:t>
            </a:fld>
            <a:endParaRPr lang="it-IT"/>
          </a:p>
        </p:txBody>
      </p:sp>
      <p:sp>
        <p:nvSpPr>
          <p:cNvPr id="5" name="Rettangolo 5"/>
          <p:cNvSpPr>
            <a:spLocks noChangeArrowheads="1"/>
          </p:cNvSpPr>
          <p:nvPr/>
        </p:nvSpPr>
        <p:spPr bwMode="auto">
          <a:xfrm>
            <a:off x="506318" y="1196752"/>
            <a:ext cx="8135937" cy="4801314"/>
          </a:xfrm>
          <a:prstGeom prst="rect">
            <a:avLst/>
          </a:prstGeom>
          <a:noFill/>
          <a:ln w="9525">
            <a:noFill/>
            <a:miter lim="800000"/>
            <a:headEnd/>
            <a:tailEnd/>
          </a:ln>
        </p:spPr>
        <p:txBody>
          <a:bodyPr>
            <a:spAutoFit/>
          </a:bodyPr>
          <a:lstStyle/>
          <a:p>
            <a:pPr algn="just">
              <a:defRPr/>
            </a:pPr>
            <a:r>
              <a:rPr lang="it-IT" dirty="0">
                <a:solidFill>
                  <a:schemeClr val="tx1">
                    <a:lumMod val="65000"/>
                    <a:lumOff val="35000"/>
                  </a:schemeClr>
                </a:solidFill>
                <a:latin typeface="Calibri" panose="020F0502020204030204" pitchFamily="34" charset="0"/>
              </a:rPr>
              <a:t>Il </a:t>
            </a:r>
            <a:r>
              <a:rPr lang="it-IT" dirty="0" smtClean="0">
                <a:solidFill>
                  <a:schemeClr val="tx1">
                    <a:lumMod val="65000"/>
                    <a:lumOff val="35000"/>
                  </a:schemeClr>
                </a:solidFill>
                <a:latin typeface="Calibri" panose="020F0502020204030204" pitchFamily="34" charset="0"/>
              </a:rPr>
              <a:t>«</a:t>
            </a:r>
            <a:r>
              <a:rPr lang="it-IT" b="1" dirty="0" smtClean="0">
                <a:solidFill>
                  <a:schemeClr val="tx1">
                    <a:lumMod val="65000"/>
                    <a:lumOff val="35000"/>
                  </a:schemeClr>
                </a:solidFill>
                <a:latin typeface="Calibri" panose="020F0502020204030204" pitchFamily="34" charset="0"/>
              </a:rPr>
              <a:t>bonus lettura</a:t>
            </a:r>
            <a:r>
              <a:rPr lang="it-IT" dirty="0" smtClean="0">
                <a:solidFill>
                  <a:schemeClr val="tx1">
                    <a:lumMod val="65000"/>
                    <a:lumOff val="35000"/>
                  </a:schemeClr>
                </a:solidFill>
                <a:latin typeface="Calibri" panose="020F0502020204030204" pitchFamily="34" charset="0"/>
              </a:rPr>
              <a:t>» </a:t>
            </a:r>
            <a:r>
              <a:rPr lang="it-IT" dirty="0">
                <a:solidFill>
                  <a:schemeClr val="tx1">
                    <a:lumMod val="65000"/>
                    <a:lumOff val="35000"/>
                  </a:schemeClr>
                </a:solidFill>
                <a:latin typeface="Calibri" panose="020F0502020204030204" pitchFamily="34" charset="0"/>
              </a:rPr>
              <a:t>si comporrebbe di un «buono di spesa» da attribuirsi a tutti i giovani di età compresa tra </a:t>
            </a:r>
            <a:r>
              <a:rPr lang="it-IT" dirty="0">
                <a:solidFill>
                  <a:srgbClr val="FF0000"/>
                </a:solidFill>
                <a:latin typeface="Calibri" panose="020F0502020204030204" pitchFamily="34" charset="0"/>
              </a:rPr>
              <a:t>18</a:t>
            </a:r>
            <a:r>
              <a:rPr lang="it-IT" dirty="0">
                <a:solidFill>
                  <a:schemeClr val="tx1">
                    <a:lumMod val="65000"/>
                    <a:lumOff val="35000"/>
                  </a:schemeClr>
                </a:solidFill>
                <a:latin typeface="Calibri" panose="020F0502020204030204" pitchFamily="34" charset="0"/>
              </a:rPr>
              <a:t> e </a:t>
            </a:r>
            <a:r>
              <a:rPr lang="it-IT" dirty="0">
                <a:solidFill>
                  <a:srgbClr val="FF0000"/>
                </a:solidFill>
                <a:latin typeface="Calibri" panose="020F0502020204030204" pitchFamily="34" charset="0"/>
              </a:rPr>
              <a:t>25</a:t>
            </a:r>
            <a:r>
              <a:rPr lang="it-IT" dirty="0">
                <a:solidFill>
                  <a:schemeClr val="tx1">
                    <a:lumMod val="65000"/>
                    <a:lumOff val="35000"/>
                  </a:schemeClr>
                </a:solidFill>
                <a:latin typeface="Calibri" panose="020F0502020204030204" pitchFamily="34" charset="0"/>
              </a:rPr>
              <a:t> anni. Questi giovani avrebbero la possibilità di acquistare libri, giornali o abbonamenti a riviste o quotidiani, pagando soltanto il </a:t>
            </a:r>
            <a:r>
              <a:rPr lang="it-IT" dirty="0" smtClean="0">
                <a:solidFill>
                  <a:srgbClr val="FF0000"/>
                </a:solidFill>
                <a:latin typeface="Calibri" panose="020F0502020204030204" pitchFamily="34" charset="0"/>
              </a:rPr>
              <a:t>25%</a:t>
            </a:r>
            <a:r>
              <a:rPr lang="it-IT" dirty="0" smtClean="0">
                <a:solidFill>
                  <a:schemeClr val="tx1">
                    <a:lumMod val="65000"/>
                    <a:lumOff val="35000"/>
                  </a:schemeClr>
                </a:solidFill>
                <a:latin typeface="Calibri" panose="020F0502020204030204" pitchFamily="34" charset="0"/>
              </a:rPr>
              <a:t> </a:t>
            </a:r>
            <a:r>
              <a:rPr lang="it-IT" dirty="0">
                <a:solidFill>
                  <a:schemeClr val="tx1">
                    <a:lumMod val="65000"/>
                    <a:lumOff val="35000"/>
                  </a:schemeClr>
                </a:solidFill>
                <a:latin typeface="Calibri" panose="020F0502020204030204" pitchFamily="34" charset="0"/>
              </a:rPr>
              <a:t>del prezzo di copertina, mentre il rimanente </a:t>
            </a:r>
            <a:r>
              <a:rPr lang="it-IT" dirty="0" smtClean="0">
                <a:solidFill>
                  <a:srgbClr val="FF0000"/>
                </a:solidFill>
                <a:latin typeface="Calibri" panose="020F0502020204030204" pitchFamily="34" charset="0"/>
              </a:rPr>
              <a:t>75%</a:t>
            </a:r>
            <a:r>
              <a:rPr lang="it-IT" dirty="0" smtClean="0">
                <a:solidFill>
                  <a:schemeClr val="tx1">
                    <a:lumMod val="65000"/>
                    <a:lumOff val="35000"/>
                  </a:schemeClr>
                </a:solidFill>
                <a:latin typeface="Calibri" panose="020F0502020204030204" pitchFamily="34" charset="0"/>
              </a:rPr>
              <a:t> </a:t>
            </a:r>
            <a:r>
              <a:rPr lang="it-IT" dirty="0">
                <a:solidFill>
                  <a:schemeClr val="tx1">
                    <a:lumMod val="65000"/>
                    <a:lumOff val="35000"/>
                  </a:schemeClr>
                </a:solidFill>
                <a:latin typeface="Calibri" panose="020F0502020204030204" pitchFamily="34" charset="0"/>
              </a:rPr>
              <a:t>verrebbe pagato dallo Stato, fino ad un livello del contributo pubblico pari a </a:t>
            </a:r>
            <a:r>
              <a:rPr lang="it-IT" dirty="0">
                <a:solidFill>
                  <a:srgbClr val="FF0000"/>
                </a:solidFill>
                <a:latin typeface="Calibri" panose="020F0502020204030204" pitchFamily="34" charset="0"/>
              </a:rPr>
              <a:t>100</a:t>
            </a:r>
            <a:r>
              <a:rPr lang="it-IT" dirty="0">
                <a:solidFill>
                  <a:schemeClr val="tx1">
                    <a:lumMod val="65000"/>
                    <a:lumOff val="35000"/>
                  </a:schemeClr>
                </a:solidFill>
                <a:latin typeface="Calibri" panose="020F0502020204030204" pitchFamily="34" charset="0"/>
              </a:rPr>
              <a:t> Euro a testa.</a:t>
            </a:r>
          </a:p>
          <a:p>
            <a:pPr algn="just">
              <a:defRPr/>
            </a:pPr>
            <a:endParaRPr lang="it-IT" dirty="0">
              <a:solidFill>
                <a:schemeClr val="tx1">
                  <a:lumMod val="65000"/>
                  <a:lumOff val="35000"/>
                </a:schemeClr>
              </a:solidFill>
              <a:latin typeface="Calibri" panose="020F0502020204030204" pitchFamily="34" charset="0"/>
            </a:endParaRPr>
          </a:p>
          <a:p>
            <a:pPr algn="just">
              <a:defRPr/>
            </a:pPr>
            <a:r>
              <a:rPr lang="it-IT" dirty="0">
                <a:solidFill>
                  <a:schemeClr val="tx1">
                    <a:lumMod val="65000"/>
                    <a:lumOff val="35000"/>
                  </a:schemeClr>
                </a:solidFill>
                <a:latin typeface="Calibri" panose="020F0502020204030204" pitchFamily="34" charset="0"/>
              </a:rPr>
              <a:t>Nel calcolo degli effetti economici dell’iniziativa, i cui risultati vengono riportati </a:t>
            </a:r>
            <a:r>
              <a:rPr lang="it-IT" dirty="0" smtClean="0">
                <a:solidFill>
                  <a:schemeClr val="tx1">
                    <a:lumMod val="65000"/>
                    <a:lumOff val="35000"/>
                  </a:schemeClr>
                </a:solidFill>
                <a:latin typeface="Calibri" panose="020F0502020204030204" pitchFamily="34" charset="0"/>
              </a:rPr>
              <a:t>nella </a:t>
            </a:r>
            <a:r>
              <a:rPr lang="it-IT" dirty="0">
                <a:solidFill>
                  <a:schemeClr val="tx1">
                    <a:lumMod val="65000"/>
                    <a:lumOff val="35000"/>
                  </a:schemeClr>
                </a:solidFill>
                <a:latin typeface="Calibri" panose="020F0502020204030204" pitchFamily="34" charset="0"/>
              </a:rPr>
              <a:t>slide successiva, abbiamo ipotizzato che, come è ovvio, non tutti i giovani, nella fascia d’età prevista, fruiscano effettivamente del contributo. Considerando una percentuale del </a:t>
            </a:r>
            <a:r>
              <a:rPr lang="it-IT" dirty="0">
                <a:solidFill>
                  <a:srgbClr val="FF0000"/>
                </a:solidFill>
                <a:latin typeface="Calibri" panose="020F0502020204030204" pitchFamily="34" charset="0"/>
              </a:rPr>
              <a:t>50</a:t>
            </a:r>
            <a:r>
              <a:rPr lang="it-IT" dirty="0" smtClean="0">
                <a:solidFill>
                  <a:srgbClr val="FF0000"/>
                </a:solidFill>
                <a:latin typeface="Calibri" panose="020F0502020204030204" pitchFamily="34" charset="0"/>
              </a:rPr>
              <a:t>% </a:t>
            </a:r>
            <a:r>
              <a:rPr lang="it-IT" dirty="0" smtClean="0">
                <a:solidFill>
                  <a:schemeClr val="tx1">
                    <a:lumMod val="65000"/>
                    <a:lumOff val="35000"/>
                  </a:schemeClr>
                </a:solidFill>
                <a:latin typeface="Calibri" panose="020F0502020204030204" pitchFamily="34" charset="0"/>
              </a:rPr>
              <a:t>di fruitori, </a:t>
            </a:r>
            <a:r>
              <a:rPr lang="it-IT" dirty="0">
                <a:solidFill>
                  <a:schemeClr val="tx1">
                    <a:lumMod val="65000"/>
                    <a:lumOff val="35000"/>
                  </a:schemeClr>
                </a:solidFill>
                <a:latin typeface="Calibri" panose="020F0502020204030204" pitchFamily="34" charset="0"/>
              </a:rPr>
              <a:t>è possibile determinare l’effetto economico complessivo sia a livello del mercato e del sistema dell’editoria/stampa, che, infine, dell’onere che l’iniziativa rappresenterebbe a carico del sistema pubblico.</a:t>
            </a:r>
          </a:p>
          <a:p>
            <a:pPr algn="just">
              <a:defRPr/>
            </a:pPr>
            <a:endParaRPr lang="it-IT" dirty="0">
              <a:solidFill>
                <a:schemeClr val="tx1">
                  <a:lumMod val="65000"/>
                  <a:lumOff val="35000"/>
                </a:schemeClr>
              </a:solidFill>
              <a:latin typeface="Calibri" panose="020F0502020204030204" pitchFamily="34" charset="0"/>
            </a:endParaRPr>
          </a:p>
          <a:p>
            <a:pPr algn="just">
              <a:defRPr/>
            </a:pPr>
            <a:r>
              <a:rPr lang="it-IT" dirty="0" smtClean="0">
                <a:solidFill>
                  <a:schemeClr val="tx1">
                    <a:lumMod val="65000"/>
                    <a:lumOff val="35000"/>
                  </a:schemeClr>
                </a:solidFill>
                <a:latin typeface="Calibri" panose="020F0502020204030204" pitchFamily="34" charset="0"/>
              </a:rPr>
              <a:t>Sotto questo profilo non va, peraltro, dimenticato che, nell’ipotesi più onerosa, l’iniziativa attiverebbe </a:t>
            </a:r>
            <a:r>
              <a:rPr lang="it-IT" dirty="0">
                <a:solidFill>
                  <a:schemeClr val="tx1">
                    <a:lumMod val="65000"/>
                    <a:lumOff val="35000"/>
                  </a:schemeClr>
                </a:solidFill>
                <a:latin typeface="Calibri" panose="020F0502020204030204" pitchFamily="34" charset="0"/>
              </a:rPr>
              <a:t>quasi 5 milioni </a:t>
            </a:r>
            <a:r>
              <a:rPr lang="it-IT" dirty="0" smtClean="0">
                <a:solidFill>
                  <a:schemeClr val="tx1">
                    <a:lumMod val="65000"/>
                    <a:lumOff val="35000"/>
                  </a:schemeClr>
                </a:solidFill>
                <a:latin typeface="Calibri" panose="020F0502020204030204" pitchFamily="34" charset="0"/>
              </a:rPr>
              <a:t>di giovani potenzialmente interessati, che rappresenterebbero un «volano» sicuramente efficace nell’imprimere un impulso importante allo sviluppo di un maggior livello culturale dei (potenziali) lettori. </a:t>
            </a:r>
            <a:endParaRPr lang="it-IT" dirty="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xmlns="" val="2889736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552559"/>
            <a:ext cx="7056784" cy="391889"/>
          </a:xfrm>
        </p:spPr>
        <p:txBody>
          <a:bodyPr/>
          <a:lstStyle/>
          <a:p>
            <a:r>
              <a:rPr lang="it-IT" altLang="it-IT" sz="2400" b="1" kern="1200" dirty="0">
                <a:solidFill>
                  <a:schemeClr val="tx1">
                    <a:lumMod val="65000"/>
                    <a:lumOff val="35000"/>
                  </a:schemeClr>
                </a:solidFill>
                <a:latin typeface="Calibri" pitchFamily="34" charset="0"/>
              </a:rPr>
              <a:t>La proposta della Filiera: il «</a:t>
            </a:r>
            <a:r>
              <a:rPr lang="it-IT" altLang="it-IT" sz="2400" b="1" kern="1200" cap="small" dirty="0">
                <a:solidFill>
                  <a:schemeClr val="tx1">
                    <a:lumMod val="65000"/>
                    <a:lumOff val="35000"/>
                  </a:schemeClr>
                </a:solidFill>
                <a:latin typeface="Calibri" pitchFamily="34" charset="0"/>
              </a:rPr>
              <a:t>bonus lettura</a:t>
            </a:r>
            <a:r>
              <a:rPr lang="it-IT" altLang="it-IT" sz="2400" b="1" kern="1200" dirty="0">
                <a:solidFill>
                  <a:schemeClr val="tx1">
                    <a:lumMod val="65000"/>
                    <a:lumOff val="35000"/>
                  </a:schemeClr>
                </a:solidFill>
                <a:latin typeface="Calibri" pitchFamily="34" charset="0"/>
              </a:rPr>
              <a:t>»</a:t>
            </a:r>
            <a:endParaRPr lang="it-IT" sz="2400" b="1" kern="1200" dirty="0">
              <a:solidFill>
                <a:schemeClr val="tx1">
                  <a:lumMod val="65000"/>
                  <a:lumOff val="35000"/>
                </a:schemeClr>
              </a:solidFill>
              <a:latin typeface="Calibri" pitchFamily="34" charset="0"/>
            </a:endParaRPr>
          </a:p>
        </p:txBody>
      </p:sp>
      <p:sp>
        <p:nvSpPr>
          <p:cNvPr id="4" name="Segnaposto numero diapositiva 3"/>
          <p:cNvSpPr>
            <a:spLocks noGrp="1"/>
          </p:cNvSpPr>
          <p:nvPr>
            <p:ph type="sldNum" sz="quarter" idx="12"/>
          </p:nvPr>
        </p:nvSpPr>
        <p:spPr/>
        <p:txBody>
          <a:bodyPr/>
          <a:lstStyle/>
          <a:p>
            <a:pPr>
              <a:defRPr/>
            </a:pPr>
            <a:fld id="{6D19E3A9-8EC7-4525-8242-A67FE3D9118C}" type="slidenum">
              <a:rPr lang="it-IT" smtClean="0"/>
              <a:pPr>
                <a:defRPr/>
              </a:pPr>
              <a:t>26</a:t>
            </a:fld>
            <a:endParaRPr lang="it-IT"/>
          </a:p>
        </p:txBody>
      </p:sp>
      <p:pic>
        <p:nvPicPr>
          <p:cNvPr id="5" name="Immagine 4"/>
          <p:cNvPicPr/>
          <p:nvPr>
            <p:extLst>
              <p:ext uri="{D42A27DB-BD31-4B8C-83A1-F6EECF244321}">
                <p14:modId xmlns:p14="http://schemas.microsoft.com/office/powerpoint/2010/main" xmlns="" val="1447690095"/>
              </p:ext>
            </p:extLst>
          </p:nvPr>
        </p:nvPicPr>
        <p:blipFill>
          <a:blip r:embed="rId2" cstate="print"/>
          <a:stretch>
            <a:fillRect/>
          </a:stretch>
        </p:blipFill>
        <p:spPr>
          <a:xfrm>
            <a:off x="1374775" y="1363663"/>
            <a:ext cx="6537325" cy="4129087"/>
          </a:xfrm>
          <a:prstGeom prst="rect">
            <a:avLst/>
          </a:prstGeom>
        </p:spPr>
      </p:pic>
    </p:spTree>
    <p:extLst>
      <p:ext uri="{BB962C8B-B14F-4D97-AF65-F5344CB8AC3E}">
        <p14:creationId xmlns:p14="http://schemas.microsoft.com/office/powerpoint/2010/main" xmlns="" val="3900447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552559"/>
            <a:ext cx="7848872" cy="391889"/>
          </a:xfrm>
        </p:spPr>
        <p:txBody>
          <a:bodyPr/>
          <a:lstStyle/>
          <a:p>
            <a:r>
              <a:rPr lang="it-IT" altLang="it-IT" sz="2400" b="1" kern="1200" dirty="0" smtClean="0">
                <a:solidFill>
                  <a:schemeClr val="tx1">
                    <a:lumMod val="65000"/>
                    <a:lumOff val="35000"/>
                  </a:schemeClr>
                </a:solidFill>
                <a:latin typeface="Calibri" pitchFamily="34" charset="0"/>
              </a:rPr>
              <a:t>Il </a:t>
            </a:r>
            <a:r>
              <a:rPr lang="it-IT" altLang="it-IT" sz="2400" b="1" kern="1200" dirty="0">
                <a:solidFill>
                  <a:schemeClr val="tx1">
                    <a:lumMod val="65000"/>
                    <a:lumOff val="35000"/>
                  </a:schemeClr>
                </a:solidFill>
                <a:latin typeface="Calibri" pitchFamily="34" charset="0"/>
              </a:rPr>
              <a:t>«</a:t>
            </a:r>
            <a:r>
              <a:rPr lang="it-IT" altLang="it-IT" sz="2400" b="1" kern="1200" cap="small" dirty="0">
                <a:solidFill>
                  <a:schemeClr val="tx1">
                    <a:lumMod val="65000"/>
                    <a:lumOff val="35000"/>
                  </a:schemeClr>
                </a:solidFill>
                <a:latin typeface="Calibri" pitchFamily="34" charset="0"/>
              </a:rPr>
              <a:t>bonus lettura</a:t>
            </a:r>
            <a:r>
              <a:rPr lang="it-IT" altLang="it-IT" sz="2400" b="1" kern="1200" dirty="0">
                <a:solidFill>
                  <a:schemeClr val="tx1">
                    <a:lumMod val="65000"/>
                    <a:lumOff val="35000"/>
                  </a:schemeClr>
                </a:solidFill>
                <a:latin typeface="Calibri" pitchFamily="34" charset="0"/>
              </a:rPr>
              <a:t>»: </a:t>
            </a:r>
            <a:r>
              <a:rPr lang="it-IT" altLang="it-IT" sz="2400" b="1" kern="1200" dirty="0" smtClean="0">
                <a:solidFill>
                  <a:schemeClr val="tx1">
                    <a:lumMod val="65000"/>
                    <a:lumOff val="35000"/>
                  </a:schemeClr>
                </a:solidFill>
                <a:latin typeface="Calibri" pitchFamily="34" charset="0"/>
              </a:rPr>
              <a:t>il numero di soggetti interessati</a:t>
            </a:r>
            <a:endParaRPr lang="it-IT" sz="2400" b="1" kern="1200" dirty="0">
              <a:solidFill>
                <a:schemeClr val="tx1">
                  <a:lumMod val="65000"/>
                  <a:lumOff val="35000"/>
                </a:schemeClr>
              </a:solidFill>
              <a:latin typeface="Calibri" pitchFamily="34" charset="0"/>
            </a:endParaRPr>
          </a:p>
        </p:txBody>
      </p:sp>
      <p:sp>
        <p:nvSpPr>
          <p:cNvPr id="4" name="Segnaposto numero diapositiva 3"/>
          <p:cNvSpPr>
            <a:spLocks noGrp="1"/>
          </p:cNvSpPr>
          <p:nvPr>
            <p:ph type="sldNum" sz="quarter" idx="12"/>
          </p:nvPr>
        </p:nvSpPr>
        <p:spPr/>
        <p:txBody>
          <a:bodyPr/>
          <a:lstStyle/>
          <a:p>
            <a:pPr>
              <a:defRPr/>
            </a:pPr>
            <a:fld id="{6D19E3A9-8EC7-4525-8242-A67FE3D9118C}" type="slidenum">
              <a:rPr lang="it-IT" smtClean="0"/>
              <a:pPr>
                <a:defRPr/>
              </a:pPr>
              <a:t>27</a:t>
            </a:fld>
            <a:endParaRPr lang="it-IT"/>
          </a:p>
        </p:txBody>
      </p:sp>
      <p:pic>
        <p:nvPicPr>
          <p:cNvPr id="5" name="Immagine 4"/>
          <p:cNvPicPr/>
          <p:nvPr>
            <p:extLst>
              <p:ext uri="{D42A27DB-BD31-4B8C-83A1-F6EECF244321}">
                <p14:modId xmlns:p14="http://schemas.microsoft.com/office/powerpoint/2010/main" xmlns="" val="895344492"/>
              </p:ext>
            </p:extLst>
          </p:nvPr>
        </p:nvPicPr>
        <p:blipFill>
          <a:blip r:embed="rId3" cstate="print"/>
          <a:stretch>
            <a:fillRect/>
          </a:stretch>
        </p:blipFill>
        <p:spPr>
          <a:xfrm>
            <a:off x="827584" y="1124742"/>
            <a:ext cx="7516352" cy="4937760"/>
          </a:xfrm>
          <a:prstGeom prst="rect">
            <a:avLst/>
          </a:prstGeom>
        </p:spPr>
      </p:pic>
    </p:spTree>
    <p:extLst>
      <p:ext uri="{BB962C8B-B14F-4D97-AF65-F5344CB8AC3E}">
        <p14:creationId xmlns:p14="http://schemas.microsoft.com/office/powerpoint/2010/main" xmlns="" val="2358214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552559"/>
            <a:ext cx="7632848" cy="391889"/>
          </a:xfrm>
        </p:spPr>
        <p:txBody>
          <a:bodyPr/>
          <a:lstStyle/>
          <a:p>
            <a:r>
              <a:rPr lang="it-IT" altLang="it-IT" sz="2400" b="1" kern="1200" dirty="0">
                <a:solidFill>
                  <a:schemeClr val="tx1">
                    <a:lumMod val="65000"/>
                    <a:lumOff val="35000"/>
                  </a:schemeClr>
                </a:solidFill>
                <a:latin typeface="Calibri" pitchFamily="34" charset="0"/>
              </a:rPr>
              <a:t>Il «</a:t>
            </a:r>
            <a:r>
              <a:rPr lang="it-IT" altLang="it-IT" sz="2400" b="1" kern="1200" cap="small" dirty="0">
                <a:solidFill>
                  <a:schemeClr val="tx1">
                    <a:lumMod val="65000"/>
                    <a:lumOff val="35000"/>
                  </a:schemeClr>
                </a:solidFill>
                <a:latin typeface="Calibri" pitchFamily="34" charset="0"/>
              </a:rPr>
              <a:t>bonus lettura</a:t>
            </a:r>
            <a:r>
              <a:rPr lang="it-IT" altLang="it-IT" sz="2400" b="1" kern="1200" dirty="0">
                <a:solidFill>
                  <a:schemeClr val="tx1">
                    <a:lumMod val="65000"/>
                    <a:lumOff val="35000"/>
                  </a:schemeClr>
                </a:solidFill>
                <a:latin typeface="Calibri" pitchFamily="34" charset="0"/>
              </a:rPr>
              <a:t>»: il fatturato attivato </a:t>
            </a:r>
            <a:r>
              <a:rPr lang="it-IT" altLang="it-IT" sz="2000" b="1" kern="1200" dirty="0">
                <a:solidFill>
                  <a:schemeClr val="tx1">
                    <a:lumMod val="65000"/>
                    <a:lumOff val="35000"/>
                  </a:schemeClr>
                </a:solidFill>
                <a:latin typeface="Calibri" pitchFamily="34" charset="0"/>
              </a:rPr>
              <a:t>[Mln di €]</a:t>
            </a:r>
            <a:endParaRPr lang="it-IT" sz="2000" b="1" kern="1200" dirty="0">
              <a:solidFill>
                <a:schemeClr val="tx1">
                  <a:lumMod val="65000"/>
                  <a:lumOff val="35000"/>
                </a:schemeClr>
              </a:solidFill>
              <a:latin typeface="Calibri" pitchFamily="34" charset="0"/>
            </a:endParaRPr>
          </a:p>
        </p:txBody>
      </p:sp>
      <p:sp>
        <p:nvSpPr>
          <p:cNvPr id="4" name="Segnaposto numero diapositiva 3"/>
          <p:cNvSpPr>
            <a:spLocks noGrp="1"/>
          </p:cNvSpPr>
          <p:nvPr>
            <p:ph type="sldNum" sz="quarter" idx="12"/>
          </p:nvPr>
        </p:nvSpPr>
        <p:spPr/>
        <p:txBody>
          <a:bodyPr/>
          <a:lstStyle/>
          <a:p>
            <a:pPr>
              <a:defRPr/>
            </a:pPr>
            <a:fld id="{6D19E3A9-8EC7-4525-8242-A67FE3D9118C}" type="slidenum">
              <a:rPr lang="it-IT" smtClean="0"/>
              <a:pPr>
                <a:defRPr/>
              </a:pPr>
              <a:t>28</a:t>
            </a:fld>
            <a:endParaRPr lang="it-IT"/>
          </a:p>
        </p:txBody>
      </p:sp>
      <p:pic>
        <p:nvPicPr>
          <p:cNvPr id="3" name="Immagine 2"/>
          <p:cNvPicPr/>
          <p:nvPr>
            <p:extLst>
              <p:ext uri="{D42A27DB-BD31-4B8C-83A1-F6EECF244321}">
                <p14:modId xmlns:p14="http://schemas.microsoft.com/office/powerpoint/2010/main" xmlns="" val="1004992909"/>
              </p:ext>
            </p:extLst>
          </p:nvPr>
        </p:nvPicPr>
        <p:blipFill>
          <a:blip r:embed="rId2" cstate="print"/>
          <a:stretch>
            <a:fillRect/>
          </a:stretch>
        </p:blipFill>
        <p:spPr>
          <a:xfrm>
            <a:off x="777820" y="1052736"/>
            <a:ext cx="7516352" cy="4937760"/>
          </a:xfrm>
          <a:prstGeom prst="rect">
            <a:avLst/>
          </a:prstGeom>
        </p:spPr>
      </p:pic>
    </p:spTree>
    <p:extLst>
      <p:ext uri="{BB962C8B-B14F-4D97-AF65-F5344CB8AC3E}">
        <p14:creationId xmlns:p14="http://schemas.microsoft.com/office/powerpoint/2010/main" xmlns="" val="3509565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552559"/>
            <a:ext cx="7488832" cy="391889"/>
          </a:xfrm>
        </p:spPr>
        <p:txBody>
          <a:bodyPr/>
          <a:lstStyle/>
          <a:p>
            <a:r>
              <a:rPr lang="it-IT" altLang="it-IT" sz="2000" b="1" kern="1200" dirty="0">
                <a:solidFill>
                  <a:schemeClr val="tx1">
                    <a:lumMod val="65000"/>
                    <a:lumOff val="35000"/>
                  </a:schemeClr>
                </a:solidFill>
                <a:latin typeface="Calibri" pitchFamily="34" charset="0"/>
              </a:rPr>
              <a:t>Il «</a:t>
            </a:r>
            <a:r>
              <a:rPr lang="it-IT" altLang="it-IT" sz="2000" b="1" kern="1200" cap="small" dirty="0">
                <a:solidFill>
                  <a:schemeClr val="tx1">
                    <a:lumMod val="65000"/>
                    <a:lumOff val="35000"/>
                  </a:schemeClr>
                </a:solidFill>
                <a:latin typeface="Calibri" pitchFamily="34" charset="0"/>
              </a:rPr>
              <a:t>bonus lettura</a:t>
            </a:r>
            <a:r>
              <a:rPr lang="it-IT" altLang="it-IT" sz="2000" b="1" kern="1200" dirty="0">
                <a:solidFill>
                  <a:schemeClr val="tx1">
                    <a:lumMod val="65000"/>
                    <a:lumOff val="35000"/>
                  </a:schemeClr>
                </a:solidFill>
                <a:latin typeface="Calibri" pitchFamily="34" charset="0"/>
              </a:rPr>
              <a:t>»: il costo per lo Stato </a:t>
            </a:r>
            <a:r>
              <a:rPr lang="it-IT" altLang="it-IT" sz="1800" b="1" kern="1200" dirty="0">
                <a:solidFill>
                  <a:schemeClr val="tx1">
                    <a:lumMod val="65000"/>
                    <a:lumOff val="35000"/>
                  </a:schemeClr>
                </a:solidFill>
                <a:latin typeface="Calibri" pitchFamily="34" charset="0"/>
              </a:rPr>
              <a:t>[Mln di €]</a:t>
            </a:r>
            <a:endParaRPr lang="it-IT" sz="2000" b="1" kern="1200" dirty="0">
              <a:solidFill>
                <a:schemeClr val="tx1">
                  <a:lumMod val="65000"/>
                  <a:lumOff val="35000"/>
                </a:schemeClr>
              </a:solidFill>
              <a:latin typeface="Calibri" pitchFamily="34" charset="0"/>
            </a:endParaRPr>
          </a:p>
        </p:txBody>
      </p:sp>
      <p:sp>
        <p:nvSpPr>
          <p:cNvPr id="4" name="Segnaposto numero diapositiva 3"/>
          <p:cNvSpPr>
            <a:spLocks noGrp="1"/>
          </p:cNvSpPr>
          <p:nvPr>
            <p:ph type="sldNum" sz="quarter" idx="12"/>
          </p:nvPr>
        </p:nvSpPr>
        <p:spPr/>
        <p:txBody>
          <a:bodyPr/>
          <a:lstStyle/>
          <a:p>
            <a:pPr>
              <a:defRPr/>
            </a:pPr>
            <a:fld id="{6D19E3A9-8EC7-4525-8242-A67FE3D9118C}" type="slidenum">
              <a:rPr lang="it-IT" smtClean="0"/>
              <a:pPr>
                <a:defRPr/>
              </a:pPr>
              <a:t>29</a:t>
            </a:fld>
            <a:endParaRPr lang="it-IT"/>
          </a:p>
        </p:txBody>
      </p:sp>
      <p:pic>
        <p:nvPicPr>
          <p:cNvPr id="5" name="Immagine 4"/>
          <p:cNvPicPr/>
          <p:nvPr>
            <p:extLst>
              <p:ext uri="{D42A27DB-BD31-4B8C-83A1-F6EECF244321}">
                <p14:modId xmlns:p14="http://schemas.microsoft.com/office/powerpoint/2010/main" xmlns="" val="2863303294"/>
              </p:ext>
            </p:extLst>
          </p:nvPr>
        </p:nvPicPr>
        <p:blipFill>
          <a:blip r:embed="rId2" cstate="print"/>
          <a:stretch>
            <a:fillRect/>
          </a:stretch>
        </p:blipFill>
        <p:spPr>
          <a:xfrm>
            <a:off x="777820" y="1052736"/>
            <a:ext cx="7516352" cy="4937760"/>
          </a:xfrm>
          <a:prstGeom prst="rect">
            <a:avLst/>
          </a:prstGeom>
        </p:spPr>
      </p:pic>
    </p:spTree>
    <p:extLst>
      <p:ext uri="{BB962C8B-B14F-4D97-AF65-F5344CB8AC3E}">
        <p14:creationId xmlns:p14="http://schemas.microsoft.com/office/powerpoint/2010/main" xmlns="" val="268592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AutoShape 7"/>
          <p:cNvSpPr>
            <a:spLocks noChangeArrowheads="1"/>
          </p:cNvSpPr>
          <p:nvPr/>
        </p:nvSpPr>
        <p:spPr bwMode="auto">
          <a:xfrm>
            <a:off x="3131840" y="1963116"/>
            <a:ext cx="4389040" cy="2736627"/>
          </a:xfrm>
          <a:prstGeom prst="rightArrow">
            <a:avLst>
              <a:gd name="adj1" fmla="val 51009"/>
              <a:gd name="adj2" fmla="val 29961"/>
            </a:avLst>
          </a:prstGeom>
          <a:solidFill>
            <a:schemeClr val="bg1">
              <a:lumMod val="85000"/>
            </a:schemeClr>
          </a:solidFill>
          <a:ln w="19050">
            <a:solidFill>
              <a:srgbClr val="FF0000"/>
            </a:solidFill>
            <a:miter lim="800000"/>
            <a:headEnd/>
            <a:tailEnd/>
          </a:ln>
        </p:spPr>
        <p:txBody>
          <a:bodyPr anchor="ctr"/>
          <a:lstStyle/>
          <a:p>
            <a:endParaRPr lang="it-IT">
              <a:latin typeface="Calibri" panose="020F0502020204030204" pitchFamily="34" charset="0"/>
            </a:endParaRPr>
          </a:p>
        </p:txBody>
      </p:sp>
      <p:cxnSp>
        <p:nvCxnSpPr>
          <p:cNvPr id="12" name="Connettore 1 11"/>
          <p:cNvCxnSpPr/>
          <p:nvPr/>
        </p:nvCxnSpPr>
        <p:spPr>
          <a:xfrm>
            <a:off x="2410717" y="3861048"/>
            <a:ext cx="2735263" cy="0"/>
          </a:xfrm>
          <a:prstGeom prst="line">
            <a:avLst/>
          </a:prstGeom>
          <a:noFill/>
          <a:ln w="25400">
            <a:solidFill>
              <a:srgbClr val="FF0000"/>
            </a:solidFill>
            <a:round/>
            <a:headEnd/>
            <a:tailEnd type="triangle" w="med" len="med"/>
          </a:ln>
        </p:spPr>
      </p:cxnSp>
      <p:sp>
        <p:nvSpPr>
          <p:cNvPr id="25602" name="Segnaposto numero diapositiva 4"/>
          <p:cNvSpPr>
            <a:spLocks noGrp="1"/>
          </p:cNvSpPr>
          <p:nvPr>
            <p:ph type="sldNum" sz="quarter" idx="12"/>
          </p:nvPr>
        </p:nvSpPr>
        <p:spPr>
          <a:noFill/>
        </p:spPr>
        <p:txBody>
          <a:bodyPr/>
          <a:lstStyle/>
          <a:p>
            <a:fld id="{800700BF-F897-4DA9-9C8A-2C4F8FB99604}" type="slidenum">
              <a:rPr lang="it-IT" smtClean="0">
                <a:cs typeface="Arial" pitchFamily="34" charset="0"/>
              </a:rPr>
              <a:pPr/>
              <a:t>3</a:t>
            </a:fld>
            <a:endParaRPr lang="it-IT" smtClean="0">
              <a:cs typeface="Arial" pitchFamily="34" charset="0"/>
            </a:endParaRPr>
          </a:p>
        </p:txBody>
      </p:sp>
      <p:sp>
        <p:nvSpPr>
          <p:cNvPr id="25605" name="Rectangle 4"/>
          <p:cNvSpPr>
            <a:spLocks noGrp="1" noChangeArrowheads="1"/>
          </p:cNvSpPr>
          <p:nvPr>
            <p:ph type="title"/>
          </p:nvPr>
        </p:nvSpPr>
        <p:spPr>
          <a:xfrm>
            <a:off x="468313" y="346075"/>
            <a:ext cx="8153400" cy="490538"/>
          </a:xfrm>
        </p:spPr>
        <p:txBody>
          <a:bodyPr anchorCtr="1"/>
          <a:lstStyle/>
          <a:p>
            <a:pPr eaLnBrk="1" hangingPunct="1"/>
            <a:r>
              <a:rPr lang="it-IT" sz="2400" b="1" dirty="0" smtClean="0">
                <a:solidFill>
                  <a:schemeClr val="tx1">
                    <a:lumMod val="65000"/>
                    <a:lumOff val="35000"/>
                  </a:schemeClr>
                </a:solidFill>
                <a:latin typeface="Calibri" pitchFamily="34" charset="0"/>
              </a:rPr>
              <a:t>La struttura della Filiera</a:t>
            </a:r>
          </a:p>
        </p:txBody>
      </p:sp>
      <p:sp>
        <p:nvSpPr>
          <p:cNvPr id="25606" name="Rectangle 5"/>
          <p:cNvSpPr>
            <a:spLocks noChangeArrowheads="1"/>
          </p:cNvSpPr>
          <p:nvPr/>
        </p:nvSpPr>
        <p:spPr bwMode="auto">
          <a:xfrm>
            <a:off x="1403648" y="1196752"/>
            <a:ext cx="2159000" cy="863600"/>
          </a:xfrm>
          <a:prstGeom prst="rect">
            <a:avLst/>
          </a:prstGeom>
          <a:solidFill>
            <a:schemeClr val="bg1"/>
          </a:solidFill>
          <a:ln w="12700">
            <a:solidFill>
              <a:srgbClr val="FF0000"/>
            </a:solidFill>
            <a:miter lim="800000"/>
            <a:headEnd/>
            <a:tailEnd/>
          </a:ln>
        </p:spPr>
        <p:txBody>
          <a:bodyPr wrap="none" anchor="ctr"/>
          <a:lstStyle/>
          <a:p>
            <a:pPr algn="ctr">
              <a:buClr>
                <a:srgbClr val="003399"/>
              </a:buClr>
              <a:buFont typeface="Wingdings" pitchFamily="2" charset="2"/>
              <a:buNone/>
            </a:pPr>
            <a:r>
              <a:rPr lang="it-IT" sz="1600" b="1" dirty="0">
                <a:solidFill>
                  <a:schemeClr val="bg1">
                    <a:lumMod val="50000"/>
                  </a:schemeClr>
                </a:solidFill>
                <a:latin typeface="Calibri" panose="020F0502020204030204" pitchFamily="34" charset="0"/>
              </a:rPr>
              <a:t>Stampa</a:t>
            </a:r>
          </a:p>
          <a:p>
            <a:pPr algn="ctr">
              <a:buClr>
                <a:srgbClr val="003399"/>
              </a:buClr>
              <a:buFont typeface="Wingdings" pitchFamily="2" charset="2"/>
              <a:buNone/>
            </a:pPr>
            <a:r>
              <a:rPr lang="it-IT" sz="1600" b="1" dirty="0">
                <a:solidFill>
                  <a:schemeClr val="bg1">
                    <a:lumMod val="50000"/>
                  </a:schemeClr>
                </a:solidFill>
                <a:latin typeface="Calibri" panose="020F0502020204030204" pitchFamily="34" charset="0"/>
              </a:rPr>
              <a:t>editoriale</a:t>
            </a:r>
          </a:p>
        </p:txBody>
      </p:sp>
      <p:sp>
        <p:nvSpPr>
          <p:cNvPr id="5130" name="Rectangle 8"/>
          <p:cNvSpPr>
            <a:spLocks noChangeArrowheads="1"/>
          </p:cNvSpPr>
          <p:nvPr/>
        </p:nvSpPr>
        <p:spPr bwMode="auto">
          <a:xfrm>
            <a:off x="7524055" y="1196752"/>
            <a:ext cx="1368425" cy="4038600"/>
          </a:xfrm>
          <a:prstGeom prst="rect">
            <a:avLst/>
          </a:prstGeom>
          <a:solidFill>
            <a:srgbClr val="FFFFFF"/>
          </a:solidFill>
          <a:ln w="19050">
            <a:solidFill>
              <a:srgbClr val="FF0000"/>
            </a:solidFill>
            <a:miter lim="800000"/>
            <a:headEnd/>
            <a:tailEnd/>
          </a:ln>
          <a:effectLst>
            <a:outerShdw dist="107763" dir="2700000" algn="ctr" rotWithShape="0">
              <a:schemeClr val="bg2"/>
            </a:outerShdw>
          </a:effectLst>
        </p:spPr>
        <p:txBody>
          <a:bodyPr anchor="ctr"/>
          <a:lstStyle/>
          <a:p>
            <a:pPr algn="ctr">
              <a:buClr>
                <a:srgbClr val="003399"/>
              </a:buClr>
              <a:buFont typeface="Wingdings" pitchFamily="2" charset="2"/>
              <a:buNone/>
              <a:defRPr/>
            </a:pPr>
            <a:r>
              <a:rPr lang="it-IT" b="1" dirty="0">
                <a:solidFill>
                  <a:srgbClr val="FF0000"/>
                </a:solidFill>
                <a:latin typeface="Calibri" panose="020F0502020204030204" pitchFamily="34" charset="0"/>
              </a:rPr>
              <a:t>Fatturato</a:t>
            </a:r>
          </a:p>
          <a:p>
            <a:pPr algn="ctr">
              <a:buClr>
                <a:srgbClr val="003399"/>
              </a:buClr>
              <a:buFont typeface="Wingdings" pitchFamily="2" charset="2"/>
              <a:buNone/>
              <a:defRPr/>
            </a:pPr>
            <a:r>
              <a:rPr lang="it-IT" b="1" dirty="0" smtClean="0">
                <a:solidFill>
                  <a:srgbClr val="FF0000"/>
                </a:solidFill>
                <a:latin typeface="Calibri" panose="020F0502020204030204" pitchFamily="34" charset="0"/>
              </a:rPr>
              <a:t>2014*</a:t>
            </a:r>
            <a:endParaRPr lang="it-IT" b="1" dirty="0">
              <a:solidFill>
                <a:srgbClr val="FF0000"/>
              </a:solidFill>
              <a:latin typeface="Calibri" panose="020F0502020204030204" pitchFamily="34" charset="0"/>
            </a:endParaRPr>
          </a:p>
          <a:p>
            <a:pPr algn="ctr">
              <a:buClr>
                <a:srgbClr val="003399"/>
              </a:buClr>
              <a:buFont typeface="Wingdings" pitchFamily="2" charset="2"/>
              <a:buNone/>
              <a:defRPr/>
            </a:pPr>
            <a:r>
              <a:rPr lang="it-IT" b="1" dirty="0" smtClean="0">
                <a:solidFill>
                  <a:srgbClr val="FF0000"/>
                </a:solidFill>
                <a:latin typeface="Calibri" panose="020F0502020204030204" pitchFamily="34" charset="0"/>
              </a:rPr>
              <a:t>30.862</a:t>
            </a:r>
            <a:endParaRPr lang="it-IT" b="1" dirty="0">
              <a:solidFill>
                <a:srgbClr val="FF0000"/>
              </a:solidFill>
              <a:latin typeface="Calibri" panose="020F0502020204030204" pitchFamily="34" charset="0"/>
            </a:endParaRPr>
          </a:p>
          <a:p>
            <a:pPr algn="ctr">
              <a:buClr>
                <a:srgbClr val="003399"/>
              </a:buClr>
              <a:buFont typeface="Wingdings" pitchFamily="2" charset="2"/>
              <a:buNone/>
              <a:defRPr/>
            </a:pPr>
            <a:r>
              <a:rPr lang="it-IT" b="1" dirty="0">
                <a:solidFill>
                  <a:srgbClr val="FF0000"/>
                </a:solidFill>
                <a:latin typeface="Calibri" panose="020F0502020204030204" pitchFamily="34" charset="0"/>
              </a:rPr>
              <a:t>(mln di €)</a:t>
            </a:r>
          </a:p>
        </p:txBody>
      </p:sp>
      <p:sp>
        <p:nvSpPr>
          <p:cNvPr id="25611" name="Freeform 10"/>
          <p:cNvSpPr>
            <a:spLocks/>
          </p:cNvSpPr>
          <p:nvPr/>
        </p:nvSpPr>
        <p:spPr bwMode="auto">
          <a:xfrm>
            <a:off x="4211439" y="2060352"/>
            <a:ext cx="936625" cy="647700"/>
          </a:xfrm>
          <a:custGeom>
            <a:avLst/>
            <a:gdLst>
              <a:gd name="T0" fmla="*/ 0 w 1104"/>
              <a:gd name="T1" fmla="*/ 0 h 912"/>
              <a:gd name="T2" fmla="*/ 0 w 1104"/>
              <a:gd name="T3" fmla="*/ 2147483647 h 912"/>
              <a:gd name="T4" fmla="*/ 2147483647 w 1104"/>
              <a:gd name="T5" fmla="*/ 2147483647 h 912"/>
              <a:gd name="T6" fmla="*/ 0 60000 65536"/>
              <a:gd name="T7" fmla="*/ 0 60000 65536"/>
              <a:gd name="T8" fmla="*/ 0 60000 65536"/>
              <a:gd name="T9" fmla="*/ 0 w 1104"/>
              <a:gd name="T10" fmla="*/ 0 h 912"/>
              <a:gd name="T11" fmla="*/ 1104 w 1104"/>
              <a:gd name="T12" fmla="*/ 912 h 912"/>
            </a:gdLst>
            <a:ahLst/>
            <a:cxnLst>
              <a:cxn ang="T6">
                <a:pos x="T0" y="T1"/>
              </a:cxn>
              <a:cxn ang="T7">
                <a:pos x="T2" y="T3"/>
              </a:cxn>
              <a:cxn ang="T8">
                <a:pos x="T4" y="T5"/>
              </a:cxn>
            </a:cxnLst>
            <a:rect l="T9" t="T10" r="T11" b="T12"/>
            <a:pathLst>
              <a:path w="1104" h="912">
                <a:moveTo>
                  <a:pt x="0" y="0"/>
                </a:moveTo>
                <a:lnTo>
                  <a:pt x="0" y="912"/>
                </a:lnTo>
                <a:lnTo>
                  <a:pt x="1104" y="912"/>
                </a:lnTo>
              </a:path>
            </a:pathLst>
          </a:custGeom>
          <a:noFill/>
          <a:ln w="25400">
            <a:solidFill>
              <a:srgbClr val="FF0000"/>
            </a:solidFill>
            <a:round/>
            <a:headEnd/>
            <a:tailEnd type="triangle" w="med" len="med"/>
          </a:ln>
        </p:spPr>
        <p:txBody>
          <a:bodyPr/>
          <a:lstStyle/>
          <a:p>
            <a:endParaRPr lang="it-IT" sz="1600">
              <a:latin typeface="Calibri" panose="020F0502020204030204" pitchFamily="34" charset="0"/>
            </a:endParaRPr>
          </a:p>
        </p:txBody>
      </p:sp>
      <p:sp>
        <p:nvSpPr>
          <p:cNvPr id="25612" name="Freeform 11"/>
          <p:cNvSpPr>
            <a:spLocks/>
          </p:cNvSpPr>
          <p:nvPr/>
        </p:nvSpPr>
        <p:spPr bwMode="auto">
          <a:xfrm flipV="1">
            <a:off x="4283124" y="3716113"/>
            <a:ext cx="862856" cy="782184"/>
          </a:xfrm>
          <a:custGeom>
            <a:avLst/>
            <a:gdLst>
              <a:gd name="T0" fmla="*/ 0 w 1104"/>
              <a:gd name="T1" fmla="*/ 0 h 912"/>
              <a:gd name="T2" fmla="*/ 0 w 1104"/>
              <a:gd name="T3" fmla="*/ 2147483647 h 912"/>
              <a:gd name="T4" fmla="*/ 2147483647 w 1104"/>
              <a:gd name="T5" fmla="*/ 2147483647 h 912"/>
              <a:gd name="T6" fmla="*/ 0 60000 65536"/>
              <a:gd name="T7" fmla="*/ 0 60000 65536"/>
              <a:gd name="T8" fmla="*/ 0 60000 65536"/>
              <a:gd name="T9" fmla="*/ 0 w 1104"/>
              <a:gd name="T10" fmla="*/ 0 h 912"/>
              <a:gd name="T11" fmla="*/ 1104 w 1104"/>
              <a:gd name="T12" fmla="*/ 912 h 912"/>
            </a:gdLst>
            <a:ahLst/>
            <a:cxnLst>
              <a:cxn ang="T6">
                <a:pos x="T0" y="T1"/>
              </a:cxn>
              <a:cxn ang="T7">
                <a:pos x="T2" y="T3"/>
              </a:cxn>
              <a:cxn ang="T8">
                <a:pos x="T4" y="T5"/>
              </a:cxn>
            </a:cxnLst>
            <a:rect l="T9" t="T10" r="T11" b="T12"/>
            <a:pathLst>
              <a:path w="1104" h="912">
                <a:moveTo>
                  <a:pt x="0" y="0"/>
                </a:moveTo>
                <a:lnTo>
                  <a:pt x="0" y="912"/>
                </a:lnTo>
                <a:lnTo>
                  <a:pt x="1104" y="912"/>
                </a:lnTo>
              </a:path>
            </a:pathLst>
          </a:custGeom>
          <a:noFill/>
          <a:ln w="25400">
            <a:solidFill>
              <a:srgbClr val="FF0000"/>
            </a:solidFill>
            <a:round/>
            <a:headEnd/>
            <a:tailEnd type="triangle" w="med" len="med"/>
          </a:ln>
        </p:spPr>
        <p:txBody>
          <a:bodyPr/>
          <a:lstStyle/>
          <a:p>
            <a:endParaRPr lang="it-IT" sz="1600">
              <a:latin typeface="Calibri" panose="020F0502020204030204" pitchFamily="34" charset="0"/>
            </a:endParaRPr>
          </a:p>
        </p:txBody>
      </p:sp>
      <p:sp>
        <p:nvSpPr>
          <p:cNvPr id="25614" name="Freeform 13"/>
          <p:cNvSpPr>
            <a:spLocks/>
          </p:cNvSpPr>
          <p:nvPr/>
        </p:nvSpPr>
        <p:spPr bwMode="auto">
          <a:xfrm flipV="1">
            <a:off x="2339281" y="2636614"/>
            <a:ext cx="2806700" cy="287338"/>
          </a:xfrm>
          <a:custGeom>
            <a:avLst/>
            <a:gdLst>
              <a:gd name="T0" fmla="*/ 0 w 2449"/>
              <a:gd name="T1" fmla="*/ 2147483647 h 272"/>
              <a:gd name="T2" fmla="*/ 2147483647 w 2449"/>
              <a:gd name="T3" fmla="*/ 0 h 272"/>
              <a:gd name="T4" fmla="*/ 2147483647 w 2449"/>
              <a:gd name="T5" fmla="*/ 0 h 272"/>
              <a:gd name="T6" fmla="*/ 0 60000 65536"/>
              <a:gd name="T7" fmla="*/ 0 60000 65536"/>
              <a:gd name="T8" fmla="*/ 0 60000 65536"/>
              <a:gd name="T9" fmla="*/ 0 w 2449"/>
              <a:gd name="T10" fmla="*/ 0 h 272"/>
              <a:gd name="T11" fmla="*/ 2449 w 2449"/>
              <a:gd name="T12" fmla="*/ 272 h 272"/>
            </a:gdLst>
            <a:ahLst/>
            <a:cxnLst>
              <a:cxn ang="T6">
                <a:pos x="T0" y="T1"/>
              </a:cxn>
              <a:cxn ang="T7">
                <a:pos x="T2" y="T3"/>
              </a:cxn>
              <a:cxn ang="T8">
                <a:pos x="T4" y="T5"/>
              </a:cxn>
            </a:cxnLst>
            <a:rect l="T9" t="T10" r="T11" b="T12"/>
            <a:pathLst>
              <a:path w="2449" h="272">
                <a:moveTo>
                  <a:pt x="0" y="272"/>
                </a:moveTo>
                <a:lnTo>
                  <a:pt x="498" y="0"/>
                </a:lnTo>
                <a:lnTo>
                  <a:pt x="2449" y="0"/>
                </a:lnTo>
              </a:path>
            </a:pathLst>
          </a:custGeom>
          <a:noFill/>
          <a:ln w="25400">
            <a:solidFill>
              <a:srgbClr val="FF0000"/>
            </a:solidFill>
            <a:round/>
            <a:headEnd/>
            <a:tailEnd type="triangle" w="med" len="med"/>
          </a:ln>
        </p:spPr>
        <p:txBody>
          <a:bodyPr/>
          <a:lstStyle/>
          <a:p>
            <a:endParaRPr lang="it-IT" sz="1600">
              <a:latin typeface="Calibri" panose="020F0502020204030204" pitchFamily="34" charset="0"/>
            </a:endParaRPr>
          </a:p>
        </p:txBody>
      </p:sp>
      <p:sp>
        <p:nvSpPr>
          <p:cNvPr id="25615" name="Freeform 14"/>
          <p:cNvSpPr>
            <a:spLocks/>
          </p:cNvSpPr>
          <p:nvPr/>
        </p:nvSpPr>
        <p:spPr bwMode="auto">
          <a:xfrm flipV="1">
            <a:off x="2986981" y="3561202"/>
            <a:ext cx="2159000" cy="937095"/>
          </a:xfrm>
          <a:custGeom>
            <a:avLst/>
            <a:gdLst>
              <a:gd name="T0" fmla="*/ 0 w 1104"/>
              <a:gd name="T1" fmla="*/ 0 h 912"/>
              <a:gd name="T2" fmla="*/ 0 w 1104"/>
              <a:gd name="T3" fmla="*/ 2147483647 h 912"/>
              <a:gd name="T4" fmla="*/ 2147483647 w 1104"/>
              <a:gd name="T5" fmla="*/ 2147483647 h 912"/>
              <a:gd name="T6" fmla="*/ 0 60000 65536"/>
              <a:gd name="T7" fmla="*/ 0 60000 65536"/>
              <a:gd name="T8" fmla="*/ 0 60000 65536"/>
              <a:gd name="T9" fmla="*/ 0 w 1104"/>
              <a:gd name="T10" fmla="*/ 0 h 912"/>
              <a:gd name="T11" fmla="*/ 1104 w 1104"/>
              <a:gd name="T12" fmla="*/ 912 h 912"/>
            </a:gdLst>
            <a:ahLst/>
            <a:cxnLst>
              <a:cxn ang="T6">
                <a:pos x="T0" y="T1"/>
              </a:cxn>
              <a:cxn ang="T7">
                <a:pos x="T2" y="T3"/>
              </a:cxn>
              <a:cxn ang="T8">
                <a:pos x="T4" y="T5"/>
              </a:cxn>
            </a:cxnLst>
            <a:rect l="T9" t="T10" r="T11" b="T12"/>
            <a:pathLst>
              <a:path w="1104" h="912">
                <a:moveTo>
                  <a:pt x="0" y="0"/>
                </a:moveTo>
                <a:lnTo>
                  <a:pt x="0" y="912"/>
                </a:lnTo>
                <a:lnTo>
                  <a:pt x="1104" y="912"/>
                </a:lnTo>
              </a:path>
            </a:pathLst>
          </a:custGeom>
          <a:noFill/>
          <a:ln w="25400">
            <a:solidFill>
              <a:srgbClr val="FF0000"/>
            </a:solidFill>
            <a:round/>
            <a:headEnd/>
            <a:tailEnd type="triangle" w="med" len="med"/>
          </a:ln>
        </p:spPr>
        <p:txBody>
          <a:bodyPr/>
          <a:lstStyle/>
          <a:p>
            <a:endParaRPr lang="it-IT" sz="1600">
              <a:latin typeface="Calibri" panose="020F0502020204030204" pitchFamily="34" charset="0"/>
            </a:endParaRPr>
          </a:p>
        </p:txBody>
      </p:sp>
      <p:sp>
        <p:nvSpPr>
          <p:cNvPr id="25616" name="Freeform 15"/>
          <p:cNvSpPr>
            <a:spLocks/>
          </p:cNvSpPr>
          <p:nvPr/>
        </p:nvSpPr>
        <p:spPr bwMode="auto">
          <a:xfrm>
            <a:off x="2339280" y="3139852"/>
            <a:ext cx="2806700" cy="576262"/>
          </a:xfrm>
          <a:custGeom>
            <a:avLst/>
            <a:gdLst>
              <a:gd name="T0" fmla="*/ 0 w 2268"/>
              <a:gd name="T1" fmla="*/ 2147483647 h 826"/>
              <a:gd name="T2" fmla="*/ 2147483647 w 2268"/>
              <a:gd name="T3" fmla="*/ 0 h 826"/>
              <a:gd name="T4" fmla="*/ 2147483647 w 2268"/>
              <a:gd name="T5" fmla="*/ 2147483647 h 826"/>
              <a:gd name="T6" fmla="*/ 0 60000 65536"/>
              <a:gd name="T7" fmla="*/ 0 60000 65536"/>
              <a:gd name="T8" fmla="*/ 0 60000 65536"/>
              <a:gd name="T9" fmla="*/ 0 w 2268"/>
              <a:gd name="T10" fmla="*/ 0 h 826"/>
              <a:gd name="T11" fmla="*/ 2268 w 2268"/>
              <a:gd name="T12" fmla="*/ 826 h 826"/>
            </a:gdLst>
            <a:ahLst/>
            <a:cxnLst>
              <a:cxn ang="T6">
                <a:pos x="T0" y="T1"/>
              </a:cxn>
              <a:cxn ang="T7">
                <a:pos x="T2" y="T3"/>
              </a:cxn>
              <a:cxn ang="T8">
                <a:pos x="T4" y="T5"/>
              </a:cxn>
            </a:cxnLst>
            <a:rect l="T9" t="T10" r="T11" b="T12"/>
            <a:pathLst>
              <a:path w="2268" h="826">
                <a:moveTo>
                  <a:pt x="0" y="826"/>
                </a:moveTo>
                <a:lnTo>
                  <a:pt x="335" y="0"/>
                </a:lnTo>
                <a:lnTo>
                  <a:pt x="2268" y="10"/>
                </a:lnTo>
              </a:path>
            </a:pathLst>
          </a:custGeom>
          <a:noFill/>
          <a:ln w="25400">
            <a:solidFill>
              <a:srgbClr val="FF0000"/>
            </a:solidFill>
            <a:round/>
            <a:headEnd/>
            <a:tailEnd type="triangle" w="med" len="med"/>
          </a:ln>
        </p:spPr>
        <p:txBody>
          <a:bodyPr/>
          <a:lstStyle/>
          <a:p>
            <a:endParaRPr lang="it-IT" sz="1600">
              <a:latin typeface="Calibri" panose="020F0502020204030204" pitchFamily="34" charset="0"/>
            </a:endParaRPr>
          </a:p>
        </p:txBody>
      </p:sp>
      <p:sp>
        <p:nvSpPr>
          <p:cNvPr id="25617" name="Rectangle 16"/>
          <p:cNvSpPr>
            <a:spLocks noChangeArrowheads="1"/>
          </p:cNvSpPr>
          <p:nvPr/>
        </p:nvSpPr>
        <p:spPr bwMode="auto">
          <a:xfrm>
            <a:off x="3779912" y="1196752"/>
            <a:ext cx="2087562" cy="863600"/>
          </a:xfrm>
          <a:prstGeom prst="rect">
            <a:avLst/>
          </a:prstGeom>
          <a:solidFill>
            <a:schemeClr val="bg1"/>
          </a:solidFill>
          <a:ln w="12700">
            <a:solidFill>
              <a:srgbClr val="FF0000"/>
            </a:solidFill>
            <a:miter lim="800000"/>
            <a:headEnd/>
            <a:tailEnd/>
          </a:ln>
        </p:spPr>
        <p:txBody>
          <a:bodyPr wrap="none" anchor="ctr"/>
          <a:lstStyle/>
          <a:p>
            <a:pPr algn="ctr">
              <a:buClr>
                <a:srgbClr val="003399"/>
              </a:buClr>
              <a:buFont typeface="Wingdings" pitchFamily="2" charset="2"/>
              <a:buNone/>
            </a:pPr>
            <a:r>
              <a:rPr lang="it-IT" sz="1600" b="1" dirty="0">
                <a:solidFill>
                  <a:schemeClr val="bg1">
                    <a:lumMod val="50000"/>
                  </a:schemeClr>
                </a:solidFill>
                <a:latin typeface="Calibri" panose="020F0502020204030204" pitchFamily="34" charset="0"/>
              </a:rPr>
              <a:t>Stampa pubblicitaria </a:t>
            </a:r>
          </a:p>
          <a:p>
            <a:pPr algn="ctr">
              <a:buClr>
                <a:srgbClr val="003399"/>
              </a:buClr>
              <a:buFont typeface="Wingdings" pitchFamily="2" charset="2"/>
              <a:buNone/>
            </a:pPr>
            <a:r>
              <a:rPr lang="it-IT" sz="1600" b="1" dirty="0">
                <a:solidFill>
                  <a:schemeClr val="bg1">
                    <a:lumMod val="50000"/>
                  </a:schemeClr>
                </a:solidFill>
                <a:latin typeface="Calibri" panose="020F0502020204030204" pitchFamily="34" charset="0"/>
              </a:rPr>
              <a:t>e commerciale</a:t>
            </a:r>
          </a:p>
        </p:txBody>
      </p:sp>
      <p:sp>
        <p:nvSpPr>
          <p:cNvPr id="25618" name="Freeform 17"/>
          <p:cNvSpPr>
            <a:spLocks/>
          </p:cNvSpPr>
          <p:nvPr/>
        </p:nvSpPr>
        <p:spPr bwMode="auto">
          <a:xfrm>
            <a:off x="2986981" y="2060352"/>
            <a:ext cx="2159000" cy="756277"/>
          </a:xfrm>
          <a:custGeom>
            <a:avLst/>
            <a:gdLst>
              <a:gd name="T0" fmla="*/ 0 w 1104"/>
              <a:gd name="T1" fmla="*/ 0 h 912"/>
              <a:gd name="T2" fmla="*/ 0 w 1104"/>
              <a:gd name="T3" fmla="*/ 2147483647 h 912"/>
              <a:gd name="T4" fmla="*/ 2147483647 w 1104"/>
              <a:gd name="T5" fmla="*/ 2147483647 h 912"/>
              <a:gd name="T6" fmla="*/ 0 60000 65536"/>
              <a:gd name="T7" fmla="*/ 0 60000 65536"/>
              <a:gd name="T8" fmla="*/ 0 60000 65536"/>
              <a:gd name="T9" fmla="*/ 0 w 1104"/>
              <a:gd name="T10" fmla="*/ 0 h 912"/>
              <a:gd name="T11" fmla="*/ 1104 w 1104"/>
              <a:gd name="T12" fmla="*/ 912 h 912"/>
            </a:gdLst>
            <a:ahLst/>
            <a:cxnLst>
              <a:cxn ang="T6">
                <a:pos x="T0" y="T1"/>
              </a:cxn>
              <a:cxn ang="T7">
                <a:pos x="T2" y="T3"/>
              </a:cxn>
              <a:cxn ang="T8">
                <a:pos x="T4" y="T5"/>
              </a:cxn>
            </a:cxnLst>
            <a:rect l="T9" t="T10" r="T11" b="T12"/>
            <a:pathLst>
              <a:path w="1104" h="912">
                <a:moveTo>
                  <a:pt x="0" y="0"/>
                </a:moveTo>
                <a:lnTo>
                  <a:pt x="0" y="912"/>
                </a:lnTo>
                <a:lnTo>
                  <a:pt x="1104" y="912"/>
                </a:lnTo>
              </a:path>
            </a:pathLst>
          </a:custGeom>
          <a:noFill/>
          <a:ln w="25400">
            <a:solidFill>
              <a:srgbClr val="FF0000"/>
            </a:solidFill>
            <a:round/>
            <a:headEnd/>
            <a:tailEnd type="triangle" w="med" len="med"/>
          </a:ln>
        </p:spPr>
        <p:txBody>
          <a:bodyPr/>
          <a:lstStyle/>
          <a:p>
            <a:endParaRPr lang="it-IT" sz="1600">
              <a:latin typeface="Calibri" panose="020F0502020204030204" pitchFamily="34" charset="0"/>
            </a:endParaRPr>
          </a:p>
        </p:txBody>
      </p:sp>
      <p:sp>
        <p:nvSpPr>
          <p:cNvPr id="25620" name="Rectangle 19"/>
          <p:cNvSpPr>
            <a:spLocks noChangeArrowheads="1"/>
          </p:cNvSpPr>
          <p:nvPr/>
        </p:nvSpPr>
        <p:spPr bwMode="auto">
          <a:xfrm>
            <a:off x="1188864" y="4498300"/>
            <a:ext cx="2159000" cy="863600"/>
          </a:xfrm>
          <a:prstGeom prst="rect">
            <a:avLst/>
          </a:prstGeom>
          <a:solidFill>
            <a:schemeClr val="bg1"/>
          </a:solidFill>
          <a:ln w="12700">
            <a:solidFill>
              <a:srgbClr val="FF0000"/>
            </a:solidFill>
            <a:miter lim="800000"/>
            <a:headEnd/>
            <a:tailEnd/>
          </a:ln>
        </p:spPr>
        <p:txBody>
          <a:bodyPr wrap="none" anchor="ctr"/>
          <a:lstStyle/>
          <a:p>
            <a:pPr algn="ctr">
              <a:buClr>
                <a:srgbClr val="003399"/>
              </a:buClr>
              <a:buFont typeface="Wingdings" pitchFamily="2" charset="2"/>
              <a:buNone/>
            </a:pPr>
            <a:r>
              <a:rPr lang="it-IT" sz="1600" b="1" dirty="0">
                <a:solidFill>
                  <a:schemeClr val="bg1">
                    <a:lumMod val="50000"/>
                  </a:schemeClr>
                </a:solidFill>
                <a:latin typeface="Calibri" panose="020F0502020204030204" pitchFamily="34" charset="0"/>
              </a:rPr>
              <a:t>Macchine </a:t>
            </a:r>
          </a:p>
          <a:p>
            <a:pPr algn="ctr">
              <a:buClr>
                <a:srgbClr val="003399"/>
              </a:buClr>
              <a:buFont typeface="Wingdings" pitchFamily="2" charset="2"/>
              <a:buNone/>
            </a:pPr>
            <a:r>
              <a:rPr lang="it-IT" sz="1600" b="1" dirty="0">
                <a:solidFill>
                  <a:schemeClr val="bg1">
                    <a:lumMod val="50000"/>
                  </a:schemeClr>
                </a:solidFill>
                <a:latin typeface="Calibri" panose="020F0502020204030204" pitchFamily="34" charset="0"/>
              </a:rPr>
              <a:t>(per grafica e </a:t>
            </a:r>
            <a:endParaRPr lang="it-IT" sz="1600" b="1" dirty="0" smtClean="0">
              <a:solidFill>
                <a:schemeClr val="bg1">
                  <a:lumMod val="50000"/>
                </a:schemeClr>
              </a:solidFill>
              <a:latin typeface="Calibri" panose="020F0502020204030204" pitchFamily="34" charset="0"/>
            </a:endParaRPr>
          </a:p>
          <a:p>
            <a:pPr algn="ctr">
              <a:buClr>
                <a:srgbClr val="003399"/>
              </a:buClr>
              <a:buFont typeface="Wingdings" pitchFamily="2" charset="2"/>
              <a:buNone/>
            </a:pPr>
            <a:r>
              <a:rPr lang="it-IT" sz="1600" b="1" dirty="0" smtClean="0">
                <a:solidFill>
                  <a:schemeClr val="bg1">
                    <a:lumMod val="50000"/>
                  </a:schemeClr>
                </a:solidFill>
                <a:latin typeface="Calibri" panose="020F0502020204030204" pitchFamily="34" charset="0"/>
              </a:rPr>
              <a:t>cartotecnica</a:t>
            </a:r>
            <a:r>
              <a:rPr lang="it-IT" sz="1600" b="1" dirty="0">
                <a:solidFill>
                  <a:schemeClr val="bg1">
                    <a:lumMod val="50000"/>
                  </a:schemeClr>
                </a:solidFill>
                <a:latin typeface="Calibri" panose="020F0502020204030204" pitchFamily="34" charset="0"/>
              </a:rPr>
              <a:t>)</a:t>
            </a:r>
          </a:p>
        </p:txBody>
      </p:sp>
      <p:sp>
        <p:nvSpPr>
          <p:cNvPr id="25621" name="Rectangle 20"/>
          <p:cNvSpPr>
            <a:spLocks noChangeArrowheads="1"/>
          </p:cNvSpPr>
          <p:nvPr/>
        </p:nvSpPr>
        <p:spPr bwMode="auto">
          <a:xfrm>
            <a:off x="3491880" y="4498300"/>
            <a:ext cx="2159000" cy="863600"/>
          </a:xfrm>
          <a:prstGeom prst="rect">
            <a:avLst/>
          </a:prstGeom>
          <a:solidFill>
            <a:schemeClr val="bg1"/>
          </a:solidFill>
          <a:ln w="12700">
            <a:solidFill>
              <a:srgbClr val="FF0000"/>
            </a:solidFill>
            <a:miter lim="800000"/>
            <a:headEnd/>
            <a:tailEnd/>
          </a:ln>
        </p:spPr>
        <p:txBody>
          <a:bodyPr wrap="none" anchor="ctr"/>
          <a:lstStyle/>
          <a:p>
            <a:pPr algn="ctr">
              <a:buClr>
                <a:srgbClr val="003399"/>
              </a:buClr>
              <a:buFont typeface="Wingdings" pitchFamily="2" charset="2"/>
              <a:buNone/>
            </a:pPr>
            <a:r>
              <a:rPr lang="it-IT" sz="1600" b="1" dirty="0">
                <a:solidFill>
                  <a:schemeClr val="bg1">
                    <a:lumMod val="50000"/>
                  </a:schemeClr>
                </a:solidFill>
                <a:latin typeface="Calibri" panose="020F0502020204030204" pitchFamily="34" charset="0"/>
              </a:rPr>
              <a:t>Cartotecnica</a:t>
            </a:r>
          </a:p>
          <a:p>
            <a:pPr algn="ctr">
              <a:buClr>
                <a:srgbClr val="003399"/>
              </a:buClr>
              <a:buFont typeface="Wingdings" pitchFamily="2" charset="2"/>
              <a:buNone/>
            </a:pPr>
            <a:r>
              <a:rPr lang="it-IT" sz="1600" b="1" dirty="0">
                <a:solidFill>
                  <a:schemeClr val="bg1">
                    <a:lumMod val="50000"/>
                  </a:schemeClr>
                </a:solidFill>
                <a:latin typeface="Calibri" panose="020F0502020204030204" pitchFamily="34" charset="0"/>
              </a:rPr>
              <a:t>e trasformazione</a:t>
            </a:r>
          </a:p>
        </p:txBody>
      </p:sp>
      <p:sp>
        <p:nvSpPr>
          <p:cNvPr id="25622" name="Rectangle 21"/>
          <p:cNvSpPr>
            <a:spLocks noChangeArrowheads="1"/>
          </p:cNvSpPr>
          <p:nvPr/>
        </p:nvSpPr>
        <p:spPr bwMode="auto">
          <a:xfrm>
            <a:off x="468313" y="5876701"/>
            <a:ext cx="3240087" cy="166199"/>
          </a:xfrm>
          <a:prstGeom prst="rect">
            <a:avLst/>
          </a:prstGeom>
          <a:noFill/>
          <a:ln w="9525">
            <a:noFill/>
            <a:miter lim="800000"/>
            <a:headEnd/>
            <a:tailEnd/>
          </a:ln>
        </p:spPr>
        <p:txBody>
          <a:bodyPr tIns="0" bIns="0">
            <a:spAutoFit/>
          </a:bodyPr>
          <a:lstStyle/>
          <a:p>
            <a:pPr algn="just">
              <a:lnSpc>
                <a:spcPct val="90000"/>
              </a:lnSpc>
              <a:buClr>
                <a:srgbClr val="FF3300"/>
              </a:buClr>
              <a:buFont typeface="Wingdings" pitchFamily="2" charset="2"/>
              <a:buNone/>
            </a:pPr>
            <a:r>
              <a:rPr lang="it-IT" sz="1200" b="1" i="1" dirty="0">
                <a:solidFill>
                  <a:schemeClr val="tx1">
                    <a:lumMod val="65000"/>
                    <a:lumOff val="35000"/>
                  </a:schemeClr>
                </a:solidFill>
                <a:latin typeface="Calibri" panose="020F0502020204030204" pitchFamily="34" charset="0"/>
              </a:rPr>
              <a:t>* Fatturato aggregato stimato </a:t>
            </a:r>
            <a:r>
              <a:rPr lang="it-IT" sz="1200" b="1" i="1" dirty="0" smtClean="0">
                <a:solidFill>
                  <a:schemeClr val="tx1">
                    <a:lumMod val="65000"/>
                    <a:lumOff val="35000"/>
                  </a:schemeClr>
                </a:solidFill>
                <a:latin typeface="Calibri" panose="020F0502020204030204" pitchFamily="34" charset="0"/>
              </a:rPr>
              <a:t>2014</a:t>
            </a:r>
            <a:endParaRPr lang="it-IT" sz="1200" b="1" i="1" dirty="0">
              <a:solidFill>
                <a:schemeClr val="tx1">
                  <a:lumMod val="65000"/>
                  <a:lumOff val="35000"/>
                </a:schemeClr>
              </a:solidFill>
              <a:latin typeface="Calibri" panose="020F0502020204030204" pitchFamily="34" charset="0"/>
            </a:endParaRPr>
          </a:p>
        </p:txBody>
      </p:sp>
      <p:sp>
        <p:nvSpPr>
          <p:cNvPr id="25610" name="Rectangle 9"/>
          <p:cNvSpPr>
            <a:spLocks noChangeArrowheads="1"/>
          </p:cNvSpPr>
          <p:nvPr/>
        </p:nvSpPr>
        <p:spPr bwMode="auto">
          <a:xfrm>
            <a:off x="178692" y="2204813"/>
            <a:ext cx="2232025" cy="1018463"/>
          </a:xfrm>
          <a:prstGeom prst="rect">
            <a:avLst/>
          </a:prstGeom>
          <a:solidFill>
            <a:schemeClr val="bg1"/>
          </a:solidFill>
          <a:ln w="12700">
            <a:solidFill>
              <a:srgbClr val="FF0000"/>
            </a:solidFill>
            <a:miter lim="800000"/>
            <a:headEnd/>
            <a:tailEnd/>
          </a:ln>
        </p:spPr>
        <p:txBody>
          <a:bodyPr wrap="none" anchor="ctr"/>
          <a:lstStyle/>
          <a:p>
            <a:pPr algn="ctr">
              <a:buClr>
                <a:srgbClr val="003399"/>
              </a:buClr>
              <a:buFont typeface="Wingdings" pitchFamily="2" charset="2"/>
              <a:buNone/>
            </a:pPr>
            <a:r>
              <a:rPr lang="it-IT" sz="1600" b="1" dirty="0">
                <a:solidFill>
                  <a:schemeClr val="bg1">
                    <a:lumMod val="50000"/>
                  </a:schemeClr>
                </a:solidFill>
                <a:latin typeface="Calibri" panose="020F0502020204030204" pitchFamily="34" charset="0"/>
              </a:rPr>
              <a:t>Editoria</a:t>
            </a:r>
          </a:p>
          <a:p>
            <a:pPr algn="ctr">
              <a:buClr>
                <a:srgbClr val="003399"/>
              </a:buClr>
              <a:buFont typeface="Wingdings" pitchFamily="2" charset="2"/>
              <a:buNone/>
            </a:pPr>
            <a:r>
              <a:rPr lang="it-IT" sz="1600" b="1" dirty="0">
                <a:solidFill>
                  <a:schemeClr val="bg1">
                    <a:lumMod val="50000"/>
                  </a:schemeClr>
                </a:solidFill>
                <a:latin typeface="Calibri" panose="020F0502020204030204" pitchFamily="34" charset="0"/>
              </a:rPr>
              <a:t>(libraria, quotidiana,</a:t>
            </a:r>
          </a:p>
          <a:p>
            <a:pPr algn="ctr">
              <a:buClr>
                <a:srgbClr val="003399"/>
              </a:buClr>
              <a:buFont typeface="Wingdings" pitchFamily="2" charset="2"/>
              <a:buNone/>
            </a:pPr>
            <a:r>
              <a:rPr lang="it-IT" sz="1600" b="1" dirty="0">
                <a:solidFill>
                  <a:schemeClr val="bg1">
                    <a:lumMod val="50000"/>
                  </a:schemeClr>
                </a:solidFill>
                <a:latin typeface="Calibri" panose="020F0502020204030204" pitchFamily="34" charset="0"/>
              </a:rPr>
              <a:t> periodica, periodica </a:t>
            </a:r>
          </a:p>
          <a:p>
            <a:pPr algn="ctr">
              <a:buClr>
                <a:srgbClr val="003399"/>
              </a:buClr>
              <a:buFont typeface="Wingdings" pitchFamily="2" charset="2"/>
              <a:buNone/>
            </a:pPr>
            <a:r>
              <a:rPr lang="it-IT" sz="1600" b="1" dirty="0">
                <a:solidFill>
                  <a:schemeClr val="bg1">
                    <a:lumMod val="50000"/>
                  </a:schemeClr>
                </a:solidFill>
                <a:latin typeface="Calibri" panose="020F0502020204030204" pitchFamily="34" charset="0"/>
              </a:rPr>
              <a:t>special.)</a:t>
            </a:r>
          </a:p>
        </p:txBody>
      </p:sp>
      <p:sp>
        <p:nvSpPr>
          <p:cNvPr id="25607" name="Rectangle 6"/>
          <p:cNvSpPr>
            <a:spLocks noChangeArrowheads="1"/>
          </p:cNvSpPr>
          <p:nvPr/>
        </p:nvSpPr>
        <p:spPr bwMode="auto">
          <a:xfrm>
            <a:off x="178693" y="3428777"/>
            <a:ext cx="2232024" cy="863600"/>
          </a:xfrm>
          <a:prstGeom prst="rect">
            <a:avLst/>
          </a:prstGeom>
          <a:solidFill>
            <a:schemeClr val="bg1"/>
          </a:solidFill>
          <a:ln w="12700">
            <a:solidFill>
              <a:srgbClr val="FF0000"/>
            </a:solidFill>
            <a:miter lim="800000"/>
            <a:headEnd/>
            <a:tailEnd/>
          </a:ln>
        </p:spPr>
        <p:txBody>
          <a:bodyPr wrap="none" anchor="ctr"/>
          <a:lstStyle/>
          <a:p>
            <a:pPr algn="ctr">
              <a:buClr>
                <a:srgbClr val="003399"/>
              </a:buClr>
              <a:buFont typeface="Wingdings" pitchFamily="2" charset="2"/>
              <a:buNone/>
            </a:pPr>
            <a:r>
              <a:rPr lang="it-IT" sz="1600" b="1">
                <a:solidFill>
                  <a:schemeClr val="bg1">
                    <a:lumMod val="50000"/>
                  </a:schemeClr>
                </a:solidFill>
                <a:latin typeface="Calibri" panose="020F0502020204030204" pitchFamily="34" charset="0"/>
              </a:rPr>
              <a:t>Carta e cartone</a:t>
            </a:r>
          </a:p>
        </p:txBody>
      </p:sp>
      <p:sp>
        <p:nvSpPr>
          <p:cNvPr id="25" name="Freeform 14"/>
          <p:cNvSpPr>
            <a:spLocks/>
          </p:cNvSpPr>
          <p:nvPr/>
        </p:nvSpPr>
        <p:spPr bwMode="auto">
          <a:xfrm flipV="1">
            <a:off x="2841724" y="3036806"/>
            <a:ext cx="2304256" cy="1461491"/>
          </a:xfrm>
          <a:custGeom>
            <a:avLst/>
            <a:gdLst>
              <a:gd name="T0" fmla="*/ 0 w 1104"/>
              <a:gd name="T1" fmla="*/ 0 h 912"/>
              <a:gd name="T2" fmla="*/ 0 w 1104"/>
              <a:gd name="T3" fmla="*/ 2147483647 h 912"/>
              <a:gd name="T4" fmla="*/ 2147483647 w 1104"/>
              <a:gd name="T5" fmla="*/ 2147483647 h 912"/>
              <a:gd name="T6" fmla="*/ 0 60000 65536"/>
              <a:gd name="T7" fmla="*/ 0 60000 65536"/>
              <a:gd name="T8" fmla="*/ 0 60000 65536"/>
              <a:gd name="T9" fmla="*/ 0 w 1104"/>
              <a:gd name="T10" fmla="*/ 0 h 912"/>
              <a:gd name="T11" fmla="*/ 1104 w 1104"/>
              <a:gd name="T12" fmla="*/ 912 h 912"/>
            </a:gdLst>
            <a:ahLst/>
            <a:cxnLst>
              <a:cxn ang="T6">
                <a:pos x="T0" y="T1"/>
              </a:cxn>
              <a:cxn ang="T7">
                <a:pos x="T2" y="T3"/>
              </a:cxn>
              <a:cxn ang="T8">
                <a:pos x="T4" y="T5"/>
              </a:cxn>
            </a:cxnLst>
            <a:rect l="T9" t="T10" r="T11" b="T12"/>
            <a:pathLst>
              <a:path w="1104" h="912">
                <a:moveTo>
                  <a:pt x="0" y="0"/>
                </a:moveTo>
                <a:lnTo>
                  <a:pt x="0" y="912"/>
                </a:lnTo>
                <a:lnTo>
                  <a:pt x="1104" y="912"/>
                </a:lnTo>
              </a:path>
            </a:pathLst>
          </a:custGeom>
          <a:noFill/>
          <a:ln w="25400">
            <a:solidFill>
              <a:srgbClr val="FF0000"/>
            </a:solidFill>
            <a:round/>
            <a:headEnd/>
            <a:tailEnd type="triangle" w="med" len="med"/>
          </a:ln>
        </p:spPr>
        <p:txBody>
          <a:bodyPr/>
          <a:lstStyle/>
          <a:p>
            <a:endParaRPr lang="it-IT" sz="1600">
              <a:latin typeface="Calibri" panose="020F0502020204030204" pitchFamily="34" charset="0"/>
            </a:endParaRPr>
          </a:p>
        </p:txBody>
      </p:sp>
      <p:cxnSp>
        <p:nvCxnSpPr>
          <p:cNvPr id="4" name="Connettore 1 3"/>
          <p:cNvCxnSpPr>
            <a:stCxn id="25608" idx="1"/>
            <a:endCxn id="25608" idx="3"/>
          </p:cNvCxnSpPr>
          <p:nvPr/>
        </p:nvCxnSpPr>
        <p:spPr>
          <a:xfrm>
            <a:off x="3131840" y="3331430"/>
            <a:ext cx="4389040" cy="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23634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extLst>
              <p:ext uri="{D42A27DB-BD31-4B8C-83A1-F6EECF244321}">
                <p14:modId xmlns:p14="http://schemas.microsoft.com/office/powerpoint/2010/main" xmlns="" val="2273818907"/>
              </p:ext>
            </p:extLst>
          </p:nvPr>
        </p:nvPicPr>
        <p:blipFill>
          <a:blip r:embed="rId2" cstate="print"/>
          <a:stretch>
            <a:fillRect/>
          </a:stretch>
        </p:blipFill>
        <p:spPr>
          <a:xfrm>
            <a:off x="713749" y="1014771"/>
            <a:ext cx="7704261" cy="5061204"/>
          </a:xfrm>
          <a:prstGeom prst="rect">
            <a:avLst/>
          </a:prstGeom>
        </p:spPr>
      </p:pic>
      <p:sp>
        <p:nvSpPr>
          <p:cNvPr id="1028" name="Segnaposto numero diapositiva 5"/>
          <p:cNvSpPr>
            <a:spLocks noGrp="1"/>
          </p:cNvSpPr>
          <p:nvPr>
            <p:ph type="sldNum" sz="quarter" idx="12"/>
          </p:nvPr>
        </p:nvSpPr>
        <p:spPr>
          <a:noFill/>
        </p:spPr>
        <p:txBody>
          <a:bodyPr/>
          <a:lstStyle/>
          <a:p>
            <a:fld id="{68F5299E-7B39-4BAA-A432-ED1E87DD5D65}" type="slidenum">
              <a:rPr lang="it-IT" smtClean="0">
                <a:cs typeface="Arial" pitchFamily="34" charset="0"/>
              </a:rPr>
              <a:pPr/>
              <a:t>4</a:t>
            </a:fld>
            <a:endParaRPr lang="it-IT" smtClean="0">
              <a:cs typeface="Arial" pitchFamily="34" charset="0"/>
            </a:endParaRPr>
          </a:p>
        </p:txBody>
      </p:sp>
      <p:sp>
        <p:nvSpPr>
          <p:cNvPr id="1029" name="Rectangle 2"/>
          <p:cNvSpPr>
            <a:spLocks noGrp="1" noChangeArrowheads="1"/>
          </p:cNvSpPr>
          <p:nvPr>
            <p:ph type="title"/>
          </p:nvPr>
        </p:nvSpPr>
        <p:spPr>
          <a:xfrm>
            <a:off x="327282" y="271463"/>
            <a:ext cx="8315325" cy="669925"/>
          </a:xfrm>
        </p:spPr>
        <p:txBody>
          <a:bodyPr anchorCtr="1"/>
          <a:lstStyle/>
          <a:p>
            <a:pPr eaLnBrk="1" hangingPunct="1"/>
            <a:r>
              <a:rPr lang="it-IT" sz="2400" b="1" dirty="0" smtClean="0">
                <a:solidFill>
                  <a:schemeClr val="tx1">
                    <a:lumMod val="65000"/>
                    <a:lumOff val="35000"/>
                  </a:schemeClr>
                </a:solidFill>
                <a:latin typeface="Calibri" pitchFamily="34" charset="0"/>
              </a:rPr>
              <a:t>La produzione industriale nei maggiori Paesi Europei: la dinamica di lungo periodo</a:t>
            </a:r>
            <a:r>
              <a:rPr lang="it-IT" sz="2600" b="1" dirty="0" smtClean="0">
                <a:solidFill>
                  <a:schemeClr val="tx1">
                    <a:lumMod val="65000"/>
                    <a:lumOff val="35000"/>
                  </a:schemeClr>
                </a:solidFill>
                <a:latin typeface="Calibri" pitchFamily="34" charset="0"/>
              </a:rPr>
              <a:t> </a:t>
            </a:r>
            <a:r>
              <a:rPr lang="it-IT" sz="2000" b="1" dirty="0" smtClean="0">
                <a:solidFill>
                  <a:schemeClr val="tx1">
                    <a:lumMod val="65000"/>
                    <a:lumOff val="35000"/>
                  </a:schemeClr>
                </a:solidFill>
                <a:latin typeface="Calibri" pitchFamily="34" charset="0"/>
              </a:rPr>
              <a:t>(2005-2014; 2005=100)</a:t>
            </a:r>
          </a:p>
        </p:txBody>
      </p:sp>
      <p:sp>
        <p:nvSpPr>
          <p:cNvPr id="1030" name="Rectangle 3"/>
          <p:cNvSpPr>
            <a:spLocks noChangeArrowheads="1"/>
          </p:cNvSpPr>
          <p:nvPr/>
        </p:nvSpPr>
        <p:spPr bwMode="auto">
          <a:xfrm>
            <a:off x="7092280" y="5805264"/>
            <a:ext cx="1440160" cy="166199"/>
          </a:xfrm>
          <a:prstGeom prst="rect">
            <a:avLst/>
          </a:prstGeom>
          <a:noFill/>
          <a:ln w="9525">
            <a:noFill/>
            <a:miter lim="800000"/>
            <a:headEnd/>
            <a:tailEnd/>
          </a:ln>
        </p:spPr>
        <p:txBody>
          <a:bodyPr wrap="square" tIns="0" bIns="0">
            <a:spAutoFit/>
          </a:bodyPr>
          <a:lstStyle/>
          <a:p>
            <a:pPr algn="just">
              <a:lnSpc>
                <a:spcPct val="90000"/>
              </a:lnSpc>
              <a:buClr>
                <a:srgbClr val="FF3300"/>
              </a:buClr>
              <a:buFont typeface="Wingdings" pitchFamily="2" charset="2"/>
              <a:buNone/>
            </a:pPr>
            <a:r>
              <a:rPr lang="it-IT" sz="1200" b="1" i="1" dirty="0">
                <a:solidFill>
                  <a:schemeClr val="tx1">
                    <a:lumMod val="65000"/>
                    <a:lumOff val="35000"/>
                  </a:schemeClr>
                </a:solidFill>
                <a:latin typeface="Calibri" panose="020F0502020204030204" pitchFamily="34" charset="0"/>
              </a:rPr>
              <a:t>Fonte: Eurostat</a:t>
            </a:r>
          </a:p>
        </p:txBody>
      </p:sp>
    </p:spTree>
    <p:extLst>
      <p:ext uri="{BB962C8B-B14F-4D97-AF65-F5344CB8AC3E}">
        <p14:creationId xmlns:p14="http://schemas.microsoft.com/office/powerpoint/2010/main" xmlns="" val="3800023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noChangeArrowheads="1"/>
          </p:cNvPicPr>
          <p:nvPr>
            <p:extLst>
              <p:ext uri="{D42A27DB-BD31-4B8C-83A1-F6EECF244321}">
                <p14:modId xmlns:p14="http://schemas.microsoft.com/office/powerpoint/2010/main" xmlns="" val="2625510643"/>
              </p:ext>
            </p:extLst>
          </p:nvPr>
        </p:nvPicPr>
        <p:blipFill>
          <a:blip r:embed="rId2" cstate="print"/>
          <a:srcRect/>
          <a:stretch>
            <a:fillRect/>
          </a:stretch>
        </p:blipFill>
        <p:spPr bwMode="auto">
          <a:xfrm>
            <a:off x="611188" y="1053570"/>
            <a:ext cx="7610306" cy="49994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52" name="Segnaposto numero diapositiva 5"/>
          <p:cNvSpPr>
            <a:spLocks noGrp="1"/>
          </p:cNvSpPr>
          <p:nvPr>
            <p:ph type="sldNum" sz="quarter" idx="12"/>
          </p:nvPr>
        </p:nvSpPr>
        <p:spPr>
          <a:noFill/>
        </p:spPr>
        <p:txBody>
          <a:bodyPr/>
          <a:lstStyle/>
          <a:p>
            <a:fld id="{AF7EA2FF-24FC-487F-A24D-8F8A04665E3D}" type="slidenum">
              <a:rPr lang="it-IT" smtClean="0">
                <a:cs typeface="Arial" pitchFamily="34" charset="0"/>
              </a:rPr>
              <a:pPr/>
              <a:t>5</a:t>
            </a:fld>
            <a:endParaRPr lang="it-IT" smtClean="0">
              <a:cs typeface="Arial" pitchFamily="34" charset="0"/>
            </a:endParaRPr>
          </a:p>
        </p:txBody>
      </p:sp>
      <p:sp>
        <p:nvSpPr>
          <p:cNvPr id="2053" name="Rectangle 2"/>
          <p:cNvSpPr>
            <a:spLocks noGrp="1" noChangeArrowheads="1"/>
          </p:cNvSpPr>
          <p:nvPr>
            <p:ph type="title"/>
          </p:nvPr>
        </p:nvSpPr>
        <p:spPr>
          <a:xfrm>
            <a:off x="323528" y="475457"/>
            <a:ext cx="8496300" cy="439738"/>
          </a:xfrm>
        </p:spPr>
        <p:txBody>
          <a:bodyPr anchorCtr="1"/>
          <a:lstStyle/>
          <a:p>
            <a:pPr eaLnBrk="1" hangingPunct="1"/>
            <a:r>
              <a:rPr lang="it-IT" sz="2400" b="1" dirty="0" smtClean="0">
                <a:solidFill>
                  <a:schemeClr val="tx1">
                    <a:lumMod val="65000"/>
                    <a:lumOff val="35000"/>
                  </a:schemeClr>
                </a:solidFill>
                <a:latin typeface="Calibri" pitchFamily="34" charset="0"/>
              </a:rPr>
              <a:t>La produzione industriale nei maggiori Paesi Europei: la dinamica recente </a:t>
            </a:r>
            <a:r>
              <a:rPr lang="it-IT" sz="2000" b="1" dirty="0" smtClean="0">
                <a:solidFill>
                  <a:schemeClr val="tx1">
                    <a:lumMod val="65000"/>
                    <a:lumOff val="35000"/>
                  </a:schemeClr>
                </a:solidFill>
                <a:latin typeface="Calibri" pitchFamily="34" charset="0"/>
              </a:rPr>
              <a:t>[2012 – 2014; 2012Q1=100]</a:t>
            </a:r>
          </a:p>
        </p:txBody>
      </p:sp>
      <p:sp>
        <p:nvSpPr>
          <p:cNvPr id="2054" name="Rectangle 3"/>
          <p:cNvSpPr>
            <a:spLocks noChangeArrowheads="1"/>
          </p:cNvSpPr>
          <p:nvPr/>
        </p:nvSpPr>
        <p:spPr bwMode="auto">
          <a:xfrm>
            <a:off x="6897384" y="5775591"/>
            <a:ext cx="1367482" cy="166199"/>
          </a:xfrm>
          <a:prstGeom prst="rect">
            <a:avLst/>
          </a:prstGeom>
          <a:noFill/>
          <a:ln w="9525">
            <a:noFill/>
            <a:miter lim="800000"/>
            <a:headEnd/>
            <a:tailEnd/>
          </a:ln>
        </p:spPr>
        <p:txBody>
          <a:bodyPr wrap="square" tIns="0" bIns="0">
            <a:spAutoFit/>
          </a:bodyPr>
          <a:lstStyle/>
          <a:p>
            <a:pPr algn="just">
              <a:lnSpc>
                <a:spcPct val="90000"/>
              </a:lnSpc>
              <a:buClr>
                <a:srgbClr val="FF3300"/>
              </a:buClr>
              <a:buFont typeface="Wingdings" pitchFamily="2" charset="2"/>
              <a:buNone/>
            </a:pPr>
            <a:r>
              <a:rPr lang="it-IT" sz="1200" b="1" i="1" dirty="0">
                <a:solidFill>
                  <a:schemeClr val="tx1">
                    <a:lumMod val="65000"/>
                    <a:lumOff val="35000"/>
                  </a:schemeClr>
                </a:solidFill>
                <a:latin typeface="Calibri" panose="020F0502020204030204" pitchFamily="34" charset="0"/>
              </a:rPr>
              <a:t>Fonte: Eurostat</a:t>
            </a:r>
          </a:p>
        </p:txBody>
      </p:sp>
    </p:spTree>
    <p:extLst>
      <p:ext uri="{BB962C8B-B14F-4D97-AF65-F5344CB8AC3E}">
        <p14:creationId xmlns:p14="http://schemas.microsoft.com/office/powerpoint/2010/main" xmlns="" val="2897919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egnaposto numero diapositiva 6"/>
          <p:cNvSpPr>
            <a:spLocks noGrp="1"/>
          </p:cNvSpPr>
          <p:nvPr>
            <p:ph type="sldNum" sz="quarter" idx="12"/>
          </p:nvPr>
        </p:nvSpPr>
        <p:spPr>
          <a:noFill/>
        </p:spPr>
        <p:txBody>
          <a:bodyPr/>
          <a:lstStyle/>
          <a:p>
            <a:fld id="{4F502FA3-F18A-4DEB-AAE1-D9BAF16C4E67}" type="slidenum">
              <a:rPr lang="it-IT" smtClean="0">
                <a:cs typeface="Arial" pitchFamily="34" charset="0"/>
              </a:rPr>
              <a:pPr/>
              <a:t>6</a:t>
            </a:fld>
            <a:endParaRPr lang="it-IT" smtClean="0">
              <a:cs typeface="Arial" pitchFamily="34" charset="0"/>
            </a:endParaRPr>
          </a:p>
        </p:txBody>
      </p:sp>
      <p:sp>
        <p:nvSpPr>
          <p:cNvPr id="3077" name="Rectangle 2"/>
          <p:cNvSpPr>
            <a:spLocks noGrp="1" noChangeArrowheads="1"/>
          </p:cNvSpPr>
          <p:nvPr>
            <p:ph type="title"/>
          </p:nvPr>
        </p:nvSpPr>
        <p:spPr>
          <a:xfrm>
            <a:off x="468313" y="404813"/>
            <a:ext cx="8280400" cy="503237"/>
          </a:xfrm>
        </p:spPr>
        <p:txBody>
          <a:bodyPr anchorCtr="1"/>
          <a:lstStyle/>
          <a:p>
            <a:pPr eaLnBrk="1" hangingPunct="1"/>
            <a:r>
              <a:rPr lang="it-IT" sz="2400" b="1" dirty="0" smtClean="0">
                <a:solidFill>
                  <a:schemeClr val="tx1">
                    <a:lumMod val="65000"/>
                    <a:lumOff val="35000"/>
                  </a:schemeClr>
                </a:solidFill>
                <a:latin typeface="Calibri" pitchFamily="34" charset="0"/>
              </a:rPr>
              <a:t>La dinamica delle </a:t>
            </a:r>
            <a:r>
              <a:rPr lang="it-IT" sz="2400" b="1" dirty="0" err="1" smtClean="0">
                <a:solidFill>
                  <a:schemeClr val="tx1">
                    <a:lumMod val="65000"/>
                    <a:lumOff val="35000"/>
                  </a:schemeClr>
                </a:solidFill>
                <a:latin typeface="Calibri" pitchFamily="34" charset="0"/>
              </a:rPr>
              <a:t>macrovariabili</a:t>
            </a:r>
            <a:r>
              <a:rPr lang="it-IT" sz="2400" b="1" dirty="0" smtClean="0">
                <a:solidFill>
                  <a:schemeClr val="tx1">
                    <a:lumMod val="65000"/>
                    <a:lumOff val="35000"/>
                  </a:schemeClr>
                </a:solidFill>
                <a:latin typeface="Calibri" pitchFamily="34" charset="0"/>
              </a:rPr>
              <a:t> della Filiera</a:t>
            </a:r>
            <a:r>
              <a:rPr lang="it-IT" sz="2600" b="1" dirty="0" smtClean="0">
                <a:solidFill>
                  <a:schemeClr val="tx1">
                    <a:lumMod val="65000"/>
                    <a:lumOff val="35000"/>
                  </a:schemeClr>
                </a:solidFill>
                <a:latin typeface="Calibri" pitchFamily="34" charset="0"/>
              </a:rPr>
              <a:t> </a:t>
            </a:r>
            <a:r>
              <a:rPr lang="it-IT" sz="2000" b="1" dirty="0" smtClean="0">
                <a:solidFill>
                  <a:schemeClr val="tx1">
                    <a:lumMod val="65000"/>
                    <a:lumOff val="35000"/>
                  </a:schemeClr>
                </a:solidFill>
                <a:latin typeface="Calibri" pitchFamily="34" charset="0"/>
              </a:rPr>
              <a:t>[Mln di Euro]</a:t>
            </a:r>
          </a:p>
        </p:txBody>
      </p:sp>
      <p:sp>
        <p:nvSpPr>
          <p:cNvPr id="3078" name="Rectangle 171"/>
          <p:cNvSpPr>
            <a:spLocks noChangeArrowheads="1"/>
          </p:cNvSpPr>
          <p:nvPr/>
        </p:nvSpPr>
        <p:spPr bwMode="auto">
          <a:xfrm>
            <a:off x="357396" y="5877982"/>
            <a:ext cx="2520950" cy="193899"/>
          </a:xfrm>
          <a:prstGeom prst="rect">
            <a:avLst/>
          </a:prstGeom>
          <a:noFill/>
          <a:ln w="9525">
            <a:noFill/>
            <a:miter lim="800000"/>
            <a:headEnd/>
            <a:tailEnd/>
          </a:ln>
        </p:spPr>
        <p:txBody>
          <a:bodyPr tIns="0" bIns="0">
            <a:spAutoFit/>
          </a:bodyPr>
          <a:lstStyle/>
          <a:p>
            <a:pPr algn="just">
              <a:lnSpc>
                <a:spcPct val="90000"/>
              </a:lnSpc>
              <a:buClr>
                <a:srgbClr val="FF3300"/>
              </a:buClr>
              <a:buFont typeface="Wingdings" pitchFamily="2" charset="2"/>
              <a:buNone/>
            </a:pPr>
            <a:r>
              <a:rPr lang="it-IT" sz="1400" b="1" i="1" dirty="0">
                <a:solidFill>
                  <a:schemeClr val="tx1">
                    <a:lumMod val="65000"/>
                    <a:lumOff val="35000"/>
                  </a:schemeClr>
                </a:solidFill>
                <a:latin typeface="Calibri" panose="020F0502020204030204" pitchFamily="34" charset="0"/>
              </a:rPr>
              <a:t>* Valori aggregati; ** Stime</a:t>
            </a:r>
          </a:p>
        </p:txBody>
      </p:sp>
      <p:sp>
        <p:nvSpPr>
          <p:cNvPr id="3079" name="Rectangle 172"/>
          <p:cNvSpPr>
            <a:spLocks noChangeArrowheads="1"/>
          </p:cNvSpPr>
          <p:nvPr/>
        </p:nvSpPr>
        <p:spPr bwMode="auto">
          <a:xfrm>
            <a:off x="5325948" y="5877982"/>
            <a:ext cx="3456633" cy="193899"/>
          </a:xfrm>
          <a:prstGeom prst="rect">
            <a:avLst/>
          </a:prstGeom>
          <a:noFill/>
          <a:ln w="9525">
            <a:noFill/>
            <a:miter lim="800000"/>
            <a:headEnd/>
            <a:tailEnd/>
          </a:ln>
        </p:spPr>
        <p:txBody>
          <a:bodyPr wrap="square" tIns="0" bIns="0">
            <a:spAutoFit/>
          </a:bodyPr>
          <a:lstStyle/>
          <a:p>
            <a:pPr algn="just">
              <a:lnSpc>
                <a:spcPct val="90000"/>
              </a:lnSpc>
              <a:buClr>
                <a:srgbClr val="FF3300"/>
              </a:buClr>
              <a:buFont typeface="Wingdings" pitchFamily="2" charset="2"/>
              <a:buNone/>
            </a:pPr>
            <a:r>
              <a:rPr lang="it-IT" sz="1400" b="1" i="1" dirty="0">
                <a:solidFill>
                  <a:schemeClr val="tx1">
                    <a:lumMod val="65000"/>
                    <a:lumOff val="35000"/>
                  </a:schemeClr>
                </a:solidFill>
                <a:latin typeface="Calibri" panose="020F0502020204030204" pitchFamily="34" charset="0"/>
              </a:rPr>
              <a:t>     Fonte: Uffici Studi Associazioni di Filiera</a:t>
            </a:r>
          </a:p>
        </p:txBody>
      </p:sp>
      <p:pic>
        <p:nvPicPr>
          <p:cNvPr id="4" name="Immagine 3"/>
          <p:cNvPicPr/>
          <p:nvPr>
            <p:extLst>
              <p:ext uri="{D42A27DB-BD31-4B8C-83A1-F6EECF244321}">
                <p14:modId xmlns:p14="http://schemas.microsoft.com/office/powerpoint/2010/main" xmlns="" val="2099606936"/>
              </p:ext>
            </p:extLst>
          </p:nvPr>
        </p:nvPicPr>
        <p:blipFill>
          <a:blip r:embed="rId2" cstate="print"/>
          <a:stretch>
            <a:fillRect/>
          </a:stretch>
        </p:blipFill>
        <p:spPr>
          <a:xfrm>
            <a:off x="384175" y="1263650"/>
            <a:ext cx="8375650" cy="4330700"/>
          </a:xfrm>
          <a:prstGeom prst="rect">
            <a:avLst/>
          </a:prstGeom>
        </p:spPr>
      </p:pic>
    </p:spTree>
    <p:extLst>
      <p:ext uri="{BB962C8B-B14F-4D97-AF65-F5344CB8AC3E}">
        <p14:creationId xmlns:p14="http://schemas.microsoft.com/office/powerpoint/2010/main" xmlns="" val="3870325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egnaposto numero diapositiva 4"/>
          <p:cNvSpPr>
            <a:spLocks noGrp="1"/>
          </p:cNvSpPr>
          <p:nvPr>
            <p:ph type="sldNum" sz="quarter" idx="12"/>
          </p:nvPr>
        </p:nvSpPr>
        <p:spPr>
          <a:noFill/>
        </p:spPr>
        <p:txBody>
          <a:bodyPr/>
          <a:lstStyle/>
          <a:p>
            <a:fld id="{25F50E67-7A7A-4579-8A79-7EB25FE516CA}" type="slidenum">
              <a:rPr lang="it-IT" smtClean="0">
                <a:cs typeface="Arial" pitchFamily="34" charset="0"/>
              </a:rPr>
              <a:pPr/>
              <a:t>7</a:t>
            </a:fld>
            <a:endParaRPr lang="it-IT" dirty="0" smtClean="0">
              <a:cs typeface="Arial" pitchFamily="34" charset="0"/>
            </a:endParaRPr>
          </a:p>
        </p:txBody>
      </p:sp>
      <p:sp>
        <p:nvSpPr>
          <p:cNvPr id="4101" name="Rectangle 3"/>
          <p:cNvSpPr>
            <a:spLocks noChangeArrowheads="1"/>
          </p:cNvSpPr>
          <p:nvPr/>
        </p:nvSpPr>
        <p:spPr bwMode="auto">
          <a:xfrm>
            <a:off x="503536" y="5899621"/>
            <a:ext cx="900112" cy="166199"/>
          </a:xfrm>
          <a:prstGeom prst="rect">
            <a:avLst/>
          </a:prstGeom>
          <a:noFill/>
          <a:ln w="9525">
            <a:noFill/>
            <a:miter lim="800000"/>
            <a:headEnd/>
            <a:tailEnd/>
          </a:ln>
        </p:spPr>
        <p:txBody>
          <a:bodyPr tIns="0" bIns="0">
            <a:spAutoFit/>
          </a:bodyPr>
          <a:lstStyle/>
          <a:p>
            <a:pPr algn="just">
              <a:lnSpc>
                <a:spcPct val="90000"/>
              </a:lnSpc>
              <a:buClr>
                <a:srgbClr val="FF3300"/>
              </a:buClr>
              <a:buFont typeface="Wingdings" pitchFamily="2" charset="2"/>
              <a:buNone/>
            </a:pPr>
            <a:r>
              <a:rPr lang="it-IT" sz="1200" b="1" i="1" dirty="0">
                <a:solidFill>
                  <a:schemeClr val="tx1">
                    <a:lumMod val="65000"/>
                    <a:lumOff val="35000"/>
                  </a:schemeClr>
                </a:solidFill>
                <a:latin typeface="Calibri" panose="020F0502020204030204" pitchFamily="34" charset="0"/>
              </a:rPr>
              <a:t>* Stime</a:t>
            </a:r>
          </a:p>
        </p:txBody>
      </p:sp>
      <p:sp>
        <p:nvSpPr>
          <p:cNvPr id="4102" name="Rectangle 6"/>
          <p:cNvSpPr>
            <a:spLocks noGrp="1" noChangeArrowheads="1"/>
          </p:cNvSpPr>
          <p:nvPr>
            <p:ph type="title"/>
          </p:nvPr>
        </p:nvSpPr>
        <p:spPr>
          <a:xfrm>
            <a:off x="539750" y="333375"/>
            <a:ext cx="8229600" cy="574675"/>
          </a:xfrm>
        </p:spPr>
        <p:txBody>
          <a:bodyPr/>
          <a:lstStyle/>
          <a:p>
            <a:pPr eaLnBrk="1" hangingPunct="1"/>
            <a:r>
              <a:rPr lang="it-IT" sz="2400" b="1" dirty="0" smtClean="0">
                <a:solidFill>
                  <a:schemeClr val="tx1">
                    <a:lumMod val="65000"/>
                    <a:lumOff val="35000"/>
                  </a:schemeClr>
                </a:solidFill>
                <a:latin typeface="Calibri" pitchFamily="34" charset="0"/>
              </a:rPr>
              <a:t>La dinamica delle macrovariabili della filiera</a:t>
            </a:r>
            <a:r>
              <a:rPr lang="it-IT" sz="2600" b="1" dirty="0" smtClean="0">
                <a:solidFill>
                  <a:schemeClr val="tx1">
                    <a:lumMod val="65000"/>
                    <a:lumOff val="35000"/>
                  </a:schemeClr>
                </a:solidFill>
                <a:latin typeface="Calibri" pitchFamily="34" charset="0"/>
              </a:rPr>
              <a:t> </a:t>
            </a:r>
            <a:r>
              <a:rPr lang="it-IT" sz="2000" b="1" dirty="0" smtClean="0">
                <a:solidFill>
                  <a:schemeClr val="tx1">
                    <a:lumMod val="65000"/>
                    <a:lumOff val="35000"/>
                  </a:schemeClr>
                </a:solidFill>
                <a:latin typeface="Calibri" pitchFamily="34" charset="0"/>
              </a:rPr>
              <a:t>[</a:t>
            </a:r>
            <a:r>
              <a:rPr lang="it-IT" sz="2000" b="1" dirty="0" err="1" smtClean="0">
                <a:solidFill>
                  <a:schemeClr val="tx1">
                    <a:lumMod val="65000"/>
                    <a:lumOff val="35000"/>
                  </a:schemeClr>
                </a:solidFill>
                <a:latin typeface="Calibri" pitchFamily="34" charset="0"/>
              </a:rPr>
              <a:t>Mln</a:t>
            </a:r>
            <a:r>
              <a:rPr lang="it-IT" sz="2000" b="1" dirty="0" smtClean="0">
                <a:solidFill>
                  <a:schemeClr val="tx1">
                    <a:lumMod val="65000"/>
                    <a:lumOff val="35000"/>
                  </a:schemeClr>
                </a:solidFill>
                <a:latin typeface="Calibri" pitchFamily="34" charset="0"/>
              </a:rPr>
              <a:t> di Euro]</a:t>
            </a:r>
          </a:p>
        </p:txBody>
      </p:sp>
      <p:sp>
        <p:nvSpPr>
          <p:cNvPr id="4103" name="Rectangle 172"/>
          <p:cNvSpPr>
            <a:spLocks noChangeArrowheads="1"/>
          </p:cNvSpPr>
          <p:nvPr/>
        </p:nvSpPr>
        <p:spPr bwMode="auto">
          <a:xfrm>
            <a:off x="5618252" y="5877272"/>
            <a:ext cx="2880320" cy="166199"/>
          </a:xfrm>
          <a:prstGeom prst="rect">
            <a:avLst/>
          </a:prstGeom>
          <a:noFill/>
          <a:ln w="9525">
            <a:noFill/>
            <a:miter lim="800000"/>
            <a:headEnd/>
            <a:tailEnd/>
          </a:ln>
        </p:spPr>
        <p:txBody>
          <a:bodyPr wrap="square" tIns="0" bIns="0">
            <a:spAutoFit/>
          </a:bodyPr>
          <a:lstStyle/>
          <a:p>
            <a:pPr algn="just">
              <a:lnSpc>
                <a:spcPct val="90000"/>
              </a:lnSpc>
              <a:buClr>
                <a:srgbClr val="FF3300"/>
              </a:buClr>
              <a:buFont typeface="Wingdings" pitchFamily="2" charset="2"/>
              <a:buNone/>
            </a:pPr>
            <a:r>
              <a:rPr lang="it-IT" sz="1200" b="1" i="1" dirty="0">
                <a:solidFill>
                  <a:schemeClr val="tx1">
                    <a:lumMod val="65000"/>
                    <a:lumOff val="35000"/>
                  </a:schemeClr>
                </a:solidFill>
                <a:latin typeface="Calibri" panose="020F0502020204030204" pitchFamily="34" charset="0"/>
              </a:rPr>
              <a:t>     Fonte: Uffici Studi Associazioni di filiera</a:t>
            </a:r>
          </a:p>
        </p:txBody>
      </p:sp>
      <p:pic>
        <p:nvPicPr>
          <p:cNvPr id="3" name="Immagine 2"/>
          <p:cNvPicPr/>
          <p:nvPr>
            <p:extLst>
              <p:ext uri="{D42A27DB-BD31-4B8C-83A1-F6EECF244321}">
                <p14:modId xmlns:p14="http://schemas.microsoft.com/office/powerpoint/2010/main" xmlns="" val="2679920401"/>
              </p:ext>
            </p:extLst>
          </p:nvPr>
        </p:nvPicPr>
        <p:blipFill>
          <a:blip r:embed="rId2" cstate="print"/>
          <a:stretch>
            <a:fillRect/>
          </a:stretch>
        </p:blipFill>
        <p:spPr>
          <a:xfrm>
            <a:off x="539750" y="1019583"/>
            <a:ext cx="7908423" cy="4857689"/>
          </a:xfrm>
          <a:prstGeom prst="rect">
            <a:avLst/>
          </a:prstGeom>
        </p:spPr>
      </p:pic>
    </p:spTree>
    <p:extLst>
      <p:ext uri="{BB962C8B-B14F-4D97-AF65-F5344CB8AC3E}">
        <p14:creationId xmlns:p14="http://schemas.microsoft.com/office/powerpoint/2010/main" xmlns="" val="3937733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egnaposto numero diapositiva 4"/>
          <p:cNvSpPr>
            <a:spLocks noGrp="1"/>
          </p:cNvSpPr>
          <p:nvPr>
            <p:ph type="sldNum" sz="quarter" idx="12"/>
          </p:nvPr>
        </p:nvSpPr>
        <p:spPr>
          <a:noFill/>
        </p:spPr>
        <p:txBody>
          <a:bodyPr/>
          <a:lstStyle/>
          <a:p>
            <a:fld id="{25F50E67-7A7A-4579-8A79-7EB25FE516CA}" type="slidenum">
              <a:rPr lang="it-IT" smtClean="0">
                <a:cs typeface="Arial" pitchFamily="34" charset="0"/>
              </a:rPr>
              <a:pPr/>
              <a:t>8</a:t>
            </a:fld>
            <a:endParaRPr lang="it-IT" dirty="0" smtClean="0">
              <a:cs typeface="Arial" pitchFamily="34" charset="0"/>
            </a:endParaRPr>
          </a:p>
        </p:txBody>
      </p:sp>
      <p:sp>
        <p:nvSpPr>
          <p:cNvPr id="4101" name="Rectangle 3"/>
          <p:cNvSpPr>
            <a:spLocks noChangeArrowheads="1"/>
          </p:cNvSpPr>
          <p:nvPr/>
        </p:nvSpPr>
        <p:spPr bwMode="auto">
          <a:xfrm>
            <a:off x="575544" y="5899621"/>
            <a:ext cx="1188144" cy="166199"/>
          </a:xfrm>
          <a:prstGeom prst="rect">
            <a:avLst/>
          </a:prstGeom>
          <a:noFill/>
          <a:ln w="9525">
            <a:noFill/>
            <a:miter lim="800000"/>
            <a:headEnd/>
            <a:tailEnd/>
          </a:ln>
        </p:spPr>
        <p:txBody>
          <a:bodyPr wrap="square" tIns="0" bIns="0">
            <a:spAutoFit/>
          </a:bodyPr>
          <a:lstStyle/>
          <a:p>
            <a:pPr algn="just">
              <a:lnSpc>
                <a:spcPct val="90000"/>
              </a:lnSpc>
              <a:buClr>
                <a:srgbClr val="FF3300"/>
              </a:buClr>
              <a:buFont typeface="Wingdings" pitchFamily="2" charset="2"/>
              <a:buNone/>
            </a:pPr>
            <a:r>
              <a:rPr lang="it-IT" sz="1200" b="1" i="1" dirty="0">
                <a:solidFill>
                  <a:schemeClr val="tx1">
                    <a:lumMod val="65000"/>
                    <a:lumOff val="35000"/>
                  </a:schemeClr>
                </a:solidFill>
                <a:latin typeface="Calibri" panose="020F0502020204030204" pitchFamily="34" charset="0"/>
              </a:rPr>
              <a:t>* </a:t>
            </a:r>
            <a:r>
              <a:rPr lang="it-IT" sz="1200" b="1" i="1" dirty="0" smtClean="0">
                <a:solidFill>
                  <a:schemeClr val="tx1">
                    <a:lumMod val="65000"/>
                    <a:lumOff val="35000"/>
                  </a:schemeClr>
                </a:solidFill>
                <a:latin typeface="Calibri" panose="020F0502020204030204" pitchFamily="34" charset="0"/>
              </a:rPr>
              <a:t>2014: Stime</a:t>
            </a:r>
            <a:endParaRPr lang="it-IT" sz="1200" b="1" i="1" dirty="0">
              <a:solidFill>
                <a:schemeClr val="tx1">
                  <a:lumMod val="65000"/>
                  <a:lumOff val="35000"/>
                </a:schemeClr>
              </a:solidFill>
              <a:latin typeface="Calibri" panose="020F0502020204030204" pitchFamily="34" charset="0"/>
            </a:endParaRPr>
          </a:p>
        </p:txBody>
      </p:sp>
      <p:sp>
        <p:nvSpPr>
          <p:cNvPr id="4102" name="Rectangle 6"/>
          <p:cNvSpPr>
            <a:spLocks noGrp="1" noChangeArrowheads="1"/>
          </p:cNvSpPr>
          <p:nvPr>
            <p:ph type="title"/>
          </p:nvPr>
        </p:nvSpPr>
        <p:spPr>
          <a:xfrm>
            <a:off x="539750" y="333375"/>
            <a:ext cx="8229600" cy="574675"/>
          </a:xfrm>
        </p:spPr>
        <p:txBody>
          <a:bodyPr/>
          <a:lstStyle/>
          <a:p>
            <a:pPr eaLnBrk="1" hangingPunct="1"/>
            <a:r>
              <a:rPr lang="it-IT" sz="2400" b="1" dirty="0" smtClean="0">
                <a:solidFill>
                  <a:schemeClr val="tx1">
                    <a:lumMod val="65000"/>
                    <a:lumOff val="35000"/>
                  </a:schemeClr>
                </a:solidFill>
                <a:latin typeface="Calibri" pitchFamily="34" charset="0"/>
              </a:rPr>
              <a:t>Il fatturato della filiera e dell’industria italiana </a:t>
            </a:r>
            <a:br>
              <a:rPr lang="it-IT" sz="2400" b="1" dirty="0" smtClean="0">
                <a:solidFill>
                  <a:schemeClr val="tx1">
                    <a:lumMod val="65000"/>
                    <a:lumOff val="35000"/>
                  </a:schemeClr>
                </a:solidFill>
                <a:latin typeface="Calibri" pitchFamily="34" charset="0"/>
              </a:rPr>
            </a:br>
            <a:r>
              <a:rPr lang="it-IT" sz="2000" b="1" dirty="0" smtClean="0">
                <a:solidFill>
                  <a:schemeClr val="tx1">
                    <a:lumMod val="65000"/>
                    <a:lumOff val="35000"/>
                  </a:schemeClr>
                </a:solidFill>
                <a:latin typeface="Calibri" pitchFamily="34" charset="0"/>
              </a:rPr>
              <a:t>[2001-2014; variazioni %]</a:t>
            </a:r>
          </a:p>
        </p:txBody>
      </p:sp>
      <p:sp>
        <p:nvSpPr>
          <p:cNvPr id="4103" name="Rectangle 172"/>
          <p:cNvSpPr>
            <a:spLocks noChangeArrowheads="1"/>
          </p:cNvSpPr>
          <p:nvPr/>
        </p:nvSpPr>
        <p:spPr bwMode="auto">
          <a:xfrm>
            <a:off x="5618252" y="5877272"/>
            <a:ext cx="2880320" cy="166199"/>
          </a:xfrm>
          <a:prstGeom prst="rect">
            <a:avLst/>
          </a:prstGeom>
          <a:noFill/>
          <a:ln w="9525">
            <a:noFill/>
            <a:miter lim="800000"/>
            <a:headEnd/>
            <a:tailEnd/>
          </a:ln>
        </p:spPr>
        <p:txBody>
          <a:bodyPr wrap="square" tIns="0" bIns="0">
            <a:spAutoFit/>
          </a:bodyPr>
          <a:lstStyle/>
          <a:p>
            <a:pPr algn="just">
              <a:lnSpc>
                <a:spcPct val="90000"/>
              </a:lnSpc>
              <a:buClr>
                <a:srgbClr val="FF3300"/>
              </a:buClr>
              <a:buFont typeface="Wingdings" pitchFamily="2" charset="2"/>
              <a:buNone/>
            </a:pPr>
            <a:r>
              <a:rPr lang="it-IT" sz="1200" b="1" i="1" dirty="0">
                <a:solidFill>
                  <a:schemeClr val="tx1">
                    <a:lumMod val="65000"/>
                    <a:lumOff val="35000"/>
                  </a:schemeClr>
                </a:solidFill>
                <a:latin typeface="Calibri" panose="020F0502020204030204" pitchFamily="34" charset="0"/>
              </a:rPr>
              <a:t>     Fonte: Uffici Studi Associazioni di filiera</a:t>
            </a:r>
          </a:p>
        </p:txBody>
      </p:sp>
      <p:pic>
        <p:nvPicPr>
          <p:cNvPr id="4" name="Immagine 3"/>
          <p:cNvPicPr/>
          <p:nvPr>
            <p:extLst>
              <p:ext uri="{D42A27DB-BD31-4B8C-83A1-F6EECF244321}">
                <p14:modId xmlns:p14="http://schemas.microsoft.com/office/powerpoint/2010/main" xmlns="" val="2880186365"/>
              </p:ext>
            </p:extLst>
          </p:nvPr>
        </p:nvPicPr>
        <p:blipFill>
          <a:blip r:embed="rId2" cstate="print"/>
          <a:stretch>
            <a:fillRect/>
          </a:stretch>
        </p:blipFill>
        <p:spPr>
          <a:xfrm>
            <a:off x="590149" y="1019583"/>
            <a:ext cx="7908423" cy="4857689"/>
          </a:xfrm>
          <a:prstGeom prst="rect">
            <a:avLst/>
          </a:prstGeom>
        </p:spPr>
      </p:pic>
    </p:spTree>
    <p:extLst>
      <p:ext uri="{BB962C8B-B14F-4D97-AF65-F5344CB8AC3E}">
        <p14:creationId xmlns:p14="http://schemas.microsoft.com/office/powerpoint/2010/main" xmlns="" val="671819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egnaposto numero diapositiva 5"/>
          <p:cNvSpPr>
            <a:spLocks noGrp="1"/>
          </p:cNvSpPr>
          <p:nvPr>
            <p:ph type="sldNum" sz="quarter" idx="12"/>
          </p:nvPr>
        </p:nvSpPr>
        <p:spPr>
          <a:noFill/>
        </p:spPr>
        <p:txBody>
          <a:bodyPr/>
          <a:lstStyle/>
          <a:p>
            <a:fld id="{C2592C75-7DC5-4A67-988C-E53C211DE015}" type="slidenum">
              <a:rPr lang="it-IT" smtClean="0">
                <a:cs typeface="Arial" pitchFamily="34" charset="0"/>
              </a:rPr>
              <a:pPr/>
              <a:t>9</a:t>
            </a:fld>
            <a:endParaRPr lang="it-IT" smtClean="0">
              <a:cs typeface="Arial" pitchFamily="34" charset="0"/>
            </a:endParaRPr>
          </a:p>
        </p:txBody>
      </p:sp>
      <p:sp>
        <p:nvSpPr>
          <p:cNvPr id="7173" name="Rectangle 2"/>
          <p:cNvSpPr>
            <a:spLocks noGrp="1" noChangeArrowheads="1"/>
          </p:cNvSpPr>
          <p:nvPr>
            <p:ph type="title"/>
          </p:nvPr>
        </p:nvSpPr>
        <p:spPr>
          <a:xfrm>
            <a:off x="577197" y="585896"/>
            <a:ext cx="8074840" cy="432966"/>
          </a:xfrm>
        </p:spPr>
        <p:txBody>
          <a:bodyPr anchorCtr="1"/>
          <a:lstStyle/>
          <a:p>
            <a:pPr eaLnBrk="1" hangingPunct="1"/>
            <a:r>
              <a:rPr lang="it-IT" sz="2400" b="1" dirty="0" smtClean="0">
                <a:solidFill>
                  <a:schemeClr val="tx1">
                    <a:lumMod val="65000"/>
                    <a:lumOff val="35000"/>
                  </a:schemeClr>
                </a:solidFill>
                <a:latin typeface="Calibri" pitchFamily="34" charset="0"/>
              </a:rPr>
              <a:t>Il </a:t>
            </a:r>
            <a:r>
              <a:rPr lang="it-IT" sz="2400" b="1" dirty="0" err="1" smtClean="0">
                <a:solidFill>
                  <a:schemeClr val="tx1">
                    <a:lumMod val="65000"/>
                    <a:lumOff val="35000"/>
                  </a:schemeClr>
                </a:solidFill>
                <a:latin typeface="Calibri" pitchFamily="34" charset="0"/>
              </a:rPr>
              <a:t>fatturato*</a:t>
            </a:r>
            <a:r>
              <a:rPr lang="it-IT" sz="2400" b="1" dirty="0" smtClean="0">
                <a:solidFill>
                  <a:schemeClr val="tx1">
                    <a:lumMod val="65000"/>
                    <a:lumOff val="35000"/>
                  </a:schemeClr>
                </a:solidFill>
                <a:latin typeface="Calibri" pitchFamily="34" charset="0"/>
              </a:rPr>
              <a:t> della filiera per comparti</a:t>
            </a:r>
            <a:r>
              <a:rPr lang="it-IT" sz="2600" b="1" dirty="0" smtClean="0">
                <a:solidFill>
                  <a:schemeClr val="tx1">
                    <a:lumMod val="65000"/>
                    <a:lumOff val="35000"/>
                  </a:schemeClr>
                </a:solidFill>
                <a:latin typeface="Calibri" pitchFamily="34" charset="0"/>
              </a:rPr>
              <a:t> </a:t>
            </a:r>
            <a:r>
              <a:rPr lang="it-IT" sz="2000" b="1" dirty="0" smtClean="0">
                <a:solidFill>
                  <a:schemeClr val="tx1">
                    <a:lumMod val="65000"/>
                    <a:lumOff val="35000"/>
                  </a:schemeClr>
                </a:solidFill>
                <a:latin typeface="Calibri" pitchFamily="34" charset="0"/>
              </a:rPr>
              <a:t>[</a:t>
            </a:r>
            <a:r>
              <a:rPr lang="it-IT" sz="2000" b="1" dirty="0" err="1" smtClean="0">
                <a:solidFill>
                  <a:schemeClr val="tx1">
                    <a:lumMod val="65000"/>
                    <a:lumOff val="35000"/>
                  </a:schemeClr>
                </a:solidFill>
                <a:latin typeface="Calibri" pitchFamily="34" charset="0"/>
              </a:rPr>
              <a:t>Mln</a:t>
            </a:r>
            <a:r>
              <a:rPr lang="it-IT" sz="2000" b="1" dirty="0" smtClean="0">
                <a:solidFill>
                  <a:schemeClr val="tx1">
                    <a:lumMod val="65000"/>
                    <a:lumOff val="35000"/>
                  </a:schemeClr>
                </a:solidFill>
                <a:latin typeface="Calibri" pitchFamily="34" charset="0"/>
              </a:rPr>
              <a:t> Euro]</a:t>
            </a:r>
          </a:p>
        </p:txBody>
      </p:sp>
      <p:sp>
        <p:nvSpPr>
          <p:cNvPr id="7174" name="Rectangle 104"/>
          <p:cNvSpPr>
            <a:spLocks noChangeArrowheads="1"/>
          </p:cNvSpPr>
          <p:nvPr/>
        </p:nvSpPr>
        <p:spPr bwMode="auto">
          <a:xfrm>
            <a:off x="323528" y="5475683"/>
            <a:ext cx="4968552" cy="166199"/>
          </a:xfrm>
          <a:prstGeom prst="rect">
            <a:avLst/>
          </a:prstGeom>
          <a:noFill/>
          <a:ln w="9525">
            <a:noFill/>
            <a:miter lim="800000"/>
            <a:headEnd/>
            <a:tailEnd/>
          </a:ln>
        </p:spPr>
        <p:txBody>
          <a:bodyPr wrap="square" tIns="0" bIns="0">
            <a:spAutoFit/>
          </a:bodyPr>
          <a:lstStyle/>
          <a:p>
            <a:pPr algn="just">
              <a:lnSpc>
                <a:spcPct val="90000"/>
              </a:lnSpc>
              <a:buClr>
                <a:srgbClr val="FF3300"/>
              </a:buClr>
              <a:buFont typeface="Wingdings" pitchFamily="2" charset="2"/>
              <a:buNone/>
            </a:pPr>
            <a:r>
              <a:rPr lang="it-IT" sz="1200" b="1" i="1" dirty="0">
                <a:solidFill>
                  <a:schemeClr val="tx1">
                    <a:lumMod val="65000"/>
                    <a:lumOff val="35000"/>
                  </a:schemeClr>
                </a:solidFill>
                <a:latin typeface="Calibri" panose="020F0502020204030204" pitchFamily="34" charset="0"/>
              </a:rPr>
              <a:t>* Valori aggregati; ** Stime; *** Dati comprensivi dei ricavi da pubblicità</a:t>
            </a:r>
          </a:p>
        </p:txBody>
      </p:sp>
      <p:sp>
        <p:nvSpPr>
          <p:cNvPr id="7175" name="Rectangle 105"/>
          <p:cNvSpPr>
            <a:spLocks noChangeArrowheads="1"/>
          </p:cNvSpPr>
          <p:nvPr/>
        </p:nvSpPr>
        <p:spPr bwMode="auto">
          <a:xfrm>
            <a:off x="6023521" y="5475683"/>
            <a:ext cx="2736304" cy="166199"/>
          </a:xfrm>
          <a:prstGeom prst="rect">
            <a:avLst/>
          </a:prstGeom>
          <a:noFill/>
          <a:ln w="9525">
            <a:noFill/>
            <a:miter lim="800000"/>
            <a:headEnd/>
            <a:tailEnd/>
          </a:ln>
        </p:spPr>
        <p:txBody>
          <a:bodyPr wrap="square" tIns="0" bIns="0">
            <a:spAutoFit/>
          </a:bodyPr>
          <a:lstStyle/>
          <a:p>
            <a:pPr algn="just">
              <a:lnSpc>
                <a:spcPct val="90000"/>
              </a:lnSpc>
              <a:buClr>
                <a:srgbClr val="FF3300"/>
              </a:buClr>
              <a:buFont typeface="Wingdings" pitchFamily="2" charset="2"/>
              <a:buNone/>
            </a:pPr>
            <a:r>
              <a:rPr lang="it-IT" sz="1200" b="1" i="1" dirty="0">
                <a:solidFill>
                  <a:schemeClr val="tx1">
                    <a:lumMod val="65000"/>
                    <a:lumOff val="35000"/>
                  </a:schemeClr>
                </a:solidFill>
                <a:latin typeface="Calibri" panose="020F0502020204030204" pitchFamily="34" charset="0"/>
              </a:rPr>
              <a:t>Fonte: Uffici Studi Associazioni di filiera</a:t>
            </a:r>
          </a:p>
        </p:txBody>
      </p:sp>
      <p:pic>
        <p:nvPicPr>
          <p:cNvPr id="4" name="Immagine 3"/>
          <p:cNvPicPr/>
          <p:nvPr>
            <p:extLst>
              <p:ext uri="{D42A27DB-BD31-4B8C-83A1-F6EECF244321}">
                <p14:modId xmlns:p14="http://schemas.microsoft.com/office/powerpoint/2010/main" xmlns="" val="2289003004"/>
              </p:ext>
            </p:extLst>
          </p:nvPr>
        </p:nvPicPr>
        <p:blipFill>
          <a:blip r:embed="rId2" cstate="print"/>
          <a:stretch>
            <a:fillRect/>
          </a:stretch>
        </p:blipFill>
        <p:spPr>
          <a:xfrm>
            <a:off x="384175" y="1556792"/>
            <a:ext cx="8375650" cy="3822700"/>
          </a:xfrm>
          <a:prstGeom prst="rect">
            <a:avLst/>
          </a:prstGeom>
        </p:spPr>
      </p:pic>
    </p:spTree>
    <p:extLst>
      <p:ext uri="{BB962C8B-B14F-4D97-AF65-F5344CB8AC3E}">
        <p14:creationId xmlns:p14="http://schemas.microsoft.com/office/powerpoint/2010/main" xmlns="" val="9110427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Trebuchet MS"/>
        <a:ea typeface=""/>
        <a:cs typeface=""/>
      </a:majorFont>
      <a:minorFont>
        <a:latin typeface="Trebuchet MS"/>
        <a:ea typeface=""/>
        <a:cs typeface=""/>
      </a:minorFont>
    </a:fontScheme>
    <a:fmtScheme name="Universo">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8103</TotalTime>
  <Words>2094</Words>
  <Application>Microsoft Office PowerPoint</Application>
  <PresentationFormat>Presentazione su schermo (4:3)</PresentationFormat>
  <Paragraphs>154</Paragraphs>
  <Slides>29</Slides>
  <Notes>6</Notes>
  <HiddenSlides>0</HiddenSlides>
  <MMClips>0</MMClips>
  <ScaleCrop>false</ScaleCrop>
  <HeadingPairs>
    <vt:vector size="4" baseType="variant">
      <vt:variant>
        <vt:lpstr>Tema</vt:lpstr>
      </vt:variant>
      <vt:variant>
        <vt:i4>1</vt:i4>
      </vt:variant>
      <vt:variant>
        <vt:lpstr>Titoli diapositive</vt:lpstr>
      </vt:variant>
      <vt:variant>
        <vt:i4>29</vt:i4>
      </vt:variant>
    </vt:vector>
  </HeadingPairs>
  <TitlesOfParts>
    <vt:vector size="30" baseType="lpstr">
      <vt:lpstr>Eclipse</vt:lpstr>
      <vt:lpstr>Diapositiva 1</vt:lpstr>
      <vt:lpstr>La Filiera della carta, editoria, stampa e trasformazione:   comparti e “attori”</vt:lpstr>
      <vt:lpstr>La struttura della Filiera</vt:lpstr>
      <vt:lpstr>La produzione industriale nei maggiori Paesi Europei: la dinamica di lungo periodo (2005-2014; 2005=100)</vt:lpstr>
      <vt:lpstr>La produzione industriale nei maggiori Paesi Europei: la dinamica recente [2012 – 2014; 2012Q1=100]</vt:lpstr>
      <vt:lpstr>La dinamica delle macrovariabili della Filiera [Mln di Euro]</vt:lpstr>
      <vt:lpstr>La dinamica delle macrovariabili della filiera [Mln di Euro]</vt:lpstr>
      <vt:lpstr>Il fatturato della filiera e dell’industria italiana  [2001-2014; variazioni %]</vt:lpstr>
      <vt:lpstr>Il fatturato* della filiera per comparti [Mln Euro]</vt:lpstr>
      <vt:lpstr>Il consumo interno* della Filiera per comparti [Mln Euro]</vt:lpstr>
      <vt:lpstr>Export su fatturato e import penetration</vt:lpstr>
      <vt:lpstr>La dinamica delle variabili di commercio estero [Mln di Euro]</vt:lpstr>
      <vt:lpstr>L’occupazione nella Filiera della carta (Numero di addetti)</vt:lpstr>
      <vt:lpstr>Il peso della filiera rispetto al totale nazionale: occupazione (manifatturiero), import e export</vt:lpstr>
      <vt:lpstr>La dinamica di lungo periodo della produzione industriale in Italia (1990-2014) [1990=100]</vt:lpstr>
      <vt:lpstr>La produzione nel settore della carta, della stampa e manifatturiero (1990-2014) [1990=100]</vt:lpstr>
      <vt:lpstr>Consumi in libri e giornali / consumi totali delle famiglie (Rapporto a valori reali: 1995-2013)</vt:lpstr>
      <vt:lpstr>La dinamica delle macrovariabili della Filiera – alcune riflessioni</vt:lpstr>
      <vt:lpstr>La dinamica delle macrovariabili della Filiera – alcune riflessioni</vt:lpstr>
      <vt:lpstr>Il ruolo della Filiera nel sistema industriale italiano [1]</vt:lpstr>
      <vt:lpstr>Il ruolo della Filiera nel sistema industriale italiano [2]</vt:lpstr>
      <vt:lpstr>Le determinanti della dinamica dei settori della carta e prodotti cartotecnici e della stampa [1]</vt:lpstr>
      <vt:lpstr>Le determinanti della dinamica dei settori della carta e prodotti cartotecnici e della stampa [2]</vt:lpstr>
      <vt:lpstr>La proposta della Filiera</vt:lpstr>
      <vt:lpstr>La proposta della Filiera: il «bonus lettura»</vt:lpstr>
      <vt:lpstr>La proposta della Filiera: il «bonus lettura»</vt:lpstr>
      <vt:lpstr>Il «bonus lettura»: il numero di soggetti interessati</vt:lpstr>
      <vt:lpstr>Il «bonus lettura»: il fatturato attivato [Mln di €]</vt:lpstr>
      <vt:lpstr>Il «bonus lettura»: il costo per lo Stato [Mln di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Diana Daneluz FIEG</cp:lastModifiedBy>
  <cp:revision>774</cp:revision>
  <cp:lastPrinted>2015-02-23T14:34:34Z</cp:lastPrinted>
  <dcterms:created xsi:type="dcterms:W3CDTF">2006-01-19T14:52:09Z</dcterms:created>
  <dcterms:modified xsi:type="dcterms:W3CDTF">2015-02-24T13:16:42Z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5</vt:i4>
  </property>
</Properties>
</file>