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496" r:id="rId2"/>
    <p:sldId id="436" r:id="rId3"/>
    <p:sldId id="438" r:id="rId4"/>
    <p:sldId id="442" r:id="rId5"/>
    <p:sldId id="502" r:id="rId6"/>
    <p:sldId id="507" r:id="rId7"/>
    <p:sldId id="504" r:id="rId8"/>
    <p:sldId id="447" r:id="rId9"/>
    <p:sldId id="503" r:id="rId10"/>
    <p:sldId id="508" r:id="rId11"/>
    <p:sldId id="505" r:id="rId12"/>
    <p:sldId id="506" r:id="rId13"/>
    <p:sldId id="514" r:id="rId14"/>
    <p:sldId id="511" r:id="rId15"/>
    <p:sldId id="444" r:id="rId16"/>
    <p:sldId id="451" r:id="rId17"/>
    <p:sldId id="513" r:id="rId18"/>
    <p:sldId id="509" r:id="rId19"/>
    <p:sldId id="510" r:id="rId20"/>
    <p:sldId id="515" r:id="rId21"/>
  </p:sldIdLst>
  <p:sldSz cx="9144000" cy="6858000" type="screen4x3"/>
  <p:notesSz cx="7099300" cy="10234613"/>
  <p:defaultTextStyle>
    <a:defPPr>
      <a:defRPr lang="it-IT"/>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Sezione predefinita" id="{0177E7B4-8662-4F06-8CEA-2007E09DC5FB}">
          <p14:sldIdLst>
            <p14:sldId id="496"/>
            <p14:sldId id="436"/>
            <p14:sldId id="438"/>
            <p14:sldId id="442"/>
            <p14:sldId id="502"/>
            <p14:sldId id="507"/>
            <p14:sldId id="504"/>
            <p14:sldId id="447"/>
            <p14:sldId id="503"/>
          </p14:sldIdLst>
        </p14:section>
        <p14:section name="Sezione senza titolo" id="{2C317C1D-DB56-4058-8946-B4F61FFFF31F}">
          <p14:sldIdLst>
            <p14:sldId id="508"/>
            <p14:sldId id="505"/>
            <p14:sldId id="506"/>
            <p14:sldId id="514"/>
            <p14:sldId id="511"/>
            <p14:sldId id="444"/>
            <p14:sldId id="451"/>
            <p14:sldId id="513"/>
            <p14:sldId id="509"/>
            <p14:sldId id="510"/>
            <p14:sldId id="51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DDDDD"/>
    <a:srgbClr val="3366FF"/>
    <a:srgbClr val="00CC00"/>
    <a:srgbClr val="3399FF"/>
    <a:srgbClr val="669900"/>
    <a:srgbClr val="FFFFCC"/>
    <a:srgbClr val="FF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autoAdjust="0"/>
  </p:normalViewPr>
  <p:slideViewPr>
    <p:cSldViewPr>
      <p:cViewPr varScale="1">
        <p:scale>
          <a:sx n="73" d="100"/>
          <a:sy n="73" d="100"/>
        </p:scale>
        <p:origin x="10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9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8"/>
            <a:ext cx="3076364" cy="511813"/>
          </a:xfrm>
          <a:prstGeom prst="rect">
            <a:avLst/>
          </a:prstGeom>
          <a:noFill/>
          <a:ln w="9525">
            <a:noFill/>
            <a:miter lim="800000"/>
            <a:headEnd/>
            <a:tailEnd/>
          </a:ln>
        </p:spPr>
        <p:txBody>
          <a:bodyPr vert="horz" wrap="square" lIns="98757" tIns="49380" rIns="98757" bIns="49380" numCol="1" anchor="t" anchorCtr="0" compatLnSpc="1">
            <a:prstTxWarp prst="textNoShape">
              <a:avLst/>
            </a:prstTxWarp>
          </a:bodyPr>
          <a:lstStyle>
            <a:lvl1pPr defTabSz="987712">
              <a:defRPr sz="1100">
                <a:latin typeface="Arial" charset="0"/>
              </a:defRPr>
            </a:lvl1pPr>
          </a:lstStyle>
          <a:p>
            <a:pPr>
              <a:defRPr/>
            </a:pPr>
            <a:endParaRPr lang="it-IT"/>
          </a:p>
        </p:txBody>
      </p:sp>
      <p:sp>
        <p:nvSpPr>
          <p:cNvPr id="87043" name="Rectangle 3"/>
          <p:cNvSpPr>
            <a:spLocks noGrp="1" noChangeArrowheads="1"/>
          </p:cNvSpPr>
          <p:nvPr>
            <p:ph type="dt" sz="quarter" idx="1"/>
          </p:nvPr>
        </p:nvSpPr>
        <p:spPr bwMode="auto">
          <a:xfrm>
            <a:off x="4021247" y="8"/>
            <a:ext cx="3076364" cy="511813"/>
          </a:xfrm>
          <a:prstGeom prst="rect">
            <a:avLst/>
          </a:prstGeom>
          <a:noFill/>
          <a:ln w="9525">
            <a:noFill/>
            <a:miter lim="800000"/>
            <a:headEnd/>
            <a:tailEnd/>
          </a:ln>
        </p:spPr>
        <p:txBody>
          <a:bodyPr vert="horz" wrap="square" lIns="98757" tIns="49380" rIns="98757" bIns="49380" numCol="1" anchor="t" anchorCtr="0" compatLnSpc="1">
            <a:prstTxWarp prst="textNoShape">
              <a:avLst/>
            </a:prstTxWarp>
          </a:bodyPr>
          <a:lstStyle>
            <a:lvl1pPr algn="r" defTabSz="987712">
              <a:defRPr sz="1100">
                <a:latin typeface="Arial" charset="0"/>
              </a:defRPr>
            </a:lvl1pPr>
          </a:lstStyle>
          <a:p>
            <a:pPr>
              <a:defRPr/>
            </a:pPr>
            <a:endParaRPr lang="it-IT"/>
          </a:p>
        </p:txBody>
      </p:sp>
      <p:sp>
        <p:nvSpPr>
          <p:cNvPr id="87044" name="Rectangle 4"/>
          <p:cNvSpPr>
            <a:spLocks noGrp="1" noChangeArrowheads="1"/>
          </p:cNvSpPr>
          <p:nvPr>
            <p:ph type="ftr" sz="quarter" idx="2"/>
          </p:nvPr>
        </p:nvSpPr>
        <p:spPr bwMode="auto">
          <a:xfrm>
            <a:off x="0" y="9721168"/>
            <a:ext cx="3076364" cy="511813"/>
          </a:xfrm>
          <a:prstGeom prst="rect">
            <a:avLst/>
          </a:prstGeom>
          <a:noFill/>
          <a:ln w="9525">
            <a:noFill/>
            <a:miter lim="800000"/>
            <a:headEnd/>
            <a:tailEnd/>
          </a:ln>
        </p:spPr>
        <p:txBody>
          <a:bodyPr vert="horz" wrap="square" lIns="98757" tIns="49380" rIns="98757" bIns="49380" numCol="1" anchor="b" anchorCtr="0" compatLnSpc="1">
            <a:prstTxWarp prst="textNoShape">
              <a:avLst/>
            </a:prstTxWarp>
          </a:bodyPr>
          <a:lstStyle>
            <a:lvl1pPr defTabSz="987712">
              <a:defRPr sz="1100">
                <a:latin typeface="Arial" charset="0"/>
              </a:defRPr>
            </a:lvl1pPr>
          </a:lstStyle>
          <a:p>
            <a:pPr>
              <a:defRPr/>
            </a:pPr>
            <a:endParaRPr lang="it-IT"/>
          </a:p>
        </p:txBody>
      </p:sp>
      <p:sp>
        <p:nvSpPr>
          <p:cNvPr id="87045" name="Rectangle 5"/>
          <p:cNvSpPr>
            <a:spLocks noGrp="1" noChangeArrowheads="1"/>
          </p:cNvSpPr>
          <p:nvPr>
            <p:ph type="sldNum" sz="quarter" idx="3"/>
          </p:nvPr>
        </p:nvSpPr>
        <p:spPr bwMode="auto">
          <a:xfrm>
            <a:off x="4021247" y="9721168"/>
            <a:ext cx="3076364" cy="511813"/>
          </a:xfrm>
          <a:prstGeom prst="rect">
            <a:avLst/>
          </a:prstGeom>
          <a:noFill/>
          <a:ln w="9525">
            <a:noFill/>
            <a:miter lim="800000"/>
            <a:headEnd/>
            <a:tailEnd/>
          </a:ln>
        </p:spPr>
        <p:txBody>
          <a:bodyPr vert="horz" wrap="square" lIns="98757" tIns="49380" rIns="98757" bIns="49380" numCol="1" anchor="b" anchorCtr="0" compatLnSpc="1">
            <a:prstTxWarp prst="textNoShape">
              <a:avLst/>
            </a:prstTxWarp>
          </a:bodyPr>
          <a:lstStyle>
            <a:lvl1pPr algn="r" defTabSz="987712">
              <a:defRPr sz="1100">
                <a:latin typeface="Arial" charset="0"/>
              </a:defRPr>
            </a:lvl1pPr>
          </a:lstStyle>
          <a:p>
            <a:pPr>
              <a:defRPr/>
            </a:pPr>
            <a:fld id="{08FD657C-6EE7-4BD5-9A5A-B588EC449758}" type="slidenum">
              <a:rPr lang="it-IT"/>
              <a:pPr>
                <a:defRPr/>
              </a:pPr>
              <a:t>‹N›</a:t>
            </a:fld>
            <a:endParaRPr lang="it-IT"/>
          </a:p>
        </p:txBody>
      </p:sp>
    </p:spTree>
    <p:extLst>
      <p:ext uri="{BB962C8B-B14F-4D97-AF65-F5344CB8AC3E}">
        <p14:creationId xmlns:p14="http://schemas.microsoft.com/office/powerpoint/2010/main" val="123981487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1026"/>
          <p:cNvSpPr>
            <a:spLocks noGrp="1" noChangeArrowheads="1"/>
          </p:cNvSpPr>
          <p:nvPr>
            <p:ph type="hdr" sz="quarter"/>
          </p:nvPr>
        </p:nvSpPr>
        <p:spPr bwMode="auto">
          <a:xfrm>
            <a:off x="0" y="8"/>
            <a:ext cx="3076364" cy="511813"/>
          </a:xfrm>
          <a:prstGeom prst="rect">
            <a:avLst/>
          </a:prstGeom>
          <a:noFill/>
          <a:ln w="9525">
            <a:noFill/>
            <a:miter lim="800000"/>
            <a:headEnd/>
            <a:tailEnd/>
          </a:ln>
        </p:spPr>
        <p:txBody>
          <a:bodyPr vert="horz" wrap="square" lIns="98757" tIns="49380" rIns="98757" bIns="49380" numCol="1" anchor="t" anchorCtr="0" compatLnSpc="1">
            <a:prstTxWarp prst="textNoShape">
              <a:avLst/>
            </a:prstTxWarp>
          </a:bodyPr>
          <a:lstStyle>
            <a:lvl1pPr defTabSz="987712">
              <a:defRPr sz="1100">
                <a:latin typeface="Arial" charset="0"/>
              </a:defRPr>
            </a:lvl1pPr>
          </a:lstStyle>
          <a:p>
            <a:pPr>
              <a:defRPr/>
            </a:pPr>
            <a:endParaRPr lang="it-IT"/>
          </a:p>
        </p:txBody>
      </p:sp>
      <p:sp>
        <p:nvSpPr>
          <p:cNvPr id="106499" name="Rectangle 1027"/>
          <p:cNvSpPr>
            <a:spLocks noGrp="1" noChangeArrowheads="1"/>
          </p:cNvSpPr>
          <p:nvPr>
            <p:ph type="dt" idx="1"/>
          </p:nvPr>
        </p:nvSpPr>
        <p:spPr bwMode="auto">
          <a:xfrm>
            <a:off x="4021247" y="8"/>
            <a:ext cx="3076364" cy="511813"/>
          </a:xfrm>
          <a:prstGeom prst="rect">
            <a:avLst/>
          </a:prstGeom>
          <a:noFill/>
          <a:ln w="9525">
            <a:noFill/>
            <a:miter lim="800000"/>
            <a:headEnd/>
            <a:tailEnd/>
          </a:ln>
        </p:spPr>
        <p:txBody>
          <a:bodyPr vert="horz" wrap="square" lIns="98757" tIns="49380" rIns="98757" bIns="49380" numCol="1" anchor="t" anchorCtr="0" compatLnSpc="1">
            <a:prstTxWarp prst="textNoShape">
              <a:avLst/>
            </a:prstTxWarp>
          </a:bodyPr>
          <a:lstStyle>
            <a:lvl1pPr algn="r" defTabSz="987712">
              <a:defRPr sz="1100">
                <a:latin typeface="Arial" charset="0"/>
              </a:defRPr>
            </a:lvl1pPr>
          </a:lstStyle>
          <a:p>
            <a:pPr>
              <a:defRPr/>
            </a:pPr>
            <a:endParaRPr lang="it-IT"/>
          </a:p>
        </p:txBody>
      </p:sp>
      <p:sp>
        <p:nvSpPr>
          <p:cNvPr id="53252" name="Rectangle 1028"/>
          <p:cNvSpPr>
            <a:spLocks noGrp="1" noRot="1" noChangeAspect="1" noChangeArrowheads="1" noTextEdit="1"/>
          </p:cNvSpPr>
          <p:nvPr>
            <p:ph type="sldImg" idx="2"/>
          </p:nvPr>
        </p:nvSpPr>
        <p:spPr bwMode="auto">
          <a:xfrm>
            <a:off x="992188" y="766763"/>
            <a:ext cx="5114925" cy="3836987"/>
          </a:xfrm>
          <a:prstGeom prst="rect">
            <a:avLst/>
          </a:prstGeom>
          <a:noFill/>
          <a:ln w="9525">
            <a:solidFill>
              <a:srgbClr val="000000"/>
            </a:solidFill>
            <a:miter lim="800000"/>
            <a:headEnd/>
            <a:tailEnd/>
          </a:ln>
        </p:spPr>
      </p:sp>
      <p:sp>
        <p:nvSpPr>
          <p:cNvPr id="106501" name="Rectangle 1029"/>
          <p:cNvSpPr>
            <a:spLocks noGrp="1" noChangeArrowheads="1"/>
          </p:cNvSpPr>
          <p:nvPr>
            <p:ph type="body" sz="quarter" idx="3"/>
          </p:nvPr>
        </p:nvSpPr>
        <p:spPr bwMode="auto">
          <a:xfrm>
            <a:off x="709931" y="4860581"/>
            <a:ext cx="5679440" cy="4606314"/>
          </a:xfrm>
          <a:prstGeom prst="rect">
            <a:avLst/>
          </a:prstGeom>
          <a:noFill/>
          <a:ln w="9525">
            <a:noFill/>
            <a:miter lim="800000"/>
            <a:headEnd/>
            <a:tailEnd/>
          </a:ln>
        </p:spPr>
        <p:txBody>
          <a:bodyPr vert="horz" wrap="square" lIns="98757" tIns="49380" rIns="98757" bIns="4938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06502" name="Rectangle 1030"/>
          <p:cNvSpPr>
            <a:spLocks noGrp="1" noChangeArrowheads="1"/>
          </p:cNvSpPr>
          <p:nvPr>
            <p:ph type="ftr" sz="quarter" idx="4"/>
          </p:nvPr>
        </p:nvSpPr>
        <p:spPr bwMode="auto">
          <a:xfrm>
            <a:off x="0" y="9721168"/>
            <a:ext cx="3076364" cy="511813"/>
          </a:xfrm>
          <a:prstGeom prst="rect">
            <a:avLst/>
          </a:prstGeom>
          <a:noFill/>
          <a:ln w="9525">
            <a:noFill/>
            <a:miter lim="800000"/>
            <a:headEnd/>
            <a:tailEnd/>
          </a:ln>
        </p:spPr>
        <p:txBody>
          <a:bodyPr vert="horz" wrap="square" lIns="98757" tIns="49380" rIns="98757" bIns="49380" numCol="1" anchor="b" anchorCtr="0" compatLnSpc="1">
            <a:prstTxWarp prst="textNoShape">
              <a:avLst/>
            </a:prstTxWarp>
          </a:bodyPr>
          <a:lstStyle>
            <a:lvl1pPr defTabSz="987712">
              <a:defRPr sz="1100">
                <a:latin typeface="Arial" charset="0"/>
              </a:defRPr>
            </a:lvl1pPr>
          </a:lstStyle>
          <a:p>
            <a:pPr>
              <a:defRPr/>
            </a:pPr>
            <a:endParaRPr lang="it-IT"/>
          </a:p>
        </p:txBody>
      </p:sp>
      <p:sp>
        <p:nvSpPr>
          <p:cNvPr id="106503" name="Rectangle 1031"/>
          <p:cNvSpPr>
            <a:spLocks noGrp="1" noChangeArrowheads="1"/>
          </p:cNvSpPr>
          <p:nvPr>
            <p:ph type="sldNum" sz="quarter" idx="5"/>
          </p:nvPr>
        </p:nvSpPr>
        <p:spPr bwMode="auto">
          <a:xfrm>
            <a:off x="4021247" y="9721168"/>
            <a:ext cx="3076364" cy="511813"/>
          </a:xfrm>
          <a:prstGeom prst="rect">
            <a:avLst/>
          </a:prstGeom>
          <a:noFill/>
          <a:ln w="9525">
            <a:noFill/>
            <a:miter lim="800000"/>
            <a:headEnd/>
            <a:tailEnd/>
          </a:ln>
        </p:spPr>
        <p:txBody>
          <a:bodyPr vert="horz" wrap="square" lIns="98757" tIns="49380" rIns="98757" bIns="49380" numCol="1" anchor="b" anchorCtr="0" compatLnSpc="1">
            <a:prstTxWarp prst="textNoShape">
              <a:avLst/>
            </a:prstTxWarp>
          </a:bodyPr>
          <a:lstStyle>
            <a:lvl1pPr algn="r" defTabSz="987712">
              <a:defRPr sz="1100">
                <a:latin typeface="Arial" charset="0"/>
              </a:defRPr>
            </a:lvl1pPr>
          </a:lstStyle>
          <a:p>
            <a:pPr>
              <a:defRPr/>
            </a:pPr>
            <a:fld id="{7C3BD7D8-FF07-4633-8B23-B337352B496A}" type="slidenum">
              <a:rPr lang="it-IT"/>
              <a:pPr>
                <a:defRPr/>
              </a:pPr>
              <a:t>‹N›</a:t>
            </a:fld>
            <a:endParaRPr lang="it-IT"/>
          </a:p>
        </p:txBody>
      </p:sp>
    </p:spTree>
    <p:extLst>
      <p:ext uri="{BB962C8B-B14F-4D97-AF65-F5344CB8AC3E}">
        <p14:creationId xmlns:p14="http://schemas.microsoft.com/office/powerpoint/2010/main" val="152965592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xfrm>
            <a:off x="1084263" y="758825"/>
            <a:ext cx="5081587" cy="3810000"/>
          </a:xfrm>
          <a:ln/>
        </p:spPr>
      </p:sp>
      <p:sp>
        <p:nvSpPr>
          <p:cNvPr id="37892" name="Rectangle 3"/>
          <p:cNvSpPr>
            <a:spLocks noGrp="1" noChangeArrowheads="1"/>
          </p:cNvSpPr>
          <p:nvPr>
            <p:ph type="body" idx="1"/>
          </p:nvPr>
        </p:nvSpPr>
        <p:spPr>
          <a:xfrm>
            <a:off x="966175" y="4823146"/>
            <a:ext cx="5313078" cy="4573133"/>
          </a:xfrm>
          <a:noFill/>
          <a:ln/>
        </p:spPr>
        <p:txBody>
          <a:bodyPr/>
          <a:lstStyle/>
          <a:p>
            <a:pPr eaLnBrk="1" hangingPunct="1"/>
            <a:endParaRPr lang="it-IT" altLang="it-IT">
              <a:latin typeface="Arial" pitchFamily="34" charset="0"/>
            </a:endParaRPr>
          </a:p>
        </p:txBody>
      </p:sp>
    </p:spTree>
    <p:extLst>
      <p:ext uri="{BB962C8B-B14F-4D97-AF65-F5344CB8AC3E}">
        <p14:creationId xmlns:p14="http://schemas.microsoft.com/office/powerpoint/2010/main" val="2699146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998578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589285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523707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98265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lezione">
    <p:spTree>
      <p:nvGrpSpPr>
        <p:cNvPr id="1" name=""/>
        <p:cNvGrpSpPr/>
        <p:nvPr/>
      </p:nvGrpSpPr>
      <p:grpSpPr>
        <a:xfrm>
          <a:off x="0" y="0"/>
          <a:ext cx="0" cy="0"/>
          <a:chOff x="0" y="0"/>
          <a:chExt cx="0" cy="0"/>
        </a:xfrm>
      </p:grpSpPr>
      <p:sp>
        <p:nvSpPr>
          <p:cNvPr id="4" name="Rectangle 12"/>
          <p:cNvSpPr>
            <a:spLocks noChangeArrowheads="1"/>
          </p:cNvSpPr>
          <p:nvPr/>
        </p:nvSpPr>
        <p:spPr bwMode="auto">
          <a:xfrm>
            <a:off x="468313" y="981076"/>
            <a:ext cx="8280400" cy="42863"/>
          </a:xfrm>
          <a:prstGeom prst="rect">
            <a:avLst/>
          </a:prstGeom>
          <a:solidFill>
            <a:srgbClr val="0066CC"/>
          </a:solidFill>
          <a:ln w="19050">
            <a:solidFill>
              <a:srgbClr val="0070C0"/>
            </a:solidFill>
            <a:miter lim="800000"/>
            <a:headEnd/>
            <a:tailEnd/>
          </a:ln>
        </p:spPr>
        <p:txBody>
          <a:bodyPr wrap="none" anchor="ctr"/>
          <a:lstStyle/>
          <a:p>
            <a:pPr>
              <a:defRPr/>
            </a:pPr>
            <a:endParaRPr lang="it-IT"/>
          </a:p>
        </p:txBody>
      </p:sp>
      <p:sp>
        <p:nvSpPr>
          <p:cNvPr id="5" name="Rectangle 12"/>
          <p:cNvSpPr>
            <a:spLocks noChangeArrowheads="1"/>
          </p:cNvSpPr>
          <p:nvPr userDrawn="1"/>
        </p:nvSpPr>
        <p:spPr bwMode="auto">
          <a:xfrm>
            <a:off x="468313" y="6092825"/>
            <a:ext cx="8280400" cy="45719"/>
          </a:xfrm>
          <a:prstGeom prst="rect">
            <a:avLst/>
          </a:prstGeom>
          <a:solidFill>
            <a:srgbClr val="0066CC"/>
          </a:solidFill>
          <a:ln w="9525">
            <a:noFill/>
            <a:miter lim="800000"/>
            <a:headEnd/>
            <a:tailEnd/>
          </a:ln>
        </p:spPr>
        <p:txBody>
          <a:bodyPr wrap="none" anchor="ctr"/>
          <a:lstStyle/>
          <a:p>
            <a:pPr>
              <a:defRPr/>
            </a:pPr>
            <a:endParaRPr lang="it-IT"/>
          </a:p>
        </p:txBody>
      </p:sp>
      <p:sp>
        <p:nvSpPr>
          <p:cNvPr id="67590" name="Rectangle 6"/>
          <p:cNvSpPr>
            <a:spLocks noGrp="1" noChangeArrowheads="1"/>
          </p:cNvSpPr>
          <p:nvPr>
            <p:ph type="ctrTitle"/>
          </p:nvPr>
        </p:nvSpPr>
        <p:spPr>
          <a:xfrm>
            <a:off x="1042988" y="44624"/>
            <a:ext cx="7239000" cy="863600"/>
          </a:xfrm>
        </p:spPr>
        <p:txBody>
          <a:bodyPr/>
          <a:lstStyle>
            <a:lvl1pPr>
              <a:defRPr sz="2400">
                <a:solidFill>
                  <a:schemeClr val="accent4">
                    <a:lumMod val="65000"/>
                    <a:lumOff val="35000"/>
                  </a:schemeClr>
                </a:solidFill>
              </a:defRPr>
            </a:lvl1pPr>
          </a:lstStyle>
          <a:p>
            <a:r>
              <a:rPr lang="it-IT" dirty="0"/>
              <a:t>Fare clic per modificare lo stile del titolo</a:t>
            </a:r>
          </a:p>
        </p:txBody>
      </p:sp>
      <p:sp>
        <p:nvSpPr>
          <p:cNvPr id="6759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 name="Rectangle 8"/>
          <p:cNvSpPr>
            <a:spLocks noGrp="1" noChangeArrowheads="1"/>
          </p:cNvSpPr>
          <p:nvPr>
            <p:ph type="dt" sz="half" idx="10"/>
          </p:nvPr>
        </p:nvSpPr>
        <p:spPr>
          <a:xfrm>
            <a:off x="482601" y="6248400"/>
            <a:ext cx="1857151" cy="457200"/>
          </a:xfrm>
        </p:spPr>
        <p:txBody>
          <a:bodyPr/>
          <a:lstStyle>
            <a:lvl1pPr>
              <a:defRPr>
                <a:latin typeface="Verdana" pitchFamily="34" charset="0"/>
              </a:defRPr>
            </a:lvl1pPr>
          </a:lstStyle>
          <a:p>
            <a:pPr>
              <a:defRPr/>
            </a:pPr>
            <a:endParaRPr lang="it-IT"/>
          </a:p>
        </p:txBody>
      </p:sp>
      <p:sp>
        <p:nvSpPr>
          <p:cNvPr id="7" name="Rectangle 9"/>
          <p:cNvSpPr>
            <a:spLocks noGrp="1" noChangeArrowheads="1"/>
          </p:cNvSpPr>
          <p:nvPr>
            <p:ph type="ftr" sz="quarter" idx="11"/>
          </p:nvPr>
        </p:nvSpPr>
        <p:spPr>
          <a:xfrm>
            <a:off x="2483768" y="6248400"/>
            <a:ext cx="3888432" cy="457200"/>
          </a:xfrm>
        </p:spPr>
        <p:txBody>
          <a:bodyPr/>
          <a:lstStyle>
            <a:lvl1pPr algn="ctr" rtl="0" fontAlgn="base">
              <a:spcBef>
                <a:spcPct val="0"/>
              </a:spcBef>
              <a:spcAft>
                <a:spcPct val="0"/>
              </a:spcAft>
              <a:defRPr lang="it-IT" sz="1400" b="1" i="1" kern="1200" smtClean="0">
                <a:solidFill>
                  <a:schemeClr val="tx1">
                    <a:lumMod val="50000"/>
                    <a:lumOff val="50000"/>
                  </a:schemeClr>
                </a:solidFill>
                <a:latin typeface="Calibri" panose="020F0502020204030204" pitchFamily="34" charset="0"/>
                <a:ea typeface="+mn-ea"/>
                <a:cs typeface="+mn-cs"/>
              </a:defRPr>
            </a:lvl1pPr>
          </a:lstStyle>
          <a:p>
            <a:pPr>
              <a:defRPr/>
            </a:pPr>
            <a:r>
              <a:rPr lang="it-IT"/>
              <a:t>Filiera della carta 2016</a:t>
            </a:r>
            <a:endParaRPr lang="it-IT" dirty="0"/>
          </a:p>
        </p:txBody>
      </p:sp>
      <p:sp>
        <p:nvSpPr>
          <p:cNvPr id="8" name="Rectangle 10"/>
          <p:cNvSpPr>
            <a:spLocks noGrp="1" noChangeArrowheads="1"/>
          </p:cNvSpPr>
          <p:nvPr>
            <p:ph type="sldNum" sz="quarter" idx="12"/>
          </p:nvPr>
        </p:nvSpPr>
        <p:spPr>
          <a:xfrm>
            <a:off x="8232776" y="6319837"/>
            <a:ext cx="504825" cy="314325"/>
          </a:xfr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lang="it-IT" smtClean="0"/>
            </a:lvl1pPr>
          </a:lstStyle>
          <a:p>
            <a:fld id="{D4140D12-BFAE-4659-B7CD-BA8008795CD4}"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vl1pPr>
          </a:lstStyle>
          <a:p>
            <a:pPr>
              <a:defRPr/>
            </a:pPr>
            <a:endParaRPr lang="it-IT"/>
          </a:p>
        </p:txBody>
      </p:sp>
      <p:sp>
        <p:nvSpPr>
          <p:cNvPr id="5" name="Rectangle 5"/>
          <p:cNvSpPr>
            <a:spLocks noGrp="1" noChangeArrowheads="1"/>
          </p:cNvSpPr>
          <p:nvPr>
            <p:ph type="ftr" sz="quarter" idx="11"/>
          </p:nvPr>
        </p:nvSpPr>
        <p:spPr>
          <a:xfrm>
            <a:off x="2771800" y="6248400"/>
            <a:ext cx="3528392" cy="471996"/>
          </a:xfrm>
        </p:spPr>
        <p:txBody>
          <a:bodyPr anchor="ctr" anchorCtr="0"/>
          <a:lstStyle>
            <a:lvl1pPr algn="ctr" rtl="0" fontAlgn="base">
              <a:spcBef>
                <a:spcPct val="0"/>
              </a:spcBef>
              <a:spcAft>
                <a:spcPct val="0"/>
              </a:spcAft>
              <a:defRPr lang="it-IT" sz="1400" b="1" i="1" kern="1200" smtClean="0">
                <a:solidFill>
                  <a:schemeClr val="tx1">
                    <a:lumMod val="50000"/>
                    <a:lumOff val="50000"/>
                  </a:schemeClr>
                </a:solidFill>
                <a:latin typeface="Calibri" panose="020F0502020204030204" pitchFamily="34" charset="0"/>
                <a:ea typeface="+mn-ea"/>
                <a:cs typeface="+mn-cs"/>
              </a:defRPr>
            </a:lvl1pPr>
          </a:lstStyle>
          <a:p>
            <a:pPr>
              <a:defRPr/>
            </a:pPr>
            <a:r>
              <a:rPr lang="it-IT"/>
              <a:t>Filiera della carta 2016</a:t>
            </a:r>
            <a:endParaRPr lang="it-IT" dirty="0"/>
          </a:p>
        </p:txBody>
      </p:sp>
      <p:sp>
        <p:nvSpPr>
          <p:cNvPr id="6" name="Rectangle 6"/>
          <p:cNvSpPr>
            <a:spLocks noGrp="1" noChangeArrowheads="1"/>
          </p:cNvSpPr>
          <p:nvPr>
            <p:ph type="sldNum" sz="quarter" idx="12"/>
          </p:nvPr>
        </p:nvSpPr>
        <p:spPr>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lang="it-IT" smtClean="0"/>
            </a:lvl1pPr>
          </a:lstStyle>
          <a:p>
            <a:fld id="{CA247083-ED4C-4D3E-AFD8-89558D35E693}" type="slidenum">
              <a:rPr lang="it-IT" smtClean="0"/>
              <a:pPr/>
              <a:t>‹N›</a:t>
            </a:fld>
            <a:endParaRPr lang="it-IT" dirty="0"/>
          </a:p>
        </p:txBody>
      </p:sp>
    </p:spTree>
    <p:extLst>
      <p:ext uri="{BB962C8B-B14F-4D97-AF65-F5344CB8AC3E}">
        <p14:creationId xmlns:p14="http://schemas.microsoft.com/office/powerpoint/2010/main" val="55339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xfrm>
            <a:off x="2843808" y="6248400"/>
            <a:ext cx="3384376" cy="457200"/>
          </a:xfrm>
          <a:ln/>
        </p:spPr>
        <p:txBody>
          <a:bodyPr anchor="ctr" anchorCtr="0"/>
          <a:lstStyle>
            <a:lvl1pPr algn="ctr" rtl="0" fontAlgn="base">
              <a:spcBef>
                <a:spcPct val="0"/>
              </a:spcBef>
              <a:spcAft>
                <a:spcPct val="0"/>
              </a:spcAft>
              <a:defRPr lang="it-IT" sz="1400" b="1" i="1" kern="1200" smtClean="0">
                <a:solidFill>
                  <a:schemeClr val="tx1">
                    <a:lumMod val="50000"/>
                    <a:lumOff val="50000"/>
                  </a:schemeClr>
                </a:solidFill>
                <a:latin typeface="Calibri" panose="020F0502020204030204" pitchFamily="34" charset="0"/>
                <a:ea typeface="+mn-ea"/>
                <a:cs typeface="+mn-cs"/>
              </a:defRPr>
            </a:lvl1pPr>
          </a:lstStyle>
          <a:p>
            <a:pPr>
              <a:defRPr/>
            </a:pPr>
            <a:r>
              <a:rPr lang="it-IT"/>
              <a:t>Filiera della carta 2016</a:t>
            </a:r>
            <a:endParaRPr lang="it-IT" dirty="0"/>
          </a:p>
        </p:txBody>
      </p:sp>
      <p:sp>
        <p:nvSpPr>
          <p:cNvPr id="5" name="Rectangle 6"/>
          <p:cNvSpPr>
            <a:spLocks noGrp="1" noChangeArrowheads="1"/>
          </p:cNvSpPr>
          <p:nvPr>
            <p:ph type="sldNum" sz="quarter" idx="12"/>
          </p:nvPr>
        </p:nvSpPr>
        <p:spPr>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lang="it-IT" smtClean="0"/>
            </a:lvl1pPr>
          </a:lstStyle>
          <a:p>
            <a:fld id="{6D19E3A9-8EC7-4525-8242-A67FE3D9118C}" type="slidenum">
              <a:rPr lang="it-IT" smtClean="0"/>
              <a:pPr/>
              <a:t>‹N›</a:t>
            </a:fld>
            <a:endParaRPr lang="it-IT" dirty="0"/>
          </a:p>
        </p:txBody>
      </p:sp>
    </p:spTree>
    <p:extLst>
      <p:ext uri="{BB962C8B-B14F-4D97-AF65-F5344CB8AC3E}">
        <p14:creationId xmlns:p14="http://schemas.microsoft.com/office/powerpoint/2010/main" val="323849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a:lstStyle/>
          <a:p>
            <a:r>
              <a:rPr lang="it-IT"/>
              <a:t>Fare clic per modificare lo stile del titolo</a:t>
            </a:r>
          </a:p>
        </p:txBody>
      </p:sp>
      <p:sp>
        <p:nvSpPr>
          <p:cNvPr id="3" name="Segnaposto tabella 2"/>
          <p:cNvSpPr>
            <a:spLocks noGrp="1"/>
          </p:cNvSpPr>
          <p:nvPr>
            <p:ph type="tbl" idx="1"/>
          </p:nvPr>
        </p:nvSpPr>
        <p:spPr>
          <a:xfrm>
            <a:off x="457200" y="1600200"/>
            <a:ext cx="8229600" cy="4525963"/>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xfrm>
            <a:off x="2843808" y="6248400"/>
            <a:ext cx="3456384" cy="457200"/>
          </a:xfr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lang="it-IT" smtClean="0"/>
            </a:lvl1pPr>
          </a:lstStyle>
          <a:p>
            <a:r>
              <a:rPr lang="it-IT"/>
              <a:t>Filiera della carta 2016</a:t>
            </a:r>
            <a:endParaRPr lang="it-IT" dirty="0"/>
          </a:p>
        </p:txBody>
      </p:sp>
      <p:sp>
        <p:nvSpPr>
          <p:cNvPr id="6" name="Rectangle 6"/>
          <p:cNvSpPr>
            <a:spLocks noGrp="1" noChangeArrowheads="1"/>
          </p:cNvSpPr>
          <p:nvPr>
            <p:ph type="sldNum" sz="quarter" idx="12"/>
          </p:nvPr>
        </p:nvSpPr>
        <p:spPr>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lang="it-IT" smtClean="0"/>
            </a:lvl1pPr>
          </a:lstStyle>
          <a:p>
            <a:fld id="{70D4B44E-83AB-4E3C-B592-6AA8E9975EBB}" type="slidenum">
              <a:rPr lang="it-IT" smtClean="0"/>
              <a:pPr/>
              <a:t>‹N›</a:t>
            </a:fld>
            <a:endParaRPr lang="it-IT" dirty="0"/>
          </a:p>
        </p:txBody>
      </p:sp>
    </p:spTree>
    <p:extLst>
      <p:ext uri="{BB962C8B-B14F-4D97-AF65-F5344CB8AC3E}">
        <p14:creationId xmlns:p14="http://schemas.microsoft.com/office/powerpoint/2010/main" val="1839978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1"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dirty="0"/>
              <a:t>Fare clic per modificare lo stile del titolo</a:t>
            </a:r>
          </a:p>
        </p:txBody>
      </p:sp>
      <p:sp>
        <p:nvSpPr>
          <p:cNvPr id="7172"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656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endParaRPr lang="it-IT"/>
          </a:p>
        </p:txBody>
      </p:sp>
      <p:sp>
        <p:nvSpPr>
          <p:cNvPr id="66569" name="Rectangle 9"/>
          <p:cNvSpPr>
            <a:spLocks noGrp="1" noChangeArrowheads="1"/>
          </p:cNvSpPr>
          <p:nvPr>
            <p:ph type="ftr" sz="quarter" idx="3"/>
          </p:nvPr>
        </p:nvSpPr>
        <p:spPr bwMode="auto">
          <a:xfrm>
            <a:off x="3124200" y="6248400"/>
            <a:ext cx="3248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400" b="1" i="1">
                <a:solidFill>
                  <a:schemeClr val="tx1">
                    <a:lumMod val="50000"/>
                    <a:lumOff val="50000"/>
                  </a:schemeClr>
                </a:solidFill>
                <a:latin typeface="Calibri" panose="020F0502020204030204" pitchFamily="34" charset="0"/>
              </a:defRPr>
            </a:lvl1pPr>
          </a:lstStyle>
          <a:p>
            <a:pPr>
              <a:defRPr/>
            </a:pPr>
            <a:r>
              <a:rPr lang="it-IT"/>
              <a:t>Filiera della carta 2016</a:t>
            </a:r>
            <a:endParaRPr lang="it-IT" dirty="0"/>
          </a:p>
        </p:txBody>
      </p:sp>
      <p:sp>
        <p:nvSpPr>
          <p:cNvPr id="6657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lang="it-IT" sz="1400" b="1" i="1" kern="1200">
                <a:solidFill>
                  <a:schemeClr val="tx1">
                    <a:lumMod val="50000"/>
                    <a:lumOff val="50000"/>
                  </a:schemeClr>
                </a:solidFill>
                <a:latin typeface="Calibri" panose="020F0502020204030204" pitchFamily="34" charset="0"/>
                <a:ea typeface="+mn-ea"/>
                <a:cs typeface="+mn-cs"/>
              </a:defRPr>
            </a:lvl1pPr>
          </a:lstStyle>
          <a:p>
            <a:pPr>
              <a:defRPr/>
            </a:pPr>
            <a:fld id="{F28B8F5C-66E1-4951-A652-FFE4EE04DFD5}" type="slidenum">
              <a:rPr lang="it-IT" smtClean="0"/>
              <a:pPr>
                <a:defRPr/>
              </a:pPr>
              <a:t>‹N›</a:t>
            </a:fld>
            <a:endParaRPr lang="it-IT" dirty="0"/>
          </a:p>
        </p:txBody>
      </p:sp>
      <p:sp>
        <p:nvSpPr>
          <p:cNvPr id="11" name="Rectangle 12"/>
          <p:cNvSpPr>
            <a:spLocks noChangeArrowheads="1"/>
          </p:cNvSpPr>
          <p:nvPr userDrawn="1"/>
        </p:nvSpPr>
        <p:spPr bwMode="auto">
          <a:xfrm>
            <a:off x="468313" y="981076"/>
            <a:ext cx="8280400" cy="42863"/>
          </a:xfrm>
          <a:prstGeom prst="rect">
            <a:avLst/>
          </a:prstGeom>
          <a:solidFill>
            <a:srgbClr val="0066CC"/>
          </a:solidFill>
          <a:ln w="19050">
            <a:solidFill>
              <a:srgbClr val="0070C0"/>
            </a:solidFill>
            <a:miter lim="800000"/>
            <a:headEnd/>
            <a:tailEnd/>
          </a:ln>
        </p:spPr>
        <p:txBody>
          <a:bodyPr wrap="none" anchor="ctr"/>
          <a:lstStyle/>
          <a:p>
            <a:pPr>
              <a:defRPr/>
            </a:pPr>
            <a:endParaRPr lang="it-IT"/>
          </a:p>
        </p:txBody>
      </p:sp>
      <p:sp>
        <p:nvSpPr>
          <p:cNvPr id="12" name="Rectangle 12"/>
          <p:cNvSpPr>
            <a:spLocks noChangeArrowheads="1"/>
          </p:cNvSpPr>
          <p:nvPr userDrawn="1"/>
        </p:nvSpPr>
        <p:spPr bwMode="auto">
          <a:xfrm>
            <a:off x="468313" y="6092825"/>
            <a:ext cx="8280400" cy="45719"/>
          </a:xfrm>
          <a:prstGeom prst="rect">
            <a:avLst/>
          </a:prstGeom>
          <a:solidFill>
            <a:srgbClr val="0066CC"/>
          </a:solidFill>
          <a:ln w="9525">
            <a:noFill/>
            <a:miter lim="800000"/>
            <a:headEnd/>
            <a:tailEnd/>
          </a:ln>
        </p:spPr>
        <p:txBody>
          <a:bodyPr wrap="none" anchor="ctr"/>
          <a:lstStyle/>
          <a:p>
            <a:pPr>
              <a:defRPr/>
            </a:pPr>
            <a:endParaRPr lang="it-IT"/>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8" r:id="rId4"/>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rebuchet MS" pitchFamily="34" charset="0"/>
        </a:defRPr>
      </a:lvl2pPr>
      <a:lvl3pPr algn="l" rtl="0" eaLnBrk="0" fontAlgn="base" hangingPunct="0">
        <a:spcBef>
          <a:spcPct val="0"/>
        </a:spcBef>
        <a:spcAft>
          <a:spcPct val="0"/>
        </a:spcAft>
        <a:defRPr sz="3600">
          <a:solidFill>
            <a:schemeClr val="tx2"/>
          </a:solidFill>
          <a:latin typeface="Trebuchet MS" pitchFamily="34" charset="0"/>
        </a:defRPr>
      </a:lvl3pPr>
      <a:lvl4pPr algn="l" rtl="0" eaLnBrk="0" fontAlgn="base" hangingPunct="0">
        <a:spcBef>
          <a:spcPct val="0"/>
        </a:spcBef>
        <a:spcAft>
          <a:spcPct val="0"/>
        </a:spcAft>
        <a:defRPr sz="3600">
          <a:solidFill>
            <a:schemeClr val="tx2"/>
          </a:solidFill>
          <a:latin typeface="Trebuchet MS" pitchFamily="34" charset="0"/>
        </a:defRPr>
      </a:lvl4pPr>
      <a:lvl5pPr algn="l" rtl="0" eaLnBrk="0" fontAlgn="base" hangingPunct="0">
        <a:spcBef>
          <a:spcPct val="0"/>
        </a:spcBef>
        <a:spcAft>
          <a:spcPct val="0"/>
        </a:spcAft>
        <a:defRPr sz="3600">
          <a:solidFill>
            <a:schemeClr val="tx2"/>
          </a:solidFill>
          <a:latin typeface="Trebuchet MS" pitchFamily="34" charset="0"/>
        </a:defRPr>
      </a:lvl5pPr>
      <a:lvl6pPr marL="457200" algn="l" rtl="0" fontAlgn="base">
        <a:spcBef>
          <a:spcPct val="0"/>
        </a:spcBef>
        <a:spcAft>
          <a:spcPct val="0"/>
        </a:spcAft>
        <a:defRPr sz="3600">
          <a:solidFill>
            <a:schemeClr val="tx2"/>
          </a:solidFill>
          <a:latin typeface="Trebuchet MS" pitchFamily="34" charset="0"/>
        </a:defRPr>
      </a:lvl6pPr>
      <a:lvl7pPr marL="914400" algn="l" rtl="0" fontAlgn="base">
        <a:spcBef>
          <a:spcPct val="0"/>
        </a:spcBef>
        <a:spcAft>
          <a:spcPct val="0"/>
        </a:spcAft>
        <a:defRPr sz="3600">
          <a:solidFill>
            <a:schemeClr val="tx2"/>
          </a:solidFill>
          <a:latin typeface="Trebuchet MS" pitchFamily="34" charset="0"/>
        </a:defRPr>
      </a:lvl7pPr>
      <a:lvl8pPr marL="1371600" algn="l" rtl="0" fontAlgn="base">
        <a:spcBef>
          <a:spcPct val="0"/>
        </a:spcBef>
        <a:spcAft>
          <a:spcPct val="0"/>
        </a:spcAft>
        <a:defRPr sz="3600">
          <a:solidFill>
            <a:schemeClr val="tx2"/>
          </a:solidFill>
          <a:latin typeface="Trebuchet MS" pitchFamily="34" charset="0"/>
        </a:defRPr>
      </a:lvl8pPr>
      <a:lvl9pPr marL="1828800" algn="l" rtl="0" fontAlgn="base">
        <a:spcBef>
          <a:spcPct val="0"/>
        </a:spcBef>
        <a:spcAft>
          <a:spcPct val="0"/>
        </a:spcAft>
        <a:defRPr sz="36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wmf"/><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Line 3"/>
          <p:cNvSpPr>
            <a:spLocks noChangeShapeType="1"/>
          </p:cNvSpPr>
          <p:nvPr/>
        </p:nvSpPr>
        <p:spPr bwMode="auto">
          <a:xfrm>
            <a:off x="2771775" y="404813"/>
            <a:ext cx="0" cy="5867400"/>
          </a:xfrm>
          <a:prstGeom prst="line">
            <a:avLst/>
          </a:prstGeom>
          <a:noFill/>
          <a:ln w="19050">
            <a:solidFill>
              <a:srgbClr val="003399"/>
            </a:solidFill>
            <a:round/>
            <a:headEnd/>
            <a:tailEnd/>
          </a:ln>
        </p:spPr>
        <p:txBody>
          <a:bodyPr wrap="none" anchor="ctr"/>
          <a:lstStyle/>
          <a:p>
            <a:endParaRPr lang="it-IT"/>
          </a:p>
        </p:txBody>
      </p:sp>
      <p:sp>
        <p:nvSpPr>
          <p:cNvPr id="22534" name="Rectangle 4"/>
          <p:cNvSpPr>
            <a:spLocks noChangeArrowheads="1"/>
          </p:cNvSpPr>
          <p:nvPr/>
        </p:nvSpPr>
        <p:spPr bwMode="auto">
          <a:xfrm>
            <a:off x="2915816" y="1493932"/>
            <a:ext cx="5770984" cy="4555093"/>
          </a:xfrm>
          <a:prstGeom prst="rect">
            <a:avLst/>
          </a:prstGeom>
          <a:noFill/>
          <a:ln w="9525">
            <a:noFill/>
            <a:miter lim="800000"/>
            <a:headEnd/>
            <a:tailEnd/>
          </a:ln>
        </p:spPr>
        <p:txBody>
          <a:bodyPr wrap="square">
            <a:spAutoFit/>
          </a:bodyPr>
          <a:lstStyle/>
          <a:p>
            <a:pPr>
              <a:defRPr/>
            </a:pPr>
            <a:r>
              <a:rPr lang="it-IT" sz="3000" b="1" dirty="0">
                <a:solidFill>
                  <a:schemeClr val="tx1">
                    <a:lumMod val="65000"/>
                    <a:lumOff val="35000"/>
                  </a:schemeClr>
                </a:solidFill>
                <a:latin typeface="Calibri Light" panose="020F0302020204030204" pitchFamily="34" charset="0"/>
              </a:rPr>
              <a:t>Carta, Editoria, Stampa e Trasformazione</a:t>
            </a:r>
          </a:p>
          <a:p>
            <a:pPr algn="r">
              <a:defRPr/>
            </a:pPr>
            <a:endParaRPr lang="it-IT" sz="2400" dirty="0">
              <a:solidFill>
                <a:srgbClr val="317CC1"/>
              </a:solidFill>
            </a:endParaRPr>
          </a:p>
          <a:p>
            <a:pPr algn="r">
              <a:defRPr/>
            </a:pPr>
            <a:r>
              <a:rPr lang="it-IT" sz="2800" b="1" dirty="0">
                <a:solidFill>
                  <a:srgbClr val="317CC1"/>
                </a:solidFill>
                <a:latin typeface="Calibri Light" panose="020F0302020204030204" pitchFamily="34" charset="0"/>
              </a:rPr>
              <a:t>PIÙ LETTURA, PIÙ COMUNICAZIONE </a:t>
            </a:r>
            <a:endParaRPr lang="it-IT" sz="2800" b="1" dirty="0">
              <a:solidFill>
                <a:schemeClr val="tx1">
                  <a:lumMod val="65000"/>
                  <a:lumOff val="35000"/>
                </a:schemeClr>
              </a:solidFill>
              <a:latin typeface="Calibri Light" panose="020F0302020204030204" pitchFamily="34" charset="0"/>
            </a:endParaRPr>
          </a:p>
          <a:p>
            <a:pPr eaLnBrk="0" hangingPunct="0"/>
            <a:endParaRPr lang="it-IT" sz="1200" b="1" dirty="0">
              <a:solidFill>
                <a:schemeClr val="tx1">
                  <a:lumMod val="65000"/>
                  <a:lumOff val="35000"/>
                </a:schemeClr>
              </a:solidFill>
              <a:latin typeface="Calibri Light" panose="020F0302020204030204" pitchFamily="34" charset="0"/>
            </a:endParaRPr>
          </a:p>
          <a:p>
            <a:pPr algn="r" eaLnBrk="0" hangingPunct="0"/>
            <a:r>
              <a:rPr lang="it-IT" sz="2800" b="1" dirty="0">
                <a:solidFill>
                  <a:srgbClr val="317CC1"/>
                </a:solidFill>
                <a:latin typeface="Calibri Light" panose="020F0302020204030204" pitchFamily="34" charset="0"/>
              </a:rPr>
              <a:t>I dati della Filiera</a:t>
            </a:r>
          </a:p>
          <a:p>
            <a:pPr algn="ctr" eaLnBrk="0" hangingPunct="0"/>
            <a:endParaRPr lang="it-IT" b="1" dirty="0">
              <a:solidFill>
                <a:schemeClr val="tx1">
                  <a:lumMod val="65000"/>
                  <a:lumOff val="35000"/>
                </a:schemeClr>
              </a:solidFill>
              <a:latin typeface="Calibri" panose="020F0502020204030204" pitchFamily="34" charset="0"/>
            </a:endParaRPr>
          </a:p>
          <a:p>
            <a:pPr algn="ctr" eaLnBrk="0" hangingPunct="0"/>
            <a:endParaRPr lang="it-IT" b="1" dirty="0">
              <a:solidFill>
                <a:schemeClr val="tx1">
                  <a:lumMod val="65000"/>
                  <a:lumOff val="35000"/>
                </a:schemeClr>
              </a:solidFill>
              <a:latin typeface="Calibri" panose="020F0502020204030204" pitchFamily="34" charset="0"/>
            </a:endParaRPr>
          </a:p>
          <a:p>
            <a:pPr algn="ctr" eaLnBrk="0" hangingPunct="0"/>
            <a:r>
              <a:rPr lang="it-IT" sz="2000" b="1" dirty="0">
                <a:solidFill>
                  <a:schemeClr val="tx1">
                    <a:lumMod val="65000"/>
                    <a:lumOff val="35000"/>
                  </a:schemeClr>
                </a:solidFill>
                <a:latin typeface="Calibri Light" panose="020F0302020204030204" pitchFamily="34" charset="0"/>
              </a:rPr>
              <a:t>Massimo Medugno  </a:t>
            </a:r>
            <a:r>
              <a:rPr lang="it-IT" b="1" dirty="0">
                <a:solidFill>
                  <a:schemeClr val="tx1">
                    <a:lumMod val="65000"/>
                    <a:lumOff val="35000"/>
                  </a:schemeClr>
                </a:solidFill>
                <a:latin typeface="Calibri Light" panose="020F0302020204030204" pitchFamily="34" charset="0"/>
              </a:rPr>
              <a:t>–  </a:t>
            </a:r>
            <a:r>
              <a:rPr lang="it-IT" sz="2000" b="1" dirty="0">
                <a:solidFill>
                  <a:schemeClr val="tx1">
                    <a:lumMod val="65000"/>
                    <a:lumOff val="35000"/>
                  </a:schemeClr>
                </a:solidFill>
                <a:latin typeface="Calibri Light" panose="020F0302020204030204" pitchFamily="34" charset="0"/>
              </a:rPr>
              <a:t>Assocarta</a:t>
            </a:r>
          </a:p>
          <a:p>
            <a:pPr algn="ctr" eaLnBrk="0" hangingPunct="0"/>
            <a:r>
              <a:rPr lang="it-IT" sz="2000" b="1" dirty="0">
                <a:solidFill>
                  <a:schemeClr val="tx1">
                    <a:lumMod val="65000"/>
                    <a:lumOff val="35000"/>
                  </a:schemeClr>
                </a:solidFill>
                <a:latin typeface="Calibri Light" panose="020F0302020204030204" pitchFamily="34" charset="0"/>
              </a:rPr>
              <a:t>Claudio Covini  </a:t>
            </a:r>
            <a:r>
              <a:rPr lang="it-IT" b="1" dirty="0">
                <a:solidFill>
                  <a:schemeClr val="tx1">
                    <a:lumMod val="65000"/>
                    <a:lumOff val="35000"/>
                  </a:schemeClr>
                </a:solidFill>
                <a:latin typeface="Calibri Light" panose="020F0302020204030204" pitchFamily="34" charset="0"/>
              </a:rPr>
              <a:t>–  </a:t>
            </a:r>
            <a:r>
              <a:rPr lang="it-IT" sz="2000" b="1" dirty="0">
                <a:solidFill>
                  <a:schemeClr val="tx1">
                    <a:lumMod val="65000"/>
                    <a:lumOff val="35000"/>
                  </a:schemeClr>
                </a:solidFill>
                <a:latin typeface="Calibri Light" panose="020F0302020204030204" pitchFamily="34" charset="0"/>
              </a:rPr>
              <a:t>Assografici</a:t>
            </a:r>
          </a:p>
          <a:p>
            <a:br>
              <a:rPr lang="it-IT" altLang="it-IT" dirty="0">
                <a:solidFill>
                  <a:schemeClr val="tx1">
                    <a:lumMod val="65000"/>
                    <a:lumOff val="35000"/>
                  </a:schemeClr>
                </a:solidFill>
                <a:latin typeface="Calibri Light" panose="020F0302020204030204" pitchFamily="34" charset="0"/>
              </a:rPr>
            </a:br>
            <a:endParaRPr lang="it-IT" altLang="it-IT" dirty="0">
              <a:solidFill>
                <a:schemeClr val="tx1">
                  <a:lumMod val="65000"/>
                  <a:lumOff val="35000"/>
                </a:schemeClr>
              </a:solidFill>
              <a:latin typeface="Calibri Light" panose="020F0302020204030204" pitchFamily="34" charset="0"/>
            </a:endParaRPr>
          </a:p>
          <a:p>
            <a:pPr eaLnBrk="0" hangingPunct="0"/>
            <a:r>
              <a:rPr lang="it-IT" altLang="it-IT" b="1" dirty="0">
                <a:solidFill>
                  <a:schemeClr val="tx1">
                    <a:lumMod val="65000"/>
                    <a:lumOff val="35000"/>
                  </a:schemeClr>
                </a:solidFill>
                <a:latin typeface="Calibri Light" panose="020F0302020204030204" pitchFamily="34" charset="0"/>
              </a:rPr>
              <a:t>Roma, 16 marzo 2016</a:t>
            </a:r>
          </a:p>
        </p:txBody>
      </p:sp>
      <p:sp>
        <p:nvSpPr>
          <p:cNvPr id="4" name="Segnaposto numero diapositiva 3"/>
          <p:cNvSpPr>
            <a:spLocks noGrp="1"/>
          </p:cNvSpPr>
          <p:nvPr>
            <p:ph type="sldNum" sz="quarter" idx="12"/>
          </p:nvPr>
        </p:nvSpPr>
        <p:spPr/>
        <p:txBody>
          <a:bodyPr/>
          <a:lstStyle/>
          <a:p>
            <a:fld id="{CA247083-ED4C-4D3E-AFD8-89558D35E693}" type="slidenum">
              <a:rPr lang="it-IT" smtClean="0"/>
              <a:pPr/>
              <a:t>1</a:t>
            </a:fld>
            <a:endParaRPr lang="it-IT" dirty="0"/>
          </a:p>
        </p:txBody>
      </p:sp>
      <p:grpSp>
        <p:nvGrpSpPr>
          <p:cNvPr id="3" name="Gruppo 2"/>
          <p:cNvGrpSpPr/>
          <p:nvPr/>
        </p:nvGrpSpPr>
        <p:grpSpPr>
          <a:xfrm>
            <a:off x="504125" y="1484784"/>
            <a:ext cx="2021288" cy="4269152"/>
            <a:chOff x="504125" y="1484784"/>
            <a:chExt cx="2021288" cy="4269152"/>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2247" y="4993176"/>
              <a:ext cx="1013704" cy="760760"/>
            </a:xfrm>
            <a:prstGeom prst="rect">
              <a:avLst/>
            </a:prstGeom>
          </p:spPr>
        </p:pic>
        <p:pic>
          <p:nvPicPr>
            <p:cNvPr id="8" name="Picture 2" descr="logo centrato blu.eps                                          000B9E58WILDE                          BDDDD67D:"/>
            <p:cNvPicPr>
              <a:picLocks noChangeAspect="1" noChangeArrowheads="1"/>
            </p:cNvPicPr>
            <p:nvPr/>
          </p:nvPicPr>
          <p:blipFill>
            <a:blip r:embed="rId4" cstate="print"/>
            <a:srcRect/>
            <a:stretch>
              <a:fillRect/>
            </a:stretch>
          </p:blipFill>
          <p:spPr bwMode="auto">
            <a:xfrm>
              <a:off x="1463376" y="4437112"/>
              <a:ext cx="1008062" cy="804863"/>
            </a:xfrm>
            <a:prstGeom prst="rect">
              <a:avLst/>
            </a:prstGeom>
            <a:noFill/>
            <a:ln w="9525">
              <a:noFill/>
              <a:miter lim="800000"/>
              <a:headEnd/>
              <a:tailEnd/>
            </a:ln>
          </p:spPr>
        </p:pic>
        <p:pic>
          <p:nvPicPr>
            <p:cNvPr id="9" name="Picture 5" descr="&#10;logo_asig.tif                                                  000B9E58WILDE                          BDDDD67D:"/>
            <p:cNvPicPr>
              <a:picLocks noChangeAspect="1" noChangeArrowheads="1"/>
            </p:cNvPicPr>
            <p:nvPr/>
          </p:nvPicPr>
          <p:blipFill>
            <a:blip r:embed="rId5" cstate="print"/>
            <a:srcRect/>
            <a:stretch>
              <a:fillRect/>
            </a:stretch>
          </p:blipFill>
          <p:spPr bwMode="auto">
            <a:xfrm>
              <a:off x="1699306" y="3491018"/>
              <a:ext cx="736600" cy="427037"/>
            </a:xfrm>
            <a:prstGeom prst="rect">
              <a:avLst/>
            </a:prstGeom>
            <a:noFill/>
            <a:ln w="9525">
              <a:noFill/>
              <a:miter lim="800000"/>
              <a:headEnd/>
              <a:tailEnd/>
            </a:ln>
          </p:spPr>
        </p:pic>
        <p:pic>
          <p:nvPicPr>
            <p:cNvPr id="10" name="Picture 7" descr="2008_ Assologo"/>
            <p:cNvPicPr>
              <a:picLocks noChangeAspect="1" noChangeArrowheads="1"/>
            </p:cNvPicPr>
            <p:nvPr/>
          </p:nvPicPr>
          <p:blipFill>
            <a:blip r:embed="rId6" cstate="print"/>
            <a:srcRect/>
            <a:stretch>
              <a:fillRect/>
            </a:stretch>
          </p:blipFill>
          <p:spPr bwMode="auto">
            <a:xfrm>
              <a:off x="611560" y="3861048"/>
              <a:ext cx="1295400" cy="441325"/>
            </a:xfrm>
            <a:prstGeom prst="rect">
              <a:avLst/>
            </a:prstGeom>
            <a:noFill/>
            <a:ln w="9525">
              <a:noFill/>
              <a:miter lim="800000"/>
              <a:headEnd/>
              <a:tailEnd/>
            </a:ln>
          </p:spPr>
        </p:pic>
        <p:pic>
          <p:nvPicPr>
            <p:cNvPr id="12" name="Immagin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63688" y="2287712"/>
              <a:ext cx="761725" cy="853256"/>
            </a:xfrm>
            <a:prstGeom prst="rect">
              <a:avLst/>
            </a:prstGeom>
          </p:spPr>
        </p:pic>
        <p:pic>
          <p:nvPicPr>
            <p:cNvPr id="13" name="Immagin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4125" y="2922803"/>
              <a:ext cx="1115547" cy="433222"/>
            </a:xfrm>
            <a:prstGeom prst="rect">
              <a:avLst/>
            </a:prstGeom>
          </p:spPr>
        </p:pic>
        <p:pic>
          <p:nvPicPr>
            <p:cNvPr id="2" name="Immagin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35311" y="1484784"/>
              <a:ext cx="1028377" cy="929161"/>
            </a:xfrm>
            <a:prstGeom prst="rect">
              <a:avLst/>
            </a:prstGeom>
          </p:spPr>
        </p:pic>
      </p:grpSp>
    </p:spTree>
    <p:extLst>
      <p:ext uri="{BB962C8B-B14F-4D97-AF65-F5344CB8AC3E}">
        <p14:creationId xmlns:p14="http://schemas.microsoft.com/office/powerpoint/2010/main" val="3233902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4808" y="116632"/>
            <a:ext cx="8000057" cy="751111"/>
          </a:xfrm>
        </p:spPr>
        <p:txBody>
          <a:bodyPr/>
          <a:lstStyle/>
          <a:p>
            <a:r>
              <a:rPr lang="it-IT" sz="2400" b="1" dirty="0">
                <a:solidFill>
                  <a:schemeClr val="tx1">
                    <a:lumMod val="65000"/>
                    <a:lumOff val="35000"/>
                  </a:schemeClr>
                </a:solidFill>
                <a:latin typeface="Calibri" panose="020F0502020204030204" pitchFamily="34" charset="0"/>
              </a:rPr>
              <a:t>La dinamica delle </a:t>
            </a:r>
            <a:r>
              <a:rPr lang="it-IT" sz="2400" b="1" dirty="0" err="1">
                <a:solidFill>
                  <a:schemeClr val="tx1">
                    <a:lumMod val="65000"/>
                    <a:lumOff val="35000"/>
                  </a:schemeClr>
                </a:solidFill>
                <a:latin typeface="Calibri" panose="020F0502020204030204" pitchFamily="34" charset="0"/>
              </a:rPr>
              <a:t>macrovariabili</a:t>
            </a:r>
            <a:r>
              <a:rPr lang="it-IT" sz="2400" b="1" dirty="0">
                <a:solidFill>
                  <a:schemeClr val="tx1">
                    <a:lumMod val="65000"/>
                    <a:lumOff val="35000"/>
                  </a:schemeClr>
                </a:solidFill>
                <a:latin typeface="Calibri" panose="020F0502020204030204" pitchFamily="34" charset="0"/>
              </a:rPr>
              <a:t> della Filiera</a:t>
            </a:r>
            <a:br>
              <a:rPr lang="it-IT" sz="2400" b="1" dirty="0">
                <a:solidFill>
                  <a:schemeClr val="tx1">
                    <a:lumMod val="65000"/>
                    <a:lumOff val="35000"/>
                  </a:schemeClr>
                </a:solidFill>
                <a:latin typeface="Calibri" panose="020F0502020204030204" pitchFamily="34" charset="0"/>
              </a:rPr>
            </a:br>
            <a:r>
              <a:rPr lang="it-IT" sz="2000" b="1" dirty="0">
                <a:solidFill>
                  <a:schemeClr val="tx1">
                    <a:lumMod val="65000"/>
                    <a:lumOff val="35000"/>
                  </a:schemeClr>
                </a:solidFill>
                <a:latin typeface="Calibri" panose="020F0502020204030204" pitchFamily="34" charset="0"/>
              </a:rPr>
              <a:t>2.  </a:t>
            </a:r>
            <a:r>
              <a:rPr lang="it-IT" sz="2000" b="1" i="1" dirty="0">
                <a:solidFill>
                  <a:schemeClr val="tx1">
                    <a:lumMod val="65000"/>
                    <a:lumOff val="35000"/>
                  </a:schemeClr>
                </a:solidFill>
                <a:latin typeface="Calibri" panose="020F0502020204030204" pitchFamily="34" charset="0"/>
              </a:rPr>
              <a:t>export su fatturato </a:t>
            </a:r>
            <a:r>
              <a:rPr lang="it-IT" sz="2000" b="1" dirty="0">
                <a:solidFill>
                  <a:schemeClr val="tx1">
                    <a:lumMod val="65000"/>
                    <a:lumOff val="35000"/>
                  </a:schemeClr>
                </a:solidFill>
                <a:latin typeface="Calibri" panose="020F0502020204030204" pitchFamily="34" charset="0"/>
              </a:rPr>
              <a:t>e </a:t>
            </a:r>
            <a:r>
              <a:rPr lang="it-IT" sz="2000" b="1" i="1" dirty="0">
                <a:solidFill>
                  <a:schemeClr val="tx1">
                    <a:lumMod val="65000"/>
                    <a:lumOff val="35000"/>
                  </a:schemeClr>
                </a:solidFill>
                <a:latin typeface="Calibri" pitchFamily="34" charset="0"/>
              </a:rPr>
              <a:t>import su domanda interna</a:t>
            </a:r>
            <a:endParaRPr lang="it-IT" sz="2400" b="1" dirty="0">
              <a:solidFill>
                <a:srgbClr val="FF0000"/>
              </a:solidFill>
              <a:latin typeface="Calibri" panose="020F0502020204030204" pitchFamily="34" charset="0"/>
            </a:endParaRPr>
          </a:p>
        </p:txBody>
      </p:sp>
      <p:sp>
        <p:nvSpPr>
          <p:cNvPr id="6" name="Rettangolo 5"/>
          <p:cNvSpPr/>
          <p:nvPr/>
        </p:nvSpPr>
        <p:spPr>
          <a:xfrm>
            <a:off x="395536" y="1484784"/>
            <a:ext cx="8381160" cy="3847207"/>
          </a:xfrm>
          <a:prstGeom prst="rect">
            <a:avLst/>
          </a:prstGeom>
        </p:spPr>
        <p:txBody>
          <a:bodyPr wrap="square">
            <a:spAutoFit/>
          </a:bodyPr>
          <a:lstStyle/>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i rapporti </a:t>
            </a:r>
            <a:r>
              <a:rPr lang="it-IT" sz="1600" i="1" dirty="0">
                <a:solidFill>
                  <a:schemeClr val="tx1">
                    <a:lumMod val="65000"/>
                    <a:lumOff val="35000"/>
                  </a:schemeClr>
                </a:solidFill>
                <a:latin typeface="Calibri" panose="020F0502020204030204" pitchFamily="34" charset="0"/>
              </a:rPr>
              <a:t>export/fatturato</a:t>
            </a:r>
            <a:r>
              <a:rPr lang="it-IT" sz="1600" dirty="0">
                <a:solidFill>
                  <a:schemeClr val="tx1">
                    <a:lumMod val="65000"/>
                    <a:lumOff val="35000"/>
                  </a:schemeClr>
                </a:solidFill>
                <a:latin typeface="Calibri" panose="020F0502020204030204" pitchFamily="34" charset="0"/>
              </a:rPr>
              <a:t> (30,9%) e  </a:t>
            </a:r>
            <a:r>
              <a:rPr lang="it-IT" sz="1600" i="1" dirty="0">
                <a:solidFill>
                  <a:schemeClr val="tx1">
                    <a:lumMod val="65000"/>
                    <a:lumOff val="35000"/>
                  </a:schemeClr>
                </a:solidFill>
                <a:latin typeface="Calibri" panose="020F0502020204030204" pitchFamily="34" charset="0"/>
              </a:rPr>
              <a:t>import/domanda interna </a:t>
            </a:r>
            <a:r>
              <a:rPr lang="it-IT" sz="1600" dirty="0">
                <a:solidFill>
                  <a:schemeClr val="tx1">
                    <a:lumMod val="65000"/>
                    <a:lumOff val="35000"/>
                  </a:schemeClr>
                </a:solidFill>
                <a:latin typeface="Calibri" panose="020F0502020204030204" pitchFamily="34" charset="0"/>
              </a:rPr>
              <a:t>(21%), relativamente ridotti in valore assoluto, ma costantemente crescenti, denotano </a:t>
            </a:r>
          </a:p>
          <a:p>
            <a:pPr marL="742950" lvl="1" indent="-285750" algn="just">
              <a:spcBef>
                <a:spcPts val="0"/>
              </a:spcBef>
              <a:spcAft>
                <a:spcPts val="400"/>
              </a:spcAft>
              <a:buClr>
                <a:srgbClr val="FF3300"/>
              </a:buClr>
              <a:buSzPct val="80000"/>
              <a:buFont typeface="Wingdings" panose="05000000000000000000" pitchFamily="2" charset="2"/>
              <a:buChar char="ü"/>
              <a:defRPr/>
            </a:pPr>
            <a:r>
              <a:rPr lang="it-IT" sz="1600" dirty="0">
                <a:solidFill>
                  <a:schemeClr val="tx1">
                    <a:lumMod val="65000"/>
                    <a:lumOff val="35000"/>
                  </a:schemeClr>
                </a:solidFill>
                <a:latin typeface="Calibri" panose="020F0502020204030204" pitchFamily="34" charset="0"/>
              </a:rPr>
              <a:t>il modesto grado di apertura internazionale della Filiera, soprattutto nei suoi segmenti a valle</a:t>
            </a:r>
          </a:p>
          <a:p>
            <a:pPr algn="ctr">
              <a:spcBef>
                <a:spcPts val="0"/>
              </a:spcBef>
              <a:spcAft>
                <a:spcPts val="400"/>
              </a:spcAft>
              <a:buClr>
                <a:srgbClr val="FF3300"/>
              </a:buClr>
              <a:buSzPct val="80000"/>
              <a:defRPr/>
            </a:pPr>
            <a:endParaRPr lang="it-IT" sz="1600" dirty="0">
              <a:solidFill>
                <a:schemeClr val="tx1">
                  <a:lumMod val="65000"/>
                  <a:lumOff val="35000"/>
                </a:schemeClr>
              </a:solidFill>
              <a:latin typeface="Calibri" panose="020F0502020204030204" pitchFamily="34" charset="0"/>
            </a:endParaRPr>
          </a:p>
          <a:p>
            <a:pPr algn="ctr">
              <a:spcBef>
                <a:spcPts val="0"/>
              </a:spcBef>
              <a:spcAft>
                <a:spcPts val="400"/>
              </a:spcAft>
              <a:buClr>
                <a:srgbClr val="FF3300"/>
              </a:buClr>
              <a:buSzPct val="80000"/>
              <a:defRPr/>
            </a:pPr>
            <a:r>
              <a:rPr lang="it-IT" sz="1600" dirty="0">
                <a:solidFill>
                  <a:schemeClr val="tx1">
                    <a:lumMod val="65000"/>
                    <a:lumOff val="35000"/>
                  </a:schemeClr>
                </a:solidFill>
                <a:latin typeface="Calibri" panose="020F0502020204030204" pitchFamily="34" charset="0"/>
              </a:rPr>
              <a:t>ma anche</a:t>
            </a:r>
          </a:p>
          <a:p>
            <a:pPr algn="ctr">
              <a:spcBef>
                <a:spcPts val="0"/>
              </a:spcBef>
              <a:spcAft>
                <a:spcPts val="400"/>
              </a:spcAft>
              <a:buClr>
                <a:srgbClr val="FF3300"/>
              </a:buClr>
              <a:buSzPct val="80000"/>
              <a:defRPr/>
            </a:pPr>
            <a:endParaRPr lang="it-IT" sz="1600" dirty="0">
              <a:solidFill>
                <a:schemeClr val="tx1">
                  <a:lumMod val="65000"/>
                  <a:lumOff val="35000"/>
                </a:schemeClr>
              </a:solidFill>
              <a:latin typeface="Calibri" panose="020F0502020204030204" pitchFamily="34" charset="0"/>
            </a:endParaRPr>
          </a:p>
          <a:p>
            <a:pPr marL="742950" lvl="1" indent="-285750" algn="just">
              <a:spcBef>
                <a:spcPts val="0"/>
              </a:spcBef>
              <a:spcAft>
                <a:spcPts val="400"/>
              </a:spcAft>
              <a:buClr>
                <a:srgbClr val="FF3300"/>
              </a:buClr>
              <a:buSzPct val="80000"/>
              <a:buFont typeface="Wingdings" panose="05000000000000000000" pitchFamily="2" charset="2"/>
              <a:buChar char="ü"/>
              <a:defRPr/>
            </a:pPr>
            <a:r>
              <a:rPr lang="it-IT" sz="1600" dirty="0">
                <a:solidFill>
                  <a:schemeClr val="tx1">
                    <a:lumMod val="65000"/>
                    <a:lumOff val="35000"/>
                  </a:schemeClr>
                </a:solidFill>
                <a:latin typeface="Calibri" panose="020F0502020204030204" pitchFamily="34" charset="0"/>
              </a:rPr>
              <a:t>una sostanziale </a:t>
            </a:r>
            <a:r>
              <a:rPr lang="it-IT" sz="1600" b="1" dirty="0">
                <a:solidFill>
                  <a:schemeClr val="tx1">
                    <a:lumMod val="65000"/>
                    <a:lumOff val="35000"/>
                  </a:schemeClr>
                </a:solidFill>
                <a:latin typeface="Calibri" panose="020F0502020204030204" pitchFamily="34" charset="0"/>
              </a:rPr>
              <a:t>tenuta della competitività del tessuto produttivo nazionale </a:t>
            </a:r>
            <a:r>
              <a:rPr lang="it-IT" sz="1600" dirty="0">
                <a:solidFill>
                  <a:schemeClr val="tx1">
                    <a:lumMod val="65000"/>
                    <a:lumOff val="35000"/>
                  </a:schemeClr>
                </a:solidFill>
                <a:latin typeface="Calibri" panose="020F0502020204030204" pitchFamily="34" charset="0"/>
              </a:rPr>
              <a:t>anche in un contesto di crescente inasprimento della concorrenza internazionale, specialmente in alcuni comparti specifici della Filiera;</a:t>
            </a:r>
          </a:p>
          <a:p>
            <a:pPr marL="361950" indent="-361950" algn="just">
              <a:spcBef>
                <a:spcPts val="0"/>
              </a:spcBef>
              <a:spcAft>
                <a:spcPts val="400"/>
              </a:spcAft>
              <a:buClr>
                <a:srgbClr val="FF3300"/>
              </a:buClr>
              <a:buSzPct val="80000"/>
              <a:buFont typeface="Wingdings" pitchFamily="2" charset="2"/>
              <a:buChar char="l"/>
              <a:defRPr/>
            </a:pPr>
            <a:r>
              <a:rPr lang="it-IT" sz="1600" b="1" dirty="0">
                <a:solidFill>
                  <a:schemeClr val="tx1">
                    <a:lumMod val="65000"/>
                    <a:lumOff val="35000"/>
                  </a:schemeClr>
                </a:solidFill>
                <a:latin typeface="Calibri" panose="020F0502020204030204" pitchFamily="34" charset="0"/>
              </a:rPr>
              <a:t>il saldo positivo</a:t>
            </a:r>
            <a:r>
              <a:rPr lang="it-IT" sz="1600" dirty="0">
                <a:solidFill>
                  <a:schemeClr val="tx1">
                    <a:lumMod val="65000"/>
                    <a:lumOff val="35000"/>
                  </a:schemeClr>
                </a:solidFill>
                <a:latin typeface="Calibri" panose="020F0502020204030204" pitchFamily="34" charset="0"/>
              </a:rPr>
              <a:t> e costantemente crescente (se si esclude il 2009) </a:t>
            </a:r>
            <a:r>
              <a:rPr lang="it-IT" sz="1600" b="1" dirty="0">
                <a:solidFill>
                  <a:schemeClr val="tx1">
                    <a:lumMod val="65000"/>
                    <a:lumOff val="35000"/>
                  </a:schemeClr>
                </a:solidFill>
                <a:latin typeface="Calibri" panose="020F0502020204030204" pitchFamily="34" charset="0"/>
              </a:rPr>
              <a:t>della bilancia commerciale</a:t>
            </a:r>
            <a:r>
              <a:rPr lang="it-IT" sz="1600" dirty="0">
                <a:solidFill>
                  <a:schemeClr val="tx1">
                    <a:lumMod val="65000"/>
                    <a:lumOff val="35000"/>
                  </a:schemeClr>
                </a:solidFill>
                <a:latin typeface="Calibri" panose="020F0502020204030204" pitchFamily="34" charset="0"/>
              </a:rPr>
              <a:t>, passato, grazie alla continua crescita dell’export della Filiera, da 1,5 a circa 4 miliardi di Euro nel periodo 2000-2014 anche in presenza della ripresa dell’import, </a:t>
            </a:r>
            <a:r>
              <a:rPr lang="it-IT" sz="1600" b="1" dirty="0">
                <a:solidFill>
                  <a:schemeClr val="tx1">
                    <a:lumMod val="65000"/>
                    <a:lumOff val="35000"/>
                  </a:schemeClr>
                </a:solidFill>
                <a:latin typeface="Calibri" panose="020F0502020204030204" pitchFamily="34" charset="0"/>
              </a:rPr>
              <a:t>nel 2015 è leggermente sceso </a:t>
            </a:r>
            <a:r>
              <a:rPr lang="it-IT" sz="1600" dirty="0">
                <a:solidFill>
                  <a:schemeClr val="tx1">
                    <a:lumMod val="65000"/>
                    <a:lumOff val="35000"/>
                  </a:schemeClr>
                </a:solidFill>
                <a:latin typeface="Calibri" panose="020F0502020204030204" pitchFamily="34" charset="0"/>
              </a:rPr>
              <a:t>(poco più di 3,8 miliardi di Euro).   </a:t>
            </a:r>
            <a:endParaRPr lang="it-IT" sz="1500" dirty="0">
              <a:solidFill>
                <a:schemeClr val="tx1">
                  <a:lumMod val="65000"/>
                  <a:lumOff val="35000"/>
                </a:schemeClr>
              </a:solidFill>
              <a:latin typeface="Calibri" panose="020F0502020204030204" pitchFamily="34" charset="0"/>
            </a:endParaRPr>
          </a:p>
        </p:txBody>
      </p:sp>
      <p:sp>
        <p:nvSpPr>
          <p:cNvPr id="7" name="Segnaposto numero diapositiva 6"/>
          <p:cNvSpPr>
            <a:spLocks noGrp="1"/>
          </p:cNvSpPr>
          <p:nvPr>
            <p:ph type="sldNum" sz="quarter" idx="12"/>
          </p:nvPr>
        </p:nvSpPr>
        <p:spPr/>
        <p:txBody>
          <a:bodyPr/>
          <a:lstStyle/>
          <a:p>
            <a:fld id="{6D19E3A9-8EC7-4525-8242-A67FE3D9118C}" type="slidenum">
              <a:rPr lang="it-IT" smtClean="0"/>
              <a:pPr/>
              <a:t>10</a:t>
            </a:fld>
            <a:endParaRPr lang="it-IT" dirty="0"/>
          </a:p>
        </p:txBody>
      </p:sp>
    </p:spTree>
    <p:extLst>
      <p:ext uri="{BB962C8B-B14F-4D97-AF65-F5344CB8AC3E}">
        <p14:creationId xmlns:p14="http://schemas.microsoft.com/office/powerpoint/2010/main" val="9257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ChangeArrowheads="1"/>
          </p:cNvSpPr>
          <p:nvPr/>
        </p:nvSpPr>
        <p:spPr bwMode="auto">
          <a:xfrm>
            <a:off x="503536" y="5899621"/>
            <a:ext cx="1260152"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Preconsuntivi</a:t>
            </a:r>
          </a:p>
        </p:txBody>
      </p:sp>
      <p:sp>
        <p:nvSpPr>
          <p:cNvPr id="4102" name="Rectangle 6"/>
          <p:cNvSpPr>
            <a:spLocks noGrp="1" noChangeArrowheads="1"/>
          </p:cNvSpPr>
          <p:nvPr>
            <p:ph type="title"/>
          </p:nvPr>
        </p:nvSpPr>
        <p:spPr>
          <a:xfrm>
            <a:off x="395536" y="260648"/>
            <a:ext cx="8229600" cy="620689"/>
          </a:xfrm>
        </p:spPr>
        <p:txBody>
          <a:bodyPr/>
          <a:lstStyle/>
          <a:p>
            <a:pPr eaLnBrk="1" hangingPunct="1"/>
            <a:br>
              <a:rPr lang="it-IT" sz="2400" b="1" dirty="0">
                <a:solidFill>
                  <a:schemeClr val="tx1">
                    <a:lumMod val="65000"/>
                    <a:lumOff val="35000"/>
                  </a:schemeClr>
                </a:solidFill>
                <a:latin typeface="Calibri" pitchFamily="34" charset="0"/>
              </a:rPr>
            </a:br>
            <a:br>
              <a:rPr lang="it-IT" sz="2400" b="1" dirty="0">
                <a:solidFill>
                  <a:schemeClr val="tx1">
                    <a:lumMod val="65000"/>
                    <a:lumOff val="35000"/>
                  </a:schemeClr>
                </a:solidFill>
                <a:latin typeface="Calibri" pitchFamily="34" charset="0"/>
              </a:rPr>
            </a:br>
            <a:br>
              <a:rPr lang="it-IT" sz="2000" b="1" dirty="0">
                <a:solidFill>
                  <a:schemeClr val="tx1">
                    <a:lumMod val="65000"/>
                    <a:lumOff val="35000"/>
                  </a:schemeClr>
                </a:solidFill>
                <a:latin typeface="Calibri" pitchFamily="34" charset="0"/>
              </a:rPr>
            </a:br>
            <a:r>
              <a:rPr lang="it-IT" sz="2000" b="1" dirty="0">
                <a:solidFill>
                  <a:schemeClr val="tx1">
                    <a:lumMod val="65000"/>
                    <a:lumOff val="35000"/>
                  </a:schemeClr>
                </a:solidFill>
                <a:latin typeface="Calibri" pitchFamily="34" charset="0"/>
              </a:rPr>
              <a:t>La dinamica delle </a:t>
            </a:r>
            <a:r>
              <a:rPr lang="it-IT" sz="2000" b="1" dirty="0" err="1">
                <a:solidFill>
                  <a:schemeClr val="tx1">
                    <a:lumMod val="65000"/>
                    <a:lumOff val="35000"/>
                  </a:schemeClr>
                </a:solidFill>
                <a:latin typeface="Calibri" pitchFamily="34" charset="0"/>
              </a:rPr>
              <a:t>macrovariabili</a:t>
            </a:r>
            <a:r>
              <a:rPr lang="it-IT" sz="2000" b="1" dirty="0">
                <a:solidFill>
                  <a:schemeClr val="tx1">
                    <a:lumMod val="65000"/>
                    <a:lumOff val="35000"/>
                  </a:schemeClr>
                </a:solidFill>
                <a:latin typeface="Calibri" pitchFamily="34" charset="0"/>
              </a:rPr>
              <a:t> della Filiera</a:t>
            </a:r>
            <a:r>
              <a:rPr lang="it-IT" sz="2400" b="1" dirty="0">
                <a:solidFill>
                  <a:schemeClr val="tx1">
                    <a:lumMod val="65000"/>
                    <a:lumOff val="35000"/>
                  </a:schemeClr>
                </a:solidFill>
                <a:latin typeface="Calibri" pitchFamily="34" charset="0"/>
              </a:rPr>
              <a:t> </a:t>
            </a:r>
            <a:r>
              <a:rPr lang="it-IT" sz="1800" b="1" dirty="0">
                <a:solidFill>
                  <a:schemeClr val="tx1">
                    <a:lumMod val="65000"/>
                    <a:lumOff val="35000"/>
                  </a:schemeClr>
                </a:solidFill>
                <a:latin typeface="Calibri" pitchFamily="34" charset="0"/>
              </a:rPr>
              <a:t>[numero addetti]</a:t>
            </a:r>
            <a:br>
              <a:rPr lang="it-IT" sz="1800" b="1" dirty="0">
                <a:solidFill>
                  <a:schemeClr val="tx1">
                    <a:lumMod val="65000"/>
                    <a:lumOff val="35000"/>
                  </a:schemeClr>
                </a:solidFill>
                <a:latin typeface="Calibri" pitchFamily="34" charset="0"/>
              </a:rPr>
            </a:br>
            <a:r>
              <a:rPr lang="it-IT" sz="1800" b="1" dirty="0">
                <a:solidFill>
                  <a:schemeClr val="tx1">
                    <a:lumMod val="65000"/>
                    <a:lumOff val="35000"/>
                  </a:schemeClr>
                </a:solidFill>
                <a:latin typeface="Calibri" pitchFamily="34" charset="0"/>
              </a:rPr>
              <a:t>3.   </a:t>
            </a:r>
            <a:r>
              <a:rPr lang="it-IT" sz="1800" b="1" i="1" dirty="0">
                <a:solidFill>
                  <a:schemeClr val="tx1">
                    <a:lumMod val="65000"/>
                    <a:lumOff val="35000"/>
                  </a:schemeClr>
                </a:solidFill>
                <a:latin typeface="Calibri" pitchFamily="34" charset="0"/>
              </a:rPr>
              <a:t>l’occupazione</a:t>
            </a:r>
            <a:endParaRPr lang="it-IT" sz="2000" b="1" i="1" dirty="0">
              <a:solidFill>
                <a:schemeClr val="tx1">
                  <a:lumMod val="65000"/>
                  <a:lumOff val="35000"/>
                </a:schemeClr>
              </a:solidFill>
              <a:latin typeface="Calibri" pitchFamily="34" charset="0"/>
            </a:endParaRPr>
          </a:p>
        </p:txBody>
      </p:sp>
      <p:sp>
        <p:nvSpPr>
          <p:cNvPr id="4103" name="Rectangle 172"/>
          <p:cNvSpPr>
            <a:spLocks noChangeArrowheads="1"/>
          </p:cNvSpPr>
          <p:nvPr/>
        </p:nvSpPr>
        <p:spPr bwMode="auto">
          <a:xfrm>
            <a:off x="5618252" y="5877272"/>
            <a:ext cx="2880320"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Fonte: Uffici Studi Associazioni di filiera</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68760"/>
            <a:ext cx="7319453" cy="4533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12"/>
          </p:nvPr>
        </p:nvSpPr>
        <p:spPr/>
        <p:txBody>
          <a:bodyPr/>
          <a:lstStyle/>
          <a:p>
            <a:fld id="{6D19E3A9-8EC7-4525-8242-A67FE3D9118C}" type="slidenum">
              <a:rPr lang="it-IT" smtClean="0"/>
              <a:pPr/>
              <a:t>11</a:t>
            </a:fld>
            <a:endParaRPr lang="it-IT" dirty="0"/>
          </a:p>
        </p:txBody>
      </p:sp>
    </p:spTree>
    <p:extLst>
      <p:ext uri="{BB962C8B-B14F-4D97-AF65-F5344CB8AC3E}">
        <p14:creationId xmlns:p14="http://schemas.microsoft.com/office/powerpoint/2010/main" val="3511217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r>
              <a:rPr lang="it-IT" sz="2400" b="1" dirty="0">
                <a:solidFill>
                  <a:schemeClr val="tx1">
                    <a:lumMod val="65000"/>
                    <a:lumOff val="35000"/>
                  </a:schemeClr>
                </a:solidFill>
                <a:latin typeface="Calibri" pitchFamily="34" charset="0"/>
              </a:rPr>
              <a:t>La dinamica delle </a:t>
            </a:r>
            <a:r>
              <a:rPr lang="it-IT" sz="2400" b="1" dirty="0" err="1">
                <a:solidFill>
                  <a:schemeClr val="tx1">
                    <a:lumMod val="65000"/>
                    <a:lumOff val="35000"/>
                  </a:schemeClr>
                </a:solidFill>
                <a:latin typeface="Calibri" pitchFamily="34" charset="0"/>
              </a:rPr>
              <a:t>macrovariabili</a:t>
            </a:r>
            <a:r>
              <a:rPr lang="it-IT" sz="2400" b="1" dirty="0">
                <a:solidFill>
                  <a:schemeClr val="tx1">
                    <a:lumMod val="65000"/>
                    <a:lumOff val="35000"/>
                  </a:schemeClr>
                </a:solidFill>
                <a:latin typeface="Calibri" pitchFamily="34" charset="0"/>
              </a:rPr>
              <a:t> della Filiera</a:t>
            </a:r>
            <a:r>
              <a:rPr lang="it-IT" sz="2800" b="1" dirty="0">
                <a:solidFill>
                  <a:schemeClr val="tx1">
                    <a:lumMod val="65000"/>
                    <a:lumOff val="35000"/>
                  </a:schemeClr>
                </a:solidFill>
                <a:latin typeface="Calibri" pitchFamily="34" charset="0"/>
              </a:rPr>
              <a:t> </a:t>
            </a:r>
            <a:br>
              <a:rPr lang="it-IT" sz="2800" b="1" dirty="0">
                <a:solidFill>
                  <a:schemeClr val="tx1">
                    <a:lumMod val="65000"/>
                    <a:lumOff val="35000"/>
                  </a:schemeClr>
                </a:solidFill>
                <a:latin typeface="Calibri" pitchFamily="34" charset="0"/>
              </a:rPr>
            </a:br>
            <a:r>
              <a:rPr lang="it-IT" sz="2000" b="1" dirty="0">
                <a:solidFill>
                  <a:schemeClr val="tx1">
                    <a:lumMod val="65000"/>
                    <a:lumOff val="35000"/>
                  </a:schemeClr>
                </a:solidFill>
                <a:latin typeface="Calibri" pitchFamily="34" charset="0"/>
              </a:rPr>
              <a:t>3.   </a:t>
            </a:r>
            <a:r>
              <a:rPr lang="it-IT" sz="2000" b="1" i="1" dirty="0">
                <a:solidFill>
                  <a:schemeClr val="tx1">
                    <a:lumMod val="65000"/>
                    <a:lumOff val="35000"/>
                  </a:schemeClr>
                </a:solidFill>
                <a:latin typeface="Calibri" pitchFamily="34" charset="0"/>
              </a:rPr>
              <a:t>l’occupazione</a:t>
            </a:r>
            <a:endParaRPr lang="it-IT" sz="2400" i="1" dirty="0">
              <a:solidFill>
                <a:schemeClr val="tx1">
                  <a:lumMod val="65000"/>
                  <a:lumOff val="35000"/>
                </a:schemeClr>
              </a:solidFill>
            </a:endParaRPr>
          </a:p>
        </p:txBody>
      </p:sp>
      <p:sp>
        <p:nvSpPr>
          <p:cNvPr id="29702" name="Rettangolo 5"/>
          <p:cNvSpPr>
            <a:spLocks noChangeArrowheads="1"/>
          </p:cNvSpPr>
          <p:nvPr/>
        </p:nvSpPr>
        <p:spPr bwMode="auto">
          <a:xfrm>
            <a:off x="560704" y="2123415"/>
            <a:ext cx="8064896" cy="3185487"/>
          </a:xfrm>
          <a:prstGeom prst="rect">
            <a:avLst/>
          </a:prstGeom>
          <a:noFill/>
          <a:ln w="9525">
            <a:noFill/>
            <a:miter lim="800000"/>
            <a:headEnd/>
            <a:tailEnd/>
          </a:ln>
        </p:spPr>
        <p:txBody>
          <a:bodyPr wrap="square">
            <a:spAutoFit/>
          </a:bodyPr>
          <a:lstStyle/>
          <a:p>
            <a:pPr algn="just">
              <a:spcBef>
                <a:spcPct val="50000"/>
              </a:spcBef>
              <a:buClr>
                <a:srgbClr val="FF3300"/>
              </a:buClr>
              <a:buSzPct val="80000"/>
            </a:pPr>
            <a:r>
              <a:rPr lang="it-IT" sz="1700" dirty="0">
                <a:solidFill>
                  <a:schemeClr val="tx1">
                    <a:lumMod val="65000"/>
                    <a:lumOff val="35000"/>
                  </a:schemeClr>
                </a:solidFill>
                <a:latin typeface="Calibri" panose="020F0502020204030204" pitchFamily="34" charset="0"/>
              </a:rPr>
              <a:t>L’occupazione ha continuato a seguire anche nel 2015 il trend decrescente degli ultimi anni:</a:t>
            </a:r>
          </a:p>
          <a:p>
            <a:pPr marL="361950" indent="-361950" algn="just">
              <a:spcBef>
                <a:spcPct val="50000"/>
              </a:spcBef>
              <a:buClr>
                <a:srgbClr val="FF3300"/>
              </a:buClr>
              <a:buSzPct val="80000"/>
              <a:buFont typeface="Wingdings" pitchFamily="2" charset="2"/>
              <a:buChar char="l"/>
            </a:pPr>
            <a:r>
              <a:rPr lang="it-IT" sz="1700" b="1" dirty="0">
                <a:solidFill>
                  <a:schemeClr val="tx1">
                    <a:lumMod val="65000"/>
                    <a:lumOff val="35000"/>
                  </a:schemeClr>
                </a:solidFill>
                <a:latin typeface="Calibri" panose="020F0502020204030204" pitchFamily="34" charset="0"/>
              </a:rPr>
              <a:t>occupazione diretta </a:t>
            </a:r>
            <a:r>
              <a:rPr lang="it-IT" sz="1700" dirty="0">
                <a:solidFill>
                  <a:schemeClr val="tx1">
                    <a:lumMod val="65000"/>
                    <a:lumOff val="35000"/>
                  </a:schemeClr>
                </a:solidFill>
                <a:latin typeface="Calibri" panose="020F0502020204030204" pitchFamily="34" charset="0"/>
              </a:rPr>
              <a:t>di </a:t>
            </a:r>
            <a:r>
              <a:rPr lang="it-IT" sz="1700" b="1" dirty="0">
                <a:solidFill>
                  <a:schemeClr val="tx1">
                    <a:lumMod val="65000"/>
                    <a:lumOff val="35000"/>
                  </a:schemeClr>
                </a:solidFill>
                <a:latin typeface="Calibri" panose="020F0502020204030204" pitchFamily="34" charset="0"/>
              </a:rPr>
              <a:t>197.000 addetti nel 2015</a:t>
            </a:r>
            <a:r>
              <a:rPr lang="it-IT" sz="1700" dirty="0">
                <a:solidFill>
                  <a:schemeClr val="tx1">
                    <a:lumMod val="65000"/>
                    <a:lumOff val="35000"/>
                  </a:schemeClr>
                </a:solidFill>
                <a:latin typeface="Calibri" panose="020F0502020204030204" pitchFamily="34" charset="0"/>
              </a:rPr>
              <a:t>, in calo dell’1,2% rispetto ai 200 mila del 2014, pari al 5% dell’occupazione manifatturiera complessiva</a:t>
            </a:r>
            <a:r>
              <a:rPr lang="it-IT" dirty="0">
                <a:solidFill>
                  <a:schemeClr val="tx1">
                    <a:lumMod val="65000"/>
                    <a:lumOff val="35000"/>
                  </a:schemeClr>
                </a:solidFill>
                <a:latin typeface="Calibri" panose="020F0502020204030204" pitchFamily="34" charset="0"/>
              </a:rPr>
              <a:t>;</a:t>
            </a:r>
          </a:p>
          <a:p>
            <a:pPr marL="361950" indent="-361950" algn="just">
              <a:spcBef>
                <a:spcPct val="50000"/>
              </a:spcBef>
              <a:buClr>
                <a:srgbClr val="FF3300"/>
              </a:buClr>
              <a:buSzPct val="80000"/>
              <a:buFont typeface="Wingdings" pitchFamily="2" charset="2"/>
              <a:buChar char="l"/>
            </a:pPr>
            <a:r>
              <a:rPr lang="it-IT" sz="1700" dirty="0">
                <a:solidFill>
                  <a:schemeClr val="tx1">
                    <a:lumMod val="65000"/>
                    <a:lumOff val="35000"/>
                  </a:schemeClr>
                </a:solidFill>
                <a:latin typeface="Calibri" panose="020F0502020204030204" pitchFamily="34" charset="0"/>
              </a:rPr>
              <a:t>un’</a:t>
            </a:r>
            <a:r>
              <a:rPr lang="it-IT" sz="1700" b="1" dirty="0">
                <a:solidFill>
                  <a:schemeClr val="tx1">
                    <a:lumMod val="65000"/>
                    <a:lumOff val="35000"/>
                  </a:schemeClr>
                </a:solidFill>
                <a:latin typeface="Calibri" panose="020F0502020204030204" pitchFamily="34" charset="0"/>
              </a:rPr>
              <a:t>occupazione diretta “indotta” </a:t>
            </a:r>
            <a:r>
              <a:rPr lang="it-IT" sz="1700" dirty="0">
                <a:solidFill>
                  <a:schemeClr val="tx1">
                    <a:lumMod val="65000"/>
                    <a:lumOff val="35000"/>
                  </a:schemeClr>
                </a:solidFill>
                <a:latin typeface="Calibri" panose="020F0502020204030204" pitchFamily="34" charset="0"/>
              </a:rPr>
              <a:t>nei settori a valle valutata in circa </a:t>
            </a:r>
            <a:r>
              <a:rPr lang="it-IT" sz="1700" b="1" dirty="0">
                <a:solidFill>
                  <a:schemeClr val="tx1">
                    <a:lumMod val="65000"/>
                    <a:lumOff val="35000"/>
                  </a:schemeClr>
                </a:solidFill>
                <a:latin typeface="Calibri" panose="020F0502020204030204" pitchFamily="34" charset="0"/>
              </a:rPr>
              <a:t>490.000 unità</a:t>
            </a:r>
            <a:r>
              <a:rPr lang="it-IT" sz="1700" dirty="0">
                <a:solidFill>
                  <a:schemeClr val="tx1">
                    <a:lumMod val="65000"/>
                    <a:lumOff val="35000"/>
                  </a:schemeClr>
                </a:solidFill>
                <a:latin typeface="Calibri" panose="020F0502020204030204" pitchFamily="34" charset="0"/>
              </a:rPr>
              <a:t>, per un </a:t>
            </a:r>
            <a:r>
              <a:rPr lang="it-IT" sz="1700" b="1" dirty="0">
                <a:solidFill>
                  <a:schemeClr val="tx1">
                    <a:lumMod val="65000"/>
                    <a:lumOff val="35000"/>
                  </a:schemeClr>
                </a:solidFill>
                <a:latin typeface="Calibri" panose="020F0502020204030204" pitchFamily="34" charset="0"/>
              </a:rPr>
              <a:t>numero complessivo di addetti diretti e indiretti pari a 687.000 unità</a:t>
            </a:r>
            <a:r>
              <a:rPr lang="it-IT" sz="1700" dirty="0">
                <a:solidFill>
                  <a:schemeClr val="tx1">
                    <a:lumMod val="65000"/>
                    <a:lumOff val="35000"/>
                  </a:schemeClr>
                </a:solidFill>
                <a:latin typeface="Calibri" panose="020F0502020204030204" pitchFamily="34" charset="0"/>
              </a:rPr>
              <a:t>.</a:t>
            </a:r>
          </a:p>
          <a:p>
            <a:pPr marL="361950" indent="-361950" algn="just">
              <a:spcBef>
                <a:spcPct val="50000"/>
              </a:spcBef>
              <a:buClr>
                <a:srgbClr val="FF3300"/>
              </a:buClr>
              <a:buSzPct val="80000"/>
              <a:buFont typeface="Wingdings" pitchFamily="2" charset="2"/>
              <a:buChar char="l"/>
            </a:pPr>
            <a:endParaRPr lang="it-IT" sz="1700" dirty="0">
              <a:solidFill>
                <a:schemeClr val="tx1">
                  <a:lumMod val="65000"/>
                  <a:lumOff val="35000"/>
                </a:schemeClr>
              </a:solidFill>
              <a:latin typeface="Calibri" panose="020F0502020204030204" pitchFamily="34" charset="0"/>
            </a:endParaRPr>
          </a:p>
          <a:p>
            <a:pPr marL="361950" indent="-361950" algn="just">
              <a:spcBef>
                <a:spcPct val="50000"/>
              </a:spcBef>
              <a:buClr>
                <a:srgbClr val="FF3300"/>
              </a:buClr>
              <a:buSzPct val="80000"/>
              <a:buFont typeface="Wingdings" pitchFamily="2" charset="2"/>
              <a:buChar char="l"/>
            </a:pPr>
            <a:endParaRPr lang="it-IT" sz="1700" dirty="0">
              <a:solidFill>
                <a:schemeClr val="tx1">
                  <a:lumMod val="65000"/>
                  <a:lumOff val="35000"/>
                </a:schemeClr>
              </a:solidFill>
              <a:latin typeface="Calibri" panose="020F0502020204030204" pitchFamily="34" charset="0"/>
            </a:endParaRPr>
          </a:p>
          <a:p>
            <a:pPr algn="ctr">
              <a:spcBef>
                <a:spcPct val="50000"/>
              </a:spcBef>
              <a:buClr>
                <a:srgbClr val="FF3300"/>
              </a:buClr>
              <a:buSzPct val="80000"/>
            </a:pPr>
            <a:r>
              <a:rPr lang="it-IT" sz="2000" b="1" dirty="0">
                <a:solidFill>
                  <a:schemeClr val="tx1">
                    <a:lumMod val="65000"/>
                    <a:lumOff val="35000"/>
                  </a:schemeClr>
                </a:solidFill>
                <a:latin typeface="Calibri" panose="020F0502020204030204" pitchFamily="34" charset="0"/>
              </a:rPr>
              <a:t>Quali le perdite della Filiera rispetto ai livelli pre-crisi?</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12</a:t>
            </a:fld>
            <a:endParaRPr lang="it-IT" dirty="0"/>
          </a:p>
        </p:txBody>
      </p:sp>
    </p:spTree>
    <p:extLst>
      <p:ext uri="{BB962C8B-B14F-4D97-AF65-F5344CB8AC3E}">
        <p14:creationId xmlns:p14="http://schemas.microsoft.com/office/powerpoint/2010/main" val="6274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br>
              <a:rPr lang="it-IT" sz="2400" b="1" dirty="0">
                <a:solidFill>
                  <a:schemeClr val="tx1">
                    <a:lumMod val="65000"/>
                    <a:lumOff val="35000"/>
                  </a:schemeClr>
                </a:solidFill>
                <a:latin typeface="Calibri" pitchFamily="34" charset="0"/>
              </a:rPr>
            </a:br>
            <a:br>
              <a:rPr lang="it-IT" sz="2400" b="1" dirty="0">
                <a:solidFill>
                  <a:schemeClr val="tx1">
                    <a:lumMod val="65000"/>
                    <a:lumOff val="35000"/>
                  </a:schemeClr>
                </a:solidFill>
                <a:latin typeface="Calibri" pitchFamily="34" charset="0"/>
              </a:rPr>
            </a:br>
            <a:r>
              <a:rPr lang="it-IT" sz="2400" b="1" dirty="0">
                <a:solidFill>
                  <a:schemeClr val="tx1">
                    <a:lumMod val="65000"/>
                    <a:lumOff val="35000"/>
                  </a:schemeClr>
                </a:solidFill>
                <a:latin typeface="Calibri" pitchFamily="34" charset="0"/>
              </a:rPr>
              <a:t>Quali le perdite della Filiera rispetto ai livelli pre-crisi?</a:t>
            </a:r>
            <a:endParaRPr lang="it-IT" sz="2400" dirty="0">
              <a:solidFill>
                <a:schemeClr val="tx1">
                  <a:lumMod val="65000"/>
                  <a:lumOff val="35000"/>
                </a:schemeClr>
              </a:solidFill>
            </a:endParaRPr>
          </a:p>
        </p:txBody>
      </p:sp>
      <p:sp>
        <p:nvSpPr>
          <p:cNvPr id="29702" name="Rettangolo 5"/>
          <p:cNvSpPr>
            <a:spLocks noChangeArrowheads="1"/>
          </p:cNvSpPr>
          <p:nvPr/>
        </p:nvSpPr>
        <p:spPr bwMode="auto">
          <a:xfrm>
            <a:off x="683568" y="1412776"/>
            <a:ext cx="8064896" cy="4154984"/>
          </a:xfrm>
          <a:prstGeom prst="rect">
            <a:avLst/>
          </a:prstGeom>
          <a:noFill/>
          <a:ln w="9525">
            <a:noFill/>
            <a:miter lim="800000"/>
            <a:headEnd/>
            <a:tailEnd/>
          </a:ln>
        </p:spPr>
        <p:txBody>
          <a:bodyPr wrap="square">
            <a:spAutoFit/>
          </a:bodyPr>
          <a:lstStyle/>
          <a:p>
            <a:pPr algn="just">
              <a:spcBef>
                <a:spcPct val="50000"/>
              </a:spcBef>
              <a:buClr>
                <a:srgbClr val="FF3300"/>
              </a:buClr>
              <a:buSzPct val="80000"/>
            </a:pPr>
            <a:r>
              <a:rPr lang="it-IT" b="1" dirty="0">
                <a:solidFill>
                  <a:schemeClr val="tx1">
                    <a:lumMod val="65000"/>
                    <a:lumOff val="35000"/>
                  </a:schemeClr>
                </a:solidFill>
                <a:latin typeface="Calibri" panose="020F0502020204030204" pitchFamily="34" charset="0"/>
              </a:rPr>
              <a:t>Dal periodo pre-crisi sono sensibili i ridimensionamenti degli aggregati principali della Filiera:</a:t>
            </a:r>
          </a:p>
          <a:p>
            <a:pPr algn="just">
              <a:spcBef>
                <a:spcPct val="50000"/>
              </a:spcBef>
              <a:buClr>
                <a:srgbClr val="FF3300"/>
              </a:buClr>
              <a:buSzPct val="80000"/>
            </a:pPr>
            <a:endParaRPr lang="it-IT" b="1" dirty="0">
              <a:solidFill>
                <a:schemeClr val="tx1">
                  <a:lumMod val="65000"/>
                  <a:lumOff val="35000"/>
                </a:schemeClr>
              </a:solidFill>
              <a:latin typeface="Calibri" panose="020F0502020204030204" pitchFamily="34" charset="0"/>
            </a:endParaRPr>
          </a:p>
          <a:p>
            <a:pPr algn="just">
              <a:spcBef>
                <a:spcPct val="50000"/>
              </a:spcBef>
              <a:buClr>
                <a:srgbClr val="FF3300"/>
              </a:buClr>
              <a:buSzPct val="80000"/>
            </a:pPr>
            <a:r>
              <a:rPr lang="it-IT" sz="1600" b="1" dirty="0">
                <a:solidFill>
                  <a:schemeClr val="tx1">
                    <a:lumMod val="65000"/>
                    <a:lumOff val="35000"/>
                  </a:schemeClr>
                </a:solidFill>
                <a:latin typeface="Calibri" panose="020F0502020204030204" pitchFamily="34" charset="0"/>
              </a:rPr>
              <a:t>Domanda interna              da      38,8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 (2007)        a     26,8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 (2015)         -12,0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a:t>
            </a:r>
          </a:p>
          <a:p>
            <a:pPr algn="just">
              <a:spcBef>
                <a:spcPct val="50000"/>
              </a:spcBef>
              <a:buClr>
                <a:srgbClr val="FF3300"/>
              </a:buClr>
              <a:buSzPct val="80000"/>
            </a:pPr>
            <a:r>
              <a:rPr lang="it-IT" sz="1600" dirty="0">
                <a:solidFill>
                  <a:schemeClr val="tx1">
                    <a:lumMod val="65000"/>
                    <a:lumOff val="35000"/>
                  </a:schemeClr>
                </a:solidFill>
                <a:latin typeface="Calibri" panose="020F0502020204030204" pitchFamily="34" charset="0"/>
              </a:rPr>
              <a:t>               cui vanno ricondotte le rilevanti riduzioni di:</a:t>
            </a:r>
          </a:p>
          <a:p>
            <a:pPr algn="just">
              <a:spcBef>
                <a:spcPct val="50000"/>
              </a:spcBef>
              <a:buClr>
                <a:srgbClr val="FF3300"/>
              </a:buClr>
              <a:buSzPct val="80000"/>
            </a:pPr>
            <a:r>
              <a:rPr lang="it-IT" sz="1600" b="1" dirty="0">
                <a:solidFill>
                  <a:schemeClr val="tx1">
                    <a:lumMod val="65000"/>
                    <a:lumOff val="35000"/>
                  </a:schemeClr>
                </a:solidFill>
                <a:latin typeface="Calibri" panose="020F0502020204030204" pitchFamily="34" charset="0"/>
              </a:rPr>
              <a:t>Fatturato		       da     41,4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 (2007)        a     30,6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 (2015)         -10,8 </a:t>
            </a:r>
            <a:r>
              <a:rPr lang="it-IT" sz="1600" b="1" dirty="0" err="1">
                <a:solidFill>
                  <a:schemeClr val="tx1">
                    <a:lumMod val="65000"/>
                    <a:lumOff val="35000"/>
                  </a:schemeClr>
                </a:solidFill>
                <a:latin typeface="Calibri" panose="020F0502020204030204" pitchFamily="34" charset="0"/>
              </a:rPr>
              <a:t>mldi</a:t>
            </a:r>
            <a:r>
              <a:rPr lang="it-IT" sz="1600" b="1" dirty="0">
                <a:solidFill>
                  <a:schemeClr val="tx1">
                    <a:lumMod val="65000"/>
                    <a:lumOff val="35000"/>
                  </a:schemeClr>
                </a:solidFill>
                <a:latin typeface="Calibri" panose="020F0502020204030204" pitchFamily="34" charset="0"/>
              </a:rPr>
              <a:t> €</a:t>
            </a:r>
          </a:p>
          <a:p>
            <a:pPr algn="just">
              <a:spcBef>
                <a:spcPct val="50000"/>
              </a:spcBef>
              <a:buClr>
                <a:srgbClr val="FF3300"/>
              </a:buClr>
              <a:buSzPct val="80000"/>
            </a:pPr>
            <a:r>
              <a:rPr lang="it-IT" sz="1600" b="1" dirty="0">
                <a:solidFill>
                  <a:schemeClr val="tx1">
                    <a:lumMod val="65000"/>
                    <a:lumOff val="35000"/>
                  </a:schemeClr>
                </a:solidFill>
                <a:latin typeface="Calibri" panose="020F0502020204030204" pitchFamily="34" charset="0"/>
              </a:rPr>
              <a:t>Occupazione diretta          da   245 mila unità (2007)    a  197 mila unità (2015)    -48 mila unità</a:t>
            </a:r>
          </a:p>
          <a:p>
            <a:pPr algn="just">
              <a:spcBef>
                <a:spcPct val="50000"/>
              </a:spcBef>
              <a:buClr>
                <a:srgbClr val="FF3300"/>
              </a:buClr>
              <a:buSzPct val="80000"/>
            </a:pPr>
            <a:r>
              <a:rPr lang="it-IT" sz="1600" b="1" dirty="0">
                <a:solidFill>
                  <a:schemeClr val="tx1">
                    <a:lumMod val="65000"/>
                    <a:lumOff val="35000"/>
                  </a:schemeClr>
                </a:solidFill>
                <a:latin typeface="Calibri" panose="020F0502020204030204" pitchFamily="34" charset="0"/>
              </a:rPr>
              <a:t>Occupazione indotta         da   570 mila unità (2007)    a  490 mila unità (2015)    -80 mila unità</a:t>
            </a:r>
          </a:p>
          <a:p>
            <a:pPr algn="just">
              <a:spcBef>
                <a:spcPct val="50000"/>
              </a:spcBef>
              <a:buClr>
                <a:srgbClr val="FF3300"/>
              </a:buClr>
              <a:buSzPct val="80000"/>
            </a:pPr>
            <a:r>
              <a:rPr lang="it-IT" sz="1600" b="1" dirty="0">
                <a:solidFill>
                  <a:schemeClr val="tx1">
                    <a:lumMod val="65000"/>
                    <a:lumOff val="35000"/>
                  </a:schemeClr>
                </a:solidFill>
                <a:latin typeface="Calibri" panose="020F0502020204030204" pitchFamily="34" charset="0"/>
              </a:rPr>
              <a:t>Occupazione totale            da   815 mila unità (2007)   a  687 mila unità (2015)  -128 mila unità</a:t>
            </a:r>
            <a:r>
              <a:rPr lang="it-IT" dirty="0">
                <a:solidFill>
                  <a:schemeClr val="tx1">
                    <a:lumMod val="65000"/>
                    <a:lumOff val="35000"/>
                  </a:schemeClr>
                </a:solidFill>
                <a:latin typeface="Calibri" panose="020F0502020204030204" pitchFamily="34" charset="0"/>
              </a:rPr>
              <a:t>           </a:t>
            </a:r>
            <a:r>
              <a:rPr lang="it-IT" sz="100" dirty="0">
                <a:solidFill>
                  <a:schemeClr val="tx1">
                    <a:lumMod val="65000"/>
                    <a:lumOff val="35000"/>
                  </a:schemeClr>
                </a:solidFill>
                <a:latin typeface="Calibri" panose="020F0502020204030204" pitchFamily="34" charset="0"/>
              </a:rPr>
              <a:t>                                                                             </a:t>
            </a:r>
          </a:p>
          <a:p>
            <a:pPr algn="just">
              <a:spcBef>
                <a:spcPct val="50000"/>
              </a:spcBef>
              <a:buClr>
                <a:srgbClr val="FF3300"/>
              </a:buClr>
              <a:buSzPct val="80000"/>
            </a:pPr>
            <a:r>
              <a:rPr lang="it-IT" dirty="0">
                <a:solidFill>
                  <a:schemeClr val="tx1">
                    <a:lumMod val="65000"/>
                    <a:lumOff val="35000"/>
                  </a:schemeClr>
                </a:solidFill>
                <a:latin typeface="Calibri" panose="020F0502020204030204" pitchFamily="34" charset="0"/>
              </a:rPr>
              <a:t>				</a:t>
            </a:r>
          </a:p>
          <a:p>
            <a:pPr algn="just">
              <a:spcBef>
                <a:spcPct val="50000"/>
              </a:spcBef>
              <a:buClr>
                <a:srgbClr val="FF3300"/>
              </a:buClr>
              <a:buSzPct val="80000"/>
            </a:pPr>
            <a:r>
              <a:rPr lang="it-IT" dirty="0">
                <a:solidFill>
                  <a:schemeClr val="tx1">
                    <a:lumMod val="65000"/>
                    <a:lumOff val="35000"/>
                  </a:schemeClr>
                </a:solidFill>
                <a:latin typeface="Calibri" panose="020F0502020204030204" pitchFamily="34" charset="0"/>
              </a:rPr>
              <a:t>                                                                            … e, nei dettagli dei diversi settori,</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13</a:t>
            </a:fld>
            <a:endParaRPr lang="it-IT" dirty="0"/>
          </a:p>
        </p:txBody>
      </p:sp>
    </p:spTree>
    <p:extLst>
      <p:ext uri="{BB962C8B-B14F-4D97-AF65-F5344CB8AC3E}">
        <p14:creationId xmlns:p14="http://schemas.microsoft.com/office/powerpoint/2010/main" val="1806165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a:xfrm>
            <a:off x="35497" y="496451"/>
            <a:ext cx="7920880" cy="432966"/>
          </a:xfrm>
        </p:spPr>
        <p:txBody>
          <a:bodyPr anchorCtr="1"/>
          <a:lstStyle/>
          <a:p>
            <a:pPr eaLnBrk="1" hangingPunct="1"/>
            <a:r>
              <a:rPr lang="it-IT" sz="2400" b="1" dirty="0">
                <a:solidFill>
                  <a:schemeClr val="tx1">
                    <a:lumMod val="65000"/>
                    <a:lumOff val="35000"/>
                  </a:schemeClr>
                </a:solidFill>
                <a:latin typeface="Calibri" pitchFamily="34" charset="0"/>
              </a:rPr>
              <a:t>La domanda interna della Filiera per comparti</a:t>
            </a:r>
            <a:r>
              <a:rPr lang="it-IT" sz="2600" b="1" dirty="0">
                <a:solidFill>
                  <a:schemeClr val="tx1">
                    <a:lumMod val="65000"/>
                    <a:lumOff val="35000"/>
                  </a:schemeClr>
                </a:solidFill>
                <a:latin typeface="Calibri" pitchFamily="34" charset="0"/>
              </a:rPr>
              <a:t> </a:t>
            </a:r>
            <a:r>
              <a:rPr lang="it-IT" sz="2000" b="1" dirty="0">
                <a:solidFill>
                  <a:schemeClr val="tx1">
                    <a:lumMod val="65000"/>
                    <a:lumOff val="35000"/>
                  </a:schemeClr>
                </a:solidFill>
                <a:latin typeface="Calibri" pitchFamily="34" charset="0"/>
              </a:rPr>
              <a:t>[Mln Euro]</a:t>
            </a:r>
          </a:p>
        </p:txBody>
      </p:sp>
      <p:sp>
        <p:nvSpPr>
          <p:cNvPr id="11" name="Rectangle 104"/>
          <p:cNvSpPr>
            <a:spLocks noChangeArrowheads="1"/>
          </p:cNvSpPr>
          <p:nvPr/>
        </p:nvSpPr>
        <p:spPr bwMode="auto">
          <a:xfrm>
            <a:off x="516344" y="5229200"/>
            <a:ext cx="4968552"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Preconsuntivi;      ** Dati comprensivi dei ricavi da pubblicità</a:t>
            </a:r>
          </a:p>
        </p:txBody>
      </p:sp>
      <p:sp>
        <p:nvSpPr>
          <p:cNvPr id="12" name="Rectangle 105"/>
          <p:cNvSpPr>
            <a:spLocks noChangeArrowheads="1"/>
          </p:cNvSpPr>
          <p:nvPr/>
        </p:nvSpPr>
        <p:spPr bwMode="auto">
          <a:xfrm>
            <a:off x="5882688" y="5517231"/>
            <a:ext cx="2736304"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Fonte: Uffici Studi Associazioni di filiera</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14</a:t>
            </a:fld>
            <a:endParaRPr lang="it-I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44" y="1333534"/>
            <a:ext cx="8232295" cy="3736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707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30509" y="476672"/>
            <a:ext cx="6701732" cy="432966"/>
          </a:xfrm>
        </p:spPr>
        <p:txBody>
          <a:bodyPr anchorCtr="1"/>
          <a:lstStyle/>
          <a:p>
            <a:pPr eaLnBrk="1" hangingPunct="1"/>
            <a:r>
              <a:rPr lang="it-IT" sz="2400" b="1" dirty="0">
                <a:solidFill>
                  <a:schemeClr val="tx1">
                    <a:lumMod val="65000"/>
                    <a:lumOff val="35000"/>
                  </a:schemeClr>
                </a:solidFill>
                <a:latin typeface="Calibri" pitchFamily="34" charset="0"/>
              </a:rPr>
              <a:t>Il fatturato della Filiera per comparti</a:t>
            </a:r>
            <a:r>
              <a:rPr lang="it-IT" sz="2600" b="1" dirty="0">
                <a:solidFill>
                  <a:schemeClr val="tx1">
                    <a:lumMod val="65000"/>
                    <a:lumOff val="35000"/>
                  </a:schemeClr>
                </a:solidFill>
                <a:latin typeface="Calibri" pitchFamily="34" charset="0"/>
              </a:rPr>
              <a:t> </a:t>
            </a:r>
            <a:r>
              <a:rPr lang="it-IT" sz="2000" b="1" dirty="0">
                <a:solidFill>
                  <a:schemeClr val="tx1">
                    <a:lumMod val="65000"/>
                    <a:lumOff val="35000"/>
                  </a:schemeClr>
                </a:solidFill>
                <a:latin typeface="Calibri" pitchFamily="34" charset="0"/>
              </a:rPr>
              <a:t>[Mln Euro]</a:t>
            </a:r>
          </a:p>
        </p:txBody>
      </p:sp>
      <p:sp>
        <p:nvSpPr>
          <p:cNvPr id="7174" name="Rectangle 104"/>
          <p:cNvSpPr>
            <a:spLocks noChangeArrowheads="1"/>
          </p:cNvSpPr>
          <p:nvPr/>
        </p:nvSpPr>
        <p:spPr bwMode="auto">
          <a:xfrm>
            <a:off x="539104" y="5289342"/>
            <a:ext cx="4968552" cy="166199"/>
          </a:xfrm>
          <a:prstGeom prst="rect">
            <a:avLst/>
          </a:prstGeom>
          <a:noFill/>
          <a:ln w="9525">
            <a:noFill/>
            <a:miter lim="800000"/>
            <a:headEnd/>
            <a:tailEnd/>
          </a:ln>
        </p:spPr>
        <p:txBody>
          <a:bodyPr wrap="square" tIns="0" bIns="0">
            <a:spAutoFit/>
          </a:bodyPr>
          <a:lstStyle/>
          <a:p>
            <a:pPr algn="just">
              <a:lnSpc>
                <a:spcPct val="90000"/>
              </a:lnSpc>
              <a:buClr>
                <a:srgbClr val="FF3300"/>
              </a:buClr>
            </a:pPr>
            <a:r>
              <a:rPr lang="it-IT" sz="1200" b="1" i="1" dirty="0">
                <a:solidFill>
                  <a:schemeClr val="tx1">
                    <a:lumMod val="65000"/>
                    <a:lumOff val="35000"/>
                  </a:schemeClr>
                </a:solidFill>
                <a:latin typeface="Calibri" panose="020F0502020204030204" pitchFamily="34" charset="0"/>
              </a:rPr>
              <a:t>* Preconsuntivi;     ** Dati comprensivi dei ricavi da pubblicità</a:t>
            </a:r>
          </a:p>
        </p:txBody>
      </p:sp>
      <p:sp>
        <p:nvSpPr>
          <p:cNvPr id="7175" name="Rectangle 105"/>
          <p:cNvSpPr>
            <a:spLocks noChangeArrowheads="1"/>
          </p:cNvSpPr>
          <p:nvPr/>
        </p:nvSpPr>
        <p:spPr bwMode="auto">
          <a:xfrm>
            <a:off x="6084168" y="5289342"/>
            <a:ext cx="2736304"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Fonte: Uffici Studi Associazioni di filiera</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15</a:t>
            </a:fld>
            <a:endParaRPr lang="it-IT"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42" y="1340767"/>
            <a:ext cx="8171048" cy="3736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104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107504" y="332656"/>
            <a:ext cx="7741045" cy="576263"/>
          </a:xfrm>
        </p:spPr>
        <p:txBody>
          <a:bodyPr anchorCtr="1"/>
          <a:lstStyle/>
          <a:p>
            <a:pPr eaLnBrk="1" hangingPunct="1"/>
            <a:r>
              <a:rPr lang="it-IT" sz="2400" b="1" dirty="0">
                <a:solidFill>
                  <a:schemeClr val="tx1">
                    <a:lumMod val="65000"/>
                    <a:lumOff val="35000"/>
                  </a:schemeClr>
                </a:solidFill>
                <a:latin typeface="Calibri" pitchFamily="34" charset="0"/>
              </a:rPr>
              <a:t>L’occupazione nella Filiera della carta</a:t>
            </a:r>
            <a:r>
              <a:rPr lang="it-IT" sz="2600" b="1" dirty="0">
                <a:solidFill>
                  <a:schemeClr val="tx1">
                    <a:lumMod val="65000"/>
                    <a:lumOff val="35000"/>
                  </a:schemeClr>
                </a:solidFill>
                <a:latin typeface="Calibri" pitchFamily="34" charset="0"/>
              </a:rPr>
              <a:t> </a:t>
            </a:r>
            <a:r>
              <a:rPr lang="it-IT" sz="2000" b="1" dirty="0">
                <a:solidFill>
                  <a:schemeClr val="tx1">
                    <a:lumMod val="65000"/>
                    <a:lumOff val="35000"/>
                  </a:schemeClr>
                </a:solidFill>
                <a:latin typeface="Calibri" pitchFamily="34" charset="0"/>
              </a:rPr>
              <a:t>[Numero di addetti]</a:t>
            </a:r>
          </a:p>
        </p:txBody>
      </p:sp>
      <p:sp>
        <p:nvSpPr>
          <p:cNvPr id="13318" name="Rectangle 116"/>
          <p:cNvSpPr>
            <a:spLocks noChangeArrowheads="1"/>
          </p:cNvSpPr>
          <p:nvPr/>
        </p:nvSpPr>
        <p:spPr bwMode="auto">
          <a:xfrm>
            <a:off x="5975399" y="5669439"/>
            <a:ext cx="3168601"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Fonte: Uffici Studi Associazioni di Filiera</a:t>
            </a:r>
          </a:p>
        </p:txBody>
      </p:sp>
      <p:sp>
        <p:nvSpPr>
          <p:cNvPr id="13319" name="Text Box 117"/>
          <p:cNvSpPr txBox="1">
            <a:spLocks noChangeArrowheads="1"/>
          </p:cNvSpPr>
          <p:nvPr/>
        </p:nvSpPr>
        <p:spPr bwMode="auto">
          <a:xfrm>
            <a:off x="500196" y="5185227"/>
            <a:ext cx="8171048" cy="498598"/>
          </a:xfrm>
          <a:prstGeom prst="rect">
            <a:avLst/>
          </a:prstGeom>
          <a:noFill/>
          <a:ln w="9525">
            <a:noFill/>
            <a:miter lim="800000"/>
            <a:headEnd/>
            <a:tailEnd/>
          </a:ln>
        </p:spPr>
        <p:txBody>
          <a:bodyPr wrap="square" tIns="0" bIns="0">
            <a:spAutoFit/>
          </a:bodyPr>
          <a:lstStyle>
            <a:defPPr>
              <a:defRPr lang="it-IT"/>
            </a:defPPr>
            <a:lvl1pPr algn="just">
              <a:lnSpc>
                <a:spcPct val="90000"/>
              </a:lnSpc>
              <a:buClr>
                <a:srgbClr val="FF3300"/>
              </a:buClr>
              <a:buFont typeface="Wingdings" pitchFamily="2" charset="2"/>
              <a:buNone/>
              <a:defRPr sz="1400" b="1" i="1">
                <a:solidFill>
                  <a:schemeClr val="tx1">
                    <a:lumMod val="65000"/>
                    <a:lumOff val="35000"/>
                  </a:schemeClr>
                </a:solidFill>
                <a:latin typeface="Calibri" panose="020F0502020204030204" pitchFamily="34" charset="0"/>
              </a:defRPr>
            </a:lvl1pPr>
          </a:lstStyle>
          <a:p>
            <a:pPr algn="l"/>
            <a:r>
              <a:rPr lang="it-IT" sz="1200" dirty="0"/>
              <a:t>*   Preconsuntivi              </a:t>
            </a:r>
          </a:p>
          <a:p>
            <a:pPr algn="l"/>
            <a:r>
              <a:rPr lang="it-IT" sz="1200" dirty="0"/>
              <a:t>**Solo giornalisti;  gli addetti  grafici sono compresi nel dato dell’industria della stampa, cartotecnica e trasformazione (dati Assografici)</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16</a:t>
            </a:fld>
            <a:endParaRPr lang="it-IT"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196" y="1340768"/>
            <a:ext cx="8171048" cy="3736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0019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title"/>
          </p:nvPr>
        </p:nvSpPr>
        <p:spPr>
          <a:xfrm>
            <a:off x="395536" y="260648"/>
            <a:ext cx="8496944" cy="620689"/>
          </a:xfrm>
        </p:spPr>
        <p:txBody>
          <a:bodyPr/>
          <a:lstStyle/>
          <a:p>
            <a:pPr eaLnBrk="1" hangingPunct="1"/>
            <a:br>
              <a:rPr lang="it-IT" sz="2400" b="1" dirty="0">
                <a:solidFill>
                  <a:schemeClr val="tx1">
                    <a:lumMod val="65000"/>
                    <a:lumOff val="35000"/>
                  </a:schemeClr>
                </a:solidFill>
                <a:latin typeface="Calibri" pitchFamily="34" charset="0"/>
              </a:rPr>
            </a:br>
            <a:br>
              <a:rPr lang="it-IT" sz="2400" b="1" dirty="0">
                <a:solidFill>
                  <a:schemeClr val="tx1">
                    <a:lumMod val="65000"/>
                    <a:lumOff val="35000"/>
                  </a:schemeClr>
                </a:solidFill>
                <a:latin typeface="Calibri" pitchFamily="34" charset="0"/>
              </a:rPr>
            </a:br>
            <a:br>
              <a:rPr lang="it-IT" sz="2000" b="1" dirty="0">
                <a:solidFill>
                  <a:schemeClr val="tx1">
                    <a:lumMod val="65000"/>
                    <a:lumOff val="35000"/>
                  </a:schemeClr>
                </a:solidFill>
                <a:latin typeface="Calibri" pitchFamily="34" charset="0"/>
              </a:rPr>
            </a:br>
            <a:r>
              <a:rPr lang="it-IT" sz="2000" b="1" dirty="0">
                <a:solidFill>
                  <a:schemeClr val="tx1">
                    <a:lumMod val="65000"/>
                    <a:lumOff val="35000"/>
                  </a:schemeClr>
                </a:solidFill>
                <a:latin typeface="Calibri" pitchFamily="34" charset="0"/>
              </a:rPr>
              <a:t>Le dinamiche produttive dei settori Carta e prodotti in carta,  Stampa e del Manifatturiero                                                        </a:t>
            </a:r>
            <a:r>
              <a:rPr lang="it-IT" sz="1600" b="1" dirty="0">
                <a:solidFill>
                  <a:schemeClr val="tx1">
                    <a:lumMod val="65000"/>
                    <a:lumOff val="35000"/>
                  </a:schemeClr>
                </a:solidFill>
                <a:latin typeface="Calibri" pitchFamily="34" charset="0"/>
              </a:rPr>
              <a:t>-1990-2015– numeri indici 1990=100</a:t>
            </a:r>
          </a:p>
        </p:txBody>
      </p:sp>
      <p:sp>
        <p:nvSpPr>
          <p:cNvPr id="4103" name="Rectangle 172"/>
          <p:cNvSpPr>
            <a:spLocks noChangeArrowheads="1"/>
          </p:cNvSpPr>
          <p:nvPr/>
        </p:nvSpPr>
        <p:spPr bwMode="auto">
          <a:xfrm>
            <a:off x="5618252" y="5877272"/>
            <a:ext cx="2880320"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Fonte: Elaborazioni su dati ISTAT</a:t>
            </a:r>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167600"/>
            <a:ext cx="7200800" cy="4704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12"/>
          </p:nvPr>
        </p:nvSpPr>
        <p:spPr/>
        <p:txBody>
          <a:bodyPr/>
          <a:lstStyle/>
          <a:p>
            <a:fld id="{6D19E3A9-8EC7-4525-8242-A67FE3D9118C}" type="slidenum">
              <a:rPr lang="it-IT" smtClean="0"/>
              <a:pPr/>
              <a:t>17</a:t>
            </a:fld>
            <a:endParaRPr lang="it-IT" dirty="0"/>
          </a:p>
        </p:txBody>
      </p:sp>
    </p:spTree>
    <p:extLst>
      <p:ext uri="{BB962C8B-B14F-4D97-AF65-F5344CB8AC3E}">
        <p14:creationId xmlns:p14="http://schemas.microsoft.com/office/powerpoint/2010/main" val="9111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r>
              <a:rPr lang="it-IT" sz="2000" b="1" dirty="0">
                <a:solidFill>
                  <a:schemeClr val="tx1">
                    <a:lumMod val="65000"/>
                    <a:lumOff val="35000"/>
                  </a:schemeClr>
                </a:solidFill>
                <a:latin typeface="Calibri" pitchFamily="34" charset="0"/>
              </a:rPr>
              <a:t>Le dinamiche produttive dei settori Carta e prodotti in carta e Stampa</a:t>
            </a:r>
            <a:endParaRPr lang="it-IT" sz="1800" dirty="0">
              <a:solidFill>
                <a:schemeClr val="tx1">
                  <a:lumMod val="65000"/>
                  <a:lumOff val="35000"/>
                </a:schemeClr>
              </a:solidFill>
            </a:endParaRPr>
          </a:p>
        </p:txBody>
      </p:sp>
      <p:sp>
        <p:nvSpPr>
          <p:cNvPr id="31749" name="Rettangolo 5"/>
          <p:cNvSpPr>
            <a:spLocks noChangeArrowheads="1"/>
          </p:cNvSpPr>
          <p:nvPr/>
        </p:nvSpPr>
        <p:spPr bwMode="auto">
          <a:xfrm>
            <a:off x="457198" y="1628800"/>
            <a:ext cx="8291265" cy="3847207"/>
          </a:xfrm>
          <a:prstGeom prst="rect">
            <a:avLst/>
          </a:prstGeom>
          <a:noFill/>
          <a:ln w="9525">
            <a:noFill/>
            <a:miter lim="800000"/>
            <a:headEnd/>
            <a:tailEnd/>
          </a:ln>
        </p:spPr>
        <p:txBody>
          <a:bodyPr wrap="square">
            <a:spAutoFit/>
          </a:bodyPr>
          <a:lstStyle/>
          <a:p>
            <a:pPr algn="just">
              <a:spcAft>
                <a:spcPts val="600"/>
              </a:spcAft>
              <a:defRPr/>
            </a:pPr>
            <a:r>
              <a:rPr lang="it-IT" sz="1700" dirty="0">
                <a:solidFill>
                  <a:schemeClr val="tx1">
                    <a:lumMod val="65000"/>
                    <a:lumOff val="35000"/>
                  </a:schemeClr>
                </a:solidFill>
                <a:latin typeface="Calibri" panose="020F0502020204030204" pitchFamily="34" charset="0"/>
              </a:rPr>
              <a:t>Un raffronto tra l’andamento dei maggiori comparti della Filiera e quello della produzione industriale  emerge:</a:t>
            </a:r>
          </a:p>
          <a:p>
            <a:pPr marL="361950" indent="-361950" algn="just">
              <a:spcBef>
                <a:spcPts val="0"/>
              </a:spcBef>
              <a:spcAft>
                <a:spcPts val="600"/>
              </a:spcAft>
              <a:buClr>
                <a:srgbClr val="FF3300"/>
              </a:buClr>
              <a:buSzPct val="80000"/>
              <a:buFont typeface="Wingdings" pitchFamily="2" charset="2"/>
              <a:buChar char="l"/>
              <a:defRPr/>
            </a:pPr>
            <a:r>
              <a:rPr lang="it-IT" sz="1700" dirty="0">
                <a:solidFill>
                  <a:schemeClr val="tx1">
                    <a:lumMod val="65000"/>
                    <a:lumOff val="35000"/>
                  </a:schemeClr>
                </a:solidFill>
                <a:latin typeface="Calibri" panose="020F0502020204030204" pitchFamily="34" charset="0"/>
              </a:rPr>
              <a:t>una dinamica del comparto ‘</a:t>
            </a:r>
            <a:r>
              <a:rPr lang="it-IT" sz="1700" b="1" dirty="0">
                <a:solidFill>
                  <a:schemeClr val="tx1">
                    <a:lumMod val="65000"/>
                    <a:lumOff val="35000"/>
                  </a:schemeClr>
                </a:solidFill>
                <a:latin typeface="Calibri" panose="020F0502020204030204" pitchFamily="34" charset="0"/>
              </a:rPr>
              <a:t>Carta e Prodotti in Carta’</a:t>
            </a:r>
            <a:r>
              <a:rPr lang="it-IT" sz="1700" dirty="0">
                <a:solidFill>
                  <a:schemeClr val="tx1">
                    <a:lumMod val="65000"/>
                    <a:lumOff val="35000"/>
                  </a:schemeClr>
                </a:solidFill>
                <a:latin typeface="Calibri" panose="020F0502020204030204" pitchFamily="34" charset="0"/>
              </a:rPr>
              <a:t> aderente alla produzione industriale, ma caratterizzata fino al 2007 da tassi di sviluppo accelerati rispetto a quest’ultima; gli andamenti successivi, influenzati generalmente dal  peggioramento del quadro economico nazionale, appaiono più mitigati per il comparto.  Nell’ultimo  triennio questo sembra essersi stabilizzato con leggera tendenza in miglioramento tra il 2014 e il 2015, a fronte della prosecuzione di risultati negativi, pur se contenuti, almeno fino al 2014 per l’intero manifatturiero che mostra una leggera ripresa nel 2015;</a:t>
            </a:r>
          </a:p>
          <a:p>
            <a:pPr marL="361950" indent="-361950" algn="just">
              <a:spcBef>
                <a:spcPts val="0"/>
              </a:spcBef>
              <a:spcAft>
                <a:spcPts val="600"/>
              </a:spcAft>
              <a:buClr>
                <a:srgbClr val="FF3300"/>
              </a:buClr>
              <a:buSzPct val="80000"/>
              <a:buFont typeface="Wingdings" pitchFamily="2" charset="2"/>
              <a:buChar char="l"/>
              <a:defRPr/>
            </a:pPr>
            <a:r>
              <a:rPr lang="it-IT" sz="1700" dirty="0">
                <a:solidFill>
                  <a:schemeClr val="tx1">
                    <a:lumMod val="65000"/>
                    <a:lumOff val="35000"/>
                  </a:schemeClr>
                </a:solidFill>
                <a:latin typeface="Calibri" panose="020F0502020204030204" pitchFamily="34" charset="0"/>
              </a:rPr>
              <a:t>una  situazione certamente più complessa per il settore </a:t>
            </a:r>
            <a:r>
              <a:rPr lang="it-IT" sz="1700" b="1" dirty="0">
                <a:solidFill>
                  <a:schemeClr val="tx1">
                    <a:lumMod val="65000"/>
                    <a:lumOff val="35000"/>
                  </a:schemeClr>
                </a:solidFill>
                <a:latin typeface="Calibri" panose="020F0502020204030204" pitchFamily="34" charset="0"/>
              </a:rPr>
              <a:t>‘Stampa e grafica’</a:t>
            </a:r>
            <a:r>
              <a:rPr lang="it-IT" sz="1700" dirty="0">
                <a:solidFill>
                  <a:schemeClr val="tx1">
                    <a:lumMod val="65000"/>
                    <a:lumOff val="35000"/>
                  </a:schemeClr>
                </a:solidFill>
                <a:latin typeface="Calibri" panose="020F0502020204030204" pitchFamily="34" charset="0"/>
              </a:rPr>
              <a:t>, </a:t>
            </a:r>
            <a:r>
              <a:rPr lang="it-IT" sz="1700" b="1" dirty="0">
                <a:solidFill>
                  <a:schemeClr val="tx1">
                    <a:lumMod val="65000"/>
                    <a:lumOff val="35000"/>
                  </a:schemeClr>
                </a:solidFill>
                <a:latin typeface="Calibri" panose="020F0502020204030204" pitchFamily="34" charset="0"/>
              </a:rPr>
              <a:t>in sensibile riduzione dal 2004 e con una leggera ripresa  solo nel 2015.</a:t>
            </a:r>
          </a:p>
          <a:p>
            <a:pPr marL="361950" indent="-361950" algn="just">
              <a:spcBef>
                <a:spcPts val="0"/>
              </a:spcBef>
              <a:spcAft>
                <a:spcPts val="600"/>
              </a:spcAft>
              <a:buClr>
                <a:srgbClr val="FF3300"/>
              </a:buClr>
              <a:buSzPct val="80000"/>
              <a:buFont typeface="Wingdings" pitchFamily="2" charset="2"/>
              <a:buChar char="l"/>
              <a:defRPr/>
            </a:pPr>
            <a:endParaRPr lang="it-IT" sz="1700" b="1" dirty="0">
              <a:solidFill>
                <a:schemeClr val="tx1">
                  <a:lumMod val="65000"/>
                  <a:lumOff val="35000"/>
                </a:schemeClr>
              </a:solidFill>
              <a:latin typeface="Calibri" panose="020F0502020204030204" pitchFamily="34" charset="0"/>
            </a:endParaRPr>
          </a:p>
          <a:p>
            <a:pPr algn="ctr">
              <a:spcBef>
                <a:spcPts val="0"/>
              </a:spcBef>
              <a:spcAft>
                <a:spcPts val="600"/>
              </a:spcAft>
              <a:buClr>
                <a:srgbClr val="FF3300"/>
              </a:buClr>
              <a:buSzPct val="80000"/>
              <a:defRPr/>
            </a:pPr>
            <a:r>
              <a:rPr lang="it-IT" sz="2000" b="1" dirty="0">
                <a:solidFill>
                  <a:schemeClr val="tx1">
                    <a:lumMod val="65000"/>
                    <a:lumOff val="35000"/>
                  </a:schemeClr>
                </a:solidFill>
                <a:latin typeface="Calibri" panose="020F0502020204030204" pitchFamily="34" charset="0"/>
              </a:rPr>
              <a:t>Quali i fattori alla base delle dinamiche osservate?</a:t>
            </a:r>
            <a:endParaRPr lang="it-IT" b="1" dirty="0">
              <a:solidFill>
                <a:schemeClr val="tx1">
                  <a:lumMod val="65000"/>
                  <a:lumOff val="35000"/>
                </a:schemeClr>
              </a:solidFill>
              <a:latin typeface="Calibri" panose="020F0502020204030204" pitchFamily="34" charset="0"/>
            </a:endParaRP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18</a:t>
            </a:fld>
            <a:endParaRPr lang="it-IT" dirty="0"/>
          </a:p>
        </p:txBody>
      </p:sp>
    </p:spTree>
    <p:extLst>
      <p:ext uri="{BB962C8B-B14F-4D97-AF65-F5344CB8AC3E}">
        <p14:creationId xmlns:p14="http://schemas.microsoft.com/office/powerpoint/2010/main" val="1040947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a:xfrm>
            <a:off x="107504" y="274638"/>
            <a:ext cx="8928992" cy="633412"/>
          </a:xfrm>
        </p:spPr>
        <p:txBody>
          <a:bodyPr/>
          <a:lstStyle/>
          <a:p>
            <a:pPr algn="ctr"/>
            <a:r>
              <a:rPr lang="it-IT" sz="2400" b="1" dirty="0">
                <a:solidFill>
                  <a:schemeClr val="tx1">
                    <a:lumMod val="65000"/>
                    <a:lumOff val="35000"/>
                  </a:schemeClr>
                </a:solidFill>
                <a:latin typeface="Calibri" pitchFamily="34" charset="0"/>
              </a:rPr>
              <a:t>Le determinanti delle dinamiche produttive dei settori della Carta e prodotti in carta  e della Stampa</a:t>
            </a:r>
            <a:endParaRPr lang="it-IT" sz="2000" dirty="0">
              <a:solidFill>
                <a:srgbClr val="FF0000"/>
              </a:solidFill>
            </a:endParaRPr>
          </a:p>
        </p:txBody>
      </p:sp>
      <p:sp>
        <p:nvSpPr>
          <p:cNvPr id="31749" name="Rettangolo 5"/>
          <p:cNvSpPr>
            <a:spLocks noChangeArrowheads="1"/>
          </p:cNvSpPr>
          <p:nvPr/>
        </p:nvSpPr>
        <p:spPr bwMode="auto">
          <a:xfrm>
            <a:off x="457201" y="1052736"/>
            <a:ext cx="8291264" cy="5268109"/>
          </a:xfrm>
          <a:prstGeom prst="rect">
            <a:avLst/>
          </a:prstGeom>
          <a:noFill/>
          <a:ln w="9525">
            <a:noFill/>
            <a:miter lim="800000"/>
            <a:headEnd/>
            <a:tailEnd/>
          </a:ln>
        </p:spPr>
        <p:txBody>
          <a:bodyPr wrap="square">
            <a:spAutoFit/>
          </a:bodyPr>
          <a:lstStyle/>
          <a:p>
            <a:pPr algn="just">
              <a:spcBef>
                <a:spcPts val="0"/>
              </a:spcBef>
              <a:spcAft>
                <a:spcPts val="200"/>
              </a:spcAft>
              <a:buClr>
                <a:srgbClr val="FF3300"/>
              </a:buClr>
              <a:buSzPct val="80000"/>
              <a:defRPr/>
            </a:pPr>
            <a:r>
              <a:rPr lang="it-IT" sz="1700" dirty="0">
                <a:solidFill>
                  <a:schemeClr val="tx1">
                    <a:lumMod val="65000"/>
                    <a:lumOff val="35000"/>
                  </a:schemeClr>
                </a:solidFill>
                <a:latin typeface="Calibri" panose="020F0502020204030204" pitchFamily="34" charset="0"/>
              </a:rPr>
              <a:t>Gli andamenti analizzati  vanno ricondotti:</a:t>
            </a:r>
          </a:p>
          <a:p>
            <a:pPr marL="285750" indent="-285750" algn="just">
              <a:spcBef>
                <a:spcPts val="0"/>
              </a:spcBef>
              <a:spcAft>
                <a:spcPts val="200"/>
              </a:spcAft>
              <a:buClr>
                <a:srgbClr val="FF3300"/>
              </a:buClr>
              <a:buSzPct val="80000"/>
              <a:buFont typeface="Wingdings" panose="05000000000000000000" pitchFamily="2" charset="2"/>
              <a:buChar char="Ø"/>
              <a:defRPr/>
            </a:pPr>
            <a:r>
              <a:rPr lang="it-IT" sz="1700" dirty="0">
                <a:solidFill>
                  <a:schemeClr val="tx1">
                    <a:lumMod val="65000"/>
                    <a:lumOff val="35000"/>
                  </a:schemeClr>
                </a:solidFill>
                <a:latin typeface="Calibri" panose="020F0502020204030204" pitchFamily="34" charset="0"/>
              </a:rPr>
              <a:t>alla </a:t>
            </a:r>
            <a:r>
              <a:rPr lang="it-IT" sz="1700" b="1" dirty="0">
                <a:solidFill>
                  <a:schemeClr val="tx1">
                    <a:lumMod val="65000"/>
                    <a:lumOff val="35000"/>
                  </a:schemeClr>
                </a:solidFill>
                <a:latin typeface="Calibri" panose="020F0502020204030204" pitchFamily="34" charset="0"/>
              </a:rPr>
              <a:t>compressa propensione alla spesa delle famiglie </a:t>
            </a:r>
            <a:r>
              <a:rPr lang="it-IT" sz="1700" dirty="0">
                <a:solidFill>
                  <a:schemeClr val="tx1">
                    <a:lumMod val="65000"/>
                    <a:lumOff val="35000"/>
                  </a:schemeClr>
                </a:solidFill>
                <a:latin typeface="Calibri" panose="020F0502020204030204" pitchFamily="34" charset="0"/>
              </a:rPr>
              <a:t>(quasi -7% tra il 2007 e il 2015) che ha condotto ad</a:t>
            </a:r>
            <a:r>
              <a:rPr lang="it-IT" sz="1700" b="1" dirty="0">
                <a:solidFill>
                  <a:schemeClr val="tx1">
                    <a:lumMod val="65000"/>
                    <a:lumOff val="35000"/>
                  </a:schemeClr>
                </a:solidFill>
                <a:latin typeface="Calibri" panose="020F0502020204030204" pitchFamily="34" charset="0"/>
              </a:rPr>
              <a:t> una riduzione di acquisti di prodotti culturali (libri, giornali) </a:t>
            </a:r>
            <a:r>
              <a:rPr lang="it-IT" sz="1700" dirty="0">
                <a:solidFill>
                  <a:schemeClr val="tx1">
                    <a:lumMod val="65000"/>
                    <a:lumOff val="35000"/>
                  </a:schemeClr>
                </a:solidFill>
                <a:latin typeface="Calibri" panose="020F0502020204030204" pitchFamily="34" charset="0"/>
              </a:rPr>
              <a:t>stimabile intorno al </a:t>
            </a:r>
            <a:r>
              <a:rPr lang="it-IT" sz="1700" b="1" dirty="0">
                <a:solidFill>
                  <a:schemeClr val="tx1">
                    <a:lumMod val="65000"/>
                    <a:lumOff val="35000"/>
                  </a:schemeClr>
                </a:solidFill>
                <a:latin typeface="Calibri" panose="020F0502020204030204" pitchFamily="34" charset="0"/>
              </a:rPr>
              <a:t>35% </a:t>
            </a:r>
            <a:r>
              <a:rPr lang="it-IT" sz="1700" dirty="0">
                <a:solidFill>
                  <a:schemeClr val="tx1">
                    <a:lumMod val="65000"/>
                    <a:lumOff val="35000"/>
                  </a:schemeClr>
                </a:solidFill>
                <a:latin typeface="Calibri" panose="020F0502020204030204" pitchFamily="34" charset="0"/>
              </a:rPr>
              <a:t>tra il 2007 e il 2015; </a:t>
            </a:r>
          </a:p>
          <a:p>
            <a:pPr marL="285750" indent="-285750" algn="just">
              <a:spcBef>
                <a:spcPts val="0"/>
              </a:spcBef>
              <a:spcAft>
                <a:spcPts val="200"/>
              </a:spcAft>
              <a:buClr>
                <a:srgbClr val="FF3300"/>
              </a:buClr>
              <a:buSzPct val="80000"/>
              <a:buFont typeface="Wingdings" panose="05000000000000000000" pitchFamily="2" charset="2"/>
              <a:buChar char="Ø"/>
              <a:defRPr/>
            </a:pPr>
            <a:r>
              <a:rPr lang="it-IT" sz="1700" dirty="0">
                <a:solidFill>
                  <a:schemeClr val="tx1">
                    <a:lumMod val="65000"/>
                    <a:lumOff val="35000"/>
                  </a:schemeClr>
                </a:solidFill>
                <a:latin typeface="Calibri" panose="020F0502020204030204" pitchFamily="34" charset="0"/>
              </a:rPr>
              <a:t>alla</a:t>
            </a:r>
            <a:r>
              <a:rPr lang="it-IT" sz="1700" b="1" dirty="0">
                <a:solidFill>
                  <a:schemeClr val="tx1">
                    <a:lumMod val="65000"/>
                    <a:lumOff val="35000"/>
                  </a:schemeClr>
                </a:solidFill>
                <a:latin typeface="Calibri" panose="020F0502020204030204" pitchFamily="34" charset="0"/>
              </a:rPr>
              <a:t> continua riduzione del numero di lettori –  </a:t>
            </a:r>
            <a:r>
              <a:rPr lang="it-IT" sz="1700" dirty="0">
                <a:solidFill>
                  <a:schemeClr val="tx1">
                    <a:lumMod val="65000"/>
                    <a:lumOff val="35000"/>
                  </a:schemeClr>
                </a:solidFill>
                <a:latin typeface="Calibri" panose="020F0502020204030204" pitchFamily="34" charset="0"/>
              </a:rPr>
              <a:t>la quota di popolazione italiana che legge</a:t>
            </a:r>
            <a:r>
              <a:rPr lang="it-IT" sz="1700" b="1" dirty="0">
                <a:solidFill>
                  <a:schemeClr val="tx1">
                    <a:lumMod val="65000"/>
                    <a:lumOff val="35000"/>
                  </a:schemeClr>
                </a:solidFill>
                <a:latin typeface="Calibri" panose="020F0502020204030204" pitchFamily="34" charset="0"/>
              </a:rPr>
              <a:t> libri </a:t>
            </a:r>
            <a:r>
              <a:rPr lang="it-IT" sz="1700" dirty="0">
                <a:solidFill>
                  <a:schemeClr val="tx1">
                    <a:lumMod val="65000"/>
                    <a:lumOff val="35000"/>
                  </a:schemeClr>
                </a:solidFill>
                <a:latin typeface="Calibri" panose="020F0502020204030204" pitchFamily="34" charset="0"/>
              </a:rPr>
              <a:t>è scesa dal 46,8% del 2010 al 42% del 2015 (fonte AIE);   i lettori abituali di</a:t>
            </a:r>
            <a:r>
              <a:rPr lang="it-IT" sz="1700" b="1" dirty="0">
                <a:solidFill>
                  <a:schemeClr val="tx1">
                    <a:lumMod val="65000"/>
                    <a:lumOff val="35000"/>
                  </a:schemeClr>
                </a:solidFill>
                <a:latin typeface="Calibri" panose="020F0502020204030204" pitchFamily="34" charset="0"/>
              </a:rPr>
              <a:t> quotidiani </a:t>
            </a:r>
            <a:r>
              <a:rPr lang="it-IT" sz="1700" dirty="0">
                <a:solidFill>
                  <a:schemeClr val="tx1">
                    <a:lumMod val="65000"/>
                    <a:lumOff val="35000"/>
                  </a:schemeClr>
                </a:solidFill>
                <a:latin typeface="Calibri" panose="020F0502020204030204" pitchFamily="34" charset="0"/>
              </a:rPr>
              <a:t>rappresentano oggi il 35,3% della popolazione complessiva (40,6% nel 2013); per i </a:t>
            </a:r>
            <a:r>
              <a:rPr lang="it-IT" sz="1700" b="1" dirty="0">
                <a:solidFill>
                  <a:schemeClr val="tx1">
                    <a:lumMod val="65000"/>
                    <a:lumOff val="35000"/>
                  </a:schemeClr>
                </a:solidFill>
                <a:latin typeface="Calibri" panose="020F0502020204030204" pitchFamily="34" charset="0"/>
              </a:rPr>
              <a:t>periodici</a:t>
            </a:r>
            <a:r>
              <a:rPr lang="it-IT" sz="1700" dirty="0">
                <a:solidFill>
                  <a:schemeClr val="tx1">
                    <a:lumMod val="65000"/>
                    <a:lumOff val="35000"/>
                  </a:schemeClr>
                </a:solidFill>
                <a:latin typeface="Calibri" panose="020F0502020204030204" pitchFamily="34" charset="0"/>
              </a:rPr>
              <a:t> tale quota raggiungeva il 58,4% nel 2013, oggi è appena del 47,2%  (fonte </a:t>
            </a:r>
            <a:r>
              <a:rPr lang="it-IT" sz="1700" dirty="0" err="1">
                <a:solidFill>
                  <a:schemeClr val="tx1">
                    <a:lumMod val="65000"/>
                    <a:lumOff val="35000"/>
                  </a:schemeClr>
                </a:solidFill>
                <a:latin typeface="Calibri" panose="020F0502020204030204" pitchFamily="34" charset="0"/>
              </a:rPr>
              <a:t>Audipress</a:t>
            </a:r>
            <a:r>
              <a:rPr lang="it-IT" sz="1700" dirty="0">
                <a:solidFill>
                  <a:schemeClr val="tx1">
                    <a:lumMod val="65000"/>
                    <a:lumOff val="35000"/>
                  </a:schemeClr>
                </a:solidFill>
                <a:latin typeface="Calibri" panose="020F0502020204030204" pitchFamily="34" charset="0"/>
              </a:rPr>
              <a:t>);</a:t>
            </a:r>
          </a:p>
          <a:p>
            <a:pPr marL="285750" indent="-285750" algn="just">
              <a:spcBef>
                <a:spcPts val="0"/>
              </a:spcBef>
              <a:spcAft>
                <a:spcPts val="200"/>
              </a:spcAft>
              <a:buClr>
                <a:srgbClr val="FF3300"/>
              </a:buClr>
              <a:buSzPct val="80000"/>
              <a:buFont typeface="Wingdings" panose="05000000000000000000" pitchFamily="2" charset="2"/>
              <a:buChar char="Ø"/>
              <a:defRPr/>
            </a:pPr>
            <a:r>
              <a:rPr lang="it-IT" sz="1700" dirty="0">
                <a:solidFill>
                  <a:schemeClr val="tx1">
                    <a:lumMod val="65000"/>
                    <a:lumOff val="35000"/>
                  </a:schemeClr>
                </a:solidFill>
                <a:latin typeface="Calibri" panose="020F0502020204030204" pitchFamily="34" charset="0"/>
              </a:rPr>
              <a:t>alla prosecuzione della caduta dei mercati di riferimento, come quello della </a:t>
            </a:r>
            <a:r>
              <a:rPr lang="it-IT" sz="1700" b="1" dirty="0">
                <a:solidFill>
                  <a:schemeClr val="tx1">
                    <a:lumMod val="65000"/>
                    <a:lumOff val="35000"/>
                  </a:schemeClr>
                </a:solidFill>
                <a:latin typeface="Calibri" panose="020F0502020204030204" pitchFamily="34" charset="0"/>
              </a:rPr>
              <a:t>pubblicità su stampa</a:t>
            </a:r>
            <a:r>
              <a:rPr lang="it-IT" sz="1700" dirty="0">
                <a:solidFill>
                  <a:schemeClr val="tx1">
                    <a:lumMod val="65000"/>
                    <a:lumOff val="35000"/>
                  </a:schemeClr>
                </a:solidFill>
                <a:latin typeface="Calibri" panose="020F0502020204030204" pitchFamily="34" charset="0"/>
              </a:rPr>
              <a:t>, che dopo le riduzioni a due cifre del biennio 2012-2013 e dopo il -8,6% del 2014 è sceso di un ulteriore 5,7%  nel   2015.    Rispetto al 2007 i valori sono più che dimezzati (-56%),  principalmente  a  causa del ridimensionamento complessivo dal 2011 (-44,3%) (fonte Nielsen);</a:t>
            </a:r>
          </a:p>
          <a:p>
            <a:pPr marL="285750" indent="-285750" algn="just">
              <a:spcBef>
                <a:spcPts val="0"/>
              </a:spcBef>
              <a:spcAft>
                <a:spcPts val="200"/>
              </a:spcAft>
              <a:buClr>
                <a:srgbClr val="FF3300"/>
              </a:buClr>
              <a:buSzPct val="80000"/>
              <a:buFont typeface="Wingdings" panose="05000000000000000000" pitchFamily="2" charset="2"/>
              <a:buChar char="Ø"/>
              <a:defRPr/>
            </a:pPr>
            <a:r>
              <a:rPr lang="it-IT" sz="1700" dirty="0">
                <a:solidFill>
                  <a:schemeClr val="tx1">
                    <a:lumMod val="65000"/>
                    <a:lumOff val="35000"/>
                  </a:schemeClr>
                </a:solidFill>
                <a:latin typeface="Calibri" panose="020F0502020204030204" pitchFamily="34" charset="0"/>
              </a:rPr>
              <a:t>alla </a:t>
            </a:r>
            <a:r>
              <a:rPr lang="it-IT" sz="1700" b="1" dirty="0">
                <a:solidFill>
                  <a:schemeClr val="tx1">
                    <a:lumMod val="65000"/>
                    <a:lumOff val="35000"/>
                  </a:schemeClr>
                </a:solidFill>
                <a:latin typeface="Calibri" panose="020F0502020204030204" pitchFamily="34" charset="0"/>
              </a:rPr>
              <a:t>concorrenza proveniente dai paesi emergenti </a:t>
            </a:r>
            <a:r>
              <a:rPr lang="it-IT" sz="1700" dirty="0">
                <a:solidFill>
                  <a:schemeClr val="tx1">
                    <a:lumMod val="65000"/>
                    <a:lumOff val="35000"/>
                  </a:schemeClr>
                </a:solidFill>
                <a:latin typeface="Calibri" panose="020F0502020204030204" pitchFamily="34" charset="0"/>
              </a:rPr>
              <a:t>(Cina, India, ecc.) – a questo proposito occorre ricordare le </a:t>
            </a:r>
            <a:r>
              <a:rPr lang="it-IT" sz="1700" b="1" dirty="0">
                <a:solidFill>
                  <a:schemeClr val="tx1">
                    <a:lumMod val="65000"/>
                    <a:lumOff val="35000"/>
                  </a:schemeClr>
                </a:solidFill>
                <a:latin typeface="Calibri" panose="020F0502020204030204" pitchFamily="34" charset="0"/>
              </a:rPr>
              <a:t>forti preoccupazioni riguardo alla concessione dello status di economia di mercato alla Cina </a:t>
            </a:r>
            <a:r>
              <a:rPr lang="it-IT" sz="1700" dirty="0">
                <a:solidFill>
                  <a:schemeClr val="tx1">
                    <a:lumMod val="65000"/>
                    <a:lumOff val="35000"/>
                  </a:schemeClr>
                </a:solidFill>
                <a:latin typeface="Calibri" panose="020F0502020204030204" pitchFamily="34" charset="0"/>
              </a:rPr>
              <a:t>da parte della Commissione UE, che renderebbe inefficaci gli strumenti di difesa commerciale (principalmente dazi antidumping) oggi vigenti in Europa.</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19</a:t>
            </a:fld>
            <a:endParaRPr lang="it-IT" dirty="0"/>
          </a:p>
        </p:txBody>
      </p:sp>
    </p:spTree>
    <p:extLst>
      <p:ext uri="{BB962C8B-B14F-4D97-AF65-F5344CB8AC3E}">
        <p14:creationId xmlns:p14="http://schemas.microsoft.com/office/powerpoint/2010/main" val="114631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179512" y="116632"/>
            <a:ext cx="7704856" cy="792162"/>
          </a:xfrm>
        </p:spPr>
        <p:txBody>
          <a:bodyPr anchorCtr="1"/>
          <a:lstStyle/>
          <a:p>
            <a:pPr eaLnBrk="1" hangingPunct="1"/>
            <a:r>
              <a:rPr lang="it-IT" sz="2400" b="1" dirty="0">
                <a:solidFill>
                  <a:schemeClr val="tx1">
                    <a:lumMod val="65000"/>
                    <a:lumOff val="35000"/>
                  </a:schemeClr>
                </a:solidFill>
                <a:latin typeface="Calibri" pitchFamily="34" charset="0"/>
              </a:rPr>
              <a:t>La Filiera della carta, editoria, stampa e trasformazione: </a:t>
            </a:r>
            <a:br>
              <a:rPr lang="it-IT" sz="2400" b="1" dirty="0">
                <a:solidFill>
                  <a:schemeClr val="tx1">
                    <a:lumMod val="65000"/>
                    <a:lumOff val="35000"/>
                  </a:schemeClr>
                </a:solidFill>
                <a:latin typeface="Calibri" pitchFamily="34" charset="0"/>
              </a:rPr>
            </a:br>
            <a:r>
              <a:rPr lang="it-IT" sz="2400" b="1" dirty="0">
                <a:solidFill>
                  <a:schemeClr val="tx1">
                    <a:lumMod val="65000"/>
                    <a:lumOff val="35000"/>
                  </a:schemeClr>
                </a:solidFill>
                <a:latin typeface="Calibri" pitchFamily="34" charset="0"/>
              </a:rPr>
              <a:t>comparti e “attori”</a:t>
            </a:r>
          </a:p>
        </p:txBody>
      </p:sp>
      <p:sp>
        <p:nvSpPr>
          <p:cNvPr id="23557" name="Text Box 3"/>
          <p:cNvSpPr txBox="1">
            <a:spLocks noChangeArrowheads="1"/>
          </p:cNvSpPr>
          <p:nvPr/>
        </p:nvSpPr>
        <p:spPr bwMode="auto">
          <a:xfrm>
            <a:off x="539553" y="1196752"/>
            <a:ext cx="7848872" cy="4108817"/>
          </a:xfrm>
          <a:prstGeom prst="rect">
            <a:avLst/>
          </a:prstGeom>
          <a:noFill/>
          <a:ln w="9525">
            <a:noFill/>
            <a:miter lim="800000"/>
            <a:headEnd/>
            <a:tailEnd/>
          </a:ln>
        </p:spPr>
        <p:txBody>
          <a:bodyPr wrap="square">
            <a:spAutoFit/>
          </a:bodyPr>
          <a:lstStyle/>
          <a:p>
            <a:pPr algn="just">
              <a:lnSpc>
                <a:spcPct val="150000"/>
              </a:lnSpc>
              <a:spcBef>
                <a:spcPct val="50000"/>
              </a:spcBef>
              <a:buClr>
                <a:srgbClr val="FF3300"/>
              </a:buClr>
              <a:buSzPct val="80000"/>
              <a:buFont typeface="Wingdings" pitchFamily="2" charset="2"/>
              <a:buNone/>
            </a:pPr>
            <a:r>
              <a:rPr lang="it-IT" b="1" dirty="0">
                <a:solidFill>
                  <a:schemeClr val="tx1">
                    <a:lumMod val="65000"/>
                    <a:lumOff val="35000"/>
                  </a:schemeClr>
                </a:solidFill>
                <a:latin typeface="Calibri" panose="020F0502020204030204" pitchFamily="34" charset="0"/>
              </a:rPr>
              <a:t>L’analisi prende in considerazione la Filiera complessiva del settore della editoria e della carta stampata che, così come è analizzata, è composta dai seguenti comparti che si connettono tra loro in senso verticale:</a:t>
            </a:r>
          </a:p>
          <a:p>
            <a:pPr algn="just">
              <a:lnSpc>
                <a:spcPct val="150000"/>
              </a:lnSpc>
              <a:spcBef>
                <a:spcPct val="50000"/>
              </a:spcBef>
              <a:buClr>
                <a:srgbClr val="FF3300"/>
              </a:buClr>
              <a:buSzPct val="80000"/>
              <a:buFont typeface="Wingdings" pitchFamily="2" charset="2"/>
              <a:buChar char="l"/>
            </a:pPr>
            <a:r>
              <a:rPr lang="it-IT" b="1" dirty="0">
                <a:solidFill>
                  <a:schemeClr val="tx1">
                    <a:lumMod val="65000"/>
                    <a:lumOff val="35000"/>
                  </a:schemeClr>
                </a:solidFill>
                <a:latin typeface="Calibri" panose="020F0502020204030204" pitchFamily="34" charset="0"/>
              </a:rPr>
              <a:t>   Macchine per la grafica e la cartotecnica (ACIMGA e ARGI)</a:t>
            </a:r>
          </a:p>
          <a:p>
            <a:pPr algn="just">
              <a:lnSpc>
                <a:spcPct val="150000"/>
              </a:lnSpc>
              <a:spcBef>
                <a:spcPct val="50000"/>
              </a:spcBef>
              <a:buClr>
                <a:srgbClr val="FF3300"/>
              </a:buClr>
              <a:buSzPct val="80000"/>
              <a:buFont typeface="Wingdings" pitchFamily="2" charset="2"/>
              <a:buChar char="l"/>
            </a:pPr>
            <a:r>
              <a:rPr lang="it-IT" b="1" dirty="0">
                <a:solidFill>
                  <a:schemeClr val="tx1">
                    <a:lumMod val="65000"/>
                    <a:lumOff val="35000"/>
                  </a:schemeClr>
                </a:solidFill>
                <a:latin typeface="Calibri" panose="020F0502020204030204" pitchFamily="34" charset="0"/>
              </a:rPr>
              <a:t>   Produzione di carta e cartone (ASSOCARTA)</a:t>
            </a:r>
          </a:p>
          <a:p>
            <a:pPr algn="just">
              <a:lnSpc>
                <a:spcPct val="150000"/>
              </a:lnSpc>
              <a:spcBef>
                <a:spcPct val="50000"/>
              </a:spcBef>
              <a:buClr>
                <a:srgbClr val="FF3300"/>
              </a:buClr>
              <a:buSzPct val="80000"/>
              <a:buFont typeface="Wingdings" pitchFamily="2" charset="2"/>
              <a:buChar char="l"/>
            </a:pPr>
            <a:r>
              <a:rPr lang="it-IT" b="1" dirty="0">
                <a:solidFill>
                  <a:schemeClr val="tx1">
                    <a:lumMod val="65000"/>
                    <a:lumOff val="35000"/>
                  </a:schemeClr>
                </a:solidFill>
                <a:latin typeface="Calibri" panose="020F0502020204030204" pitchFamily="34" charset="0"/>
              </a:rPr>
              <a:t>   Editoria (AIE e FIEG)</a:t>
            </a:r>
          </a:p>
          <a:p>
            <a:pPr algn="just">
              <a:lnSpc>
                <a:spcPct val="150000"/>
              </a:lnSpc>
              <a:spcBef>
                <a:spcPct val="50000"/>
              </a:spcBef>
              <a:buClr>
                <a:srgbClr val="FF3300"/>
              </a:buClr>
              <a:buSzPct val="80000"/>
              <a:buFont typeface="Wingdings" pitchFamily="2" charset="2"/>
              <a:buChar char="l"/>
            </a:pPr>
            <a:r>
              <a:rPr lang="it-IT" b="1" dirty="0">
                <a:solidFill>
                  <a:schemeClr val="tx1">
                    <a:lumMod val="65000"/>
                    <a:lumOff val="35000"/>
                  </a:schemeClr>
                </a:solidFill>
                <a:latin typeface="Calibri" panose="020F0502020204030204" pitchFamily="34" charset="0"/>
              </a:rPr>
              <a:t>   Stampa di giornali quotidiani (ASIG)</a:t>
            </a:r>
          </a:p>
          <a:p>
            <a:pPr algn="just">
              <a:lnSpc>
                <a:spcPct val="150000"/>
              </a:lnSpc>
              <a:spcBef>
                <a:spcPct val="50000"/>
              </a:spcBef>
              <a:buClr>
                <a:srgbClr val="FF3300"/>
              </a:buClr>
              <a:buSzPct val="80000"/>
              <a:buFont typeface="Wingdings" pitchFamily="2" charset="2"/>
              <a:buChar char="l"/>
            </a:pPr>
            <a:r>
              <a:rPr lang="it-IT" b="1" dirty="0">
                <a:solidFill>
                  <a:schemeClr val="tx1">
                    <a:lumMod val="65000"/>
                    <a:lumOff val="35000"/>
                  </a:schemeClr>
                </a:solidFill>
                <a:latin typeface="Calibri" panose="020F0502020204030204" pitchFamily="34" charset="0"/>
              </a:rPr>
              <a:t>   Stampa, cartotecnica e trasformazione (ASSOGRAFICI)</a:t>
            </a:r>
          </a:p>
        </p:txBody>
      </p:sp>
      <p:sp>
        <p:nvSpPr>
          <p:cNvPr id="4" name="Segnaposto numero diapositiva 3"/>
          <p:cNvSpPr>
            <a:spLocks noGrp="1"/>
          </p:cNvSpPr>
          <p:nvPr>
            <p:ph type="sldNum" sz="quarter" idx="12"/>
          </p:nvPr>
        </p:nvSpPr>
        <p:spPr/>
        <p:txBody>
          <a:bodyPr/>
          <a:lstStyle/>
          <a:p>
            <a:fld id="{6D19E3A9-8EC7-4525-8242-A67FE3D9118C}" type="slidenum">
              <a:rPr lang="it-IT" smtClean="0"/>
              <a:pPr/>
              <a:t>2</a:t>
            </a:fld>
            <a:endParaRPr lang="it-IT" dirty="0"/>
          </a:p>
        </p:txBody>
      </p:sp>
    </p:spTree>
    <p:extLst>
      <p:ext uri="{BB962C8B-B14F-4D97-AF65-F5344CB8AC3E}">
        <p14:creationId xmlns:p14="http://schemas.microsoft.com/office/powerpoint/2010/main" val="227638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373943" y="332656"/>
            <a:ext cx="8569325" cy="576263"/>
          </a:xfrm>
        </p:spPr>
        <p:txBody>
          <a:bodyPr anchorCtr="1"/>
          <a:lstStyle/>
          <a:p>
            <a:pPr eaLnBrk="1" hangingPunct="1"/>
            <a:r>
              <a:rPr lang="it-IT" sz="2000" b="1" dirty="0">
                <a:solidFill>
                  <a:schemeClr val="tx1">
                    <a:lumMod val="65000"/>
                    <a:lumOff val="35000"/>
                  </a:schemeClr>
                </a:solidFill>
                <a:latin typeface="Calibri" pitchFamily="34" charset="0"/>
              </a:rPr>
              <a:t>Appendice                     </a:t>
            </a:r>
            <a:r>
              <a:rPr lang="it-IT" sz="2400" b="1" dirty="0">
                <a:solidFill>
                  <a:schemeClr val="tx1">
                    <a:lumMod val="65000"/>
                    <a:lumOff val="35000"/>
                  </a:schemeClr>
                </a:solidFill>
                <a:latin typeface="Calibri" pitchFamily="34" charset="0"/>
              </a:rPr>
              <a:t>Gli aggregati principali della Filiera  2007-2015</a:t>
            </a:r>
            <a:endParaRPr lang="it-IT" sz="2000" b="1" dirty="0">
              <a:solidFill>
                <a:schemeClr val="tx1">
                  <a:lumMod val="65000"/>
                  <a:lumOff val="35000"/>
                </a:schemeClr>
              </a:solidFill>
              <a:latin typeface="Calibri" pitchFamily="34" charset="0"/>
            </a:endParaRPr>
          </a:p>
        </p:txBody>
      </p:sp>
      <p:sp>
        <p:nvSpPr>
          <p:cNvPr id="13318" name="Rectangle 116"/>
          <p:cNvSpPr>
            <a:spLocks noChangeArrowheads="1"/>
          </p:cNvSpPr>
          <p:nvPr/>
        </p:nvSpPr>
        <p:spPr bwMode="auto">
          <a:xfrm>
            <a:off x="5790868" y="5805264"/>
            <a:ext cx="3168601"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Fonte: Uffici Studi Associazioni di Filiera</a:t>
            </a:r>
          </a:p>
        </p:txBody>
      </p:sp>
      <p:sp>
        <p:nvSpPr>
          <p:cNvPr id="13319" name="Text Box 117"/>
          <p:cNvSpPr txBox="1">
            <a:spLocks noChangeArrowheads="1"/>
          </p:cNvSpPr>
          <p:nvPr/>
        </p:nvSpPr>
        <p:spPr bwMode="auto">
          <a:xfrm>
            <a:off x="299775" y="5493288"/>
            <a:ext cx="2520280" cy="166199"/>
          </a:xfrm>
          <a:prstGeom prst="rect">
            <a:avLst/>
          </a:prstGeom>
          <a:noFill/>
          <a:ln w="9525">
            <a:noFill/>
            <a:miter lim="800000"/>
            <a:headEnd/>
            <a:tailEnd/>
          </a:ln>
        </p:spPr>
        <p:txBody>
          <a:bodyPr wrap="square" tIns="0" bIns="0">
            <a:spAutoFit/>
          </a:bodyPr>
          <a:lstStyle>
            <a:defPPr>
              <a:defRPr lang="it-IT"/>
            </a:defPPr>
            <a:lvl1pPr algn="just">
              <a:lnSpc>
                <a:spcPct val="90000"/>
              </a:lnSpc>
              <a:buClr>
                <a:srgbClr val="FF3300"/>
              </a:buClr>
              <a:buFont typeface="Wingdings" pitchFamily="2" charset="2"/>
              <a:buNone/>
              <a:defRPr sz="1400" b="1" i="1">
                <a:solidFill>
                  <a:schemeClr val="tx1">
                    <a:lumMod val="65000"/>
                    <a:lumOff val="35000"/>
                  </a:schemeClr>
                </a:solidFill>
                <a:latin typeface="Calibri" panose="020F0502020204030204" pitchFamily="34" charset="0"/>
              </a:defRPr>
            </a:lvl1pPr>
          </a:lstStyle>
          <a:p>
            <a:r>
              <a:rPr lang="it-IT" sz="1200" dirty="0"/>
              <a:t>* Preconsuntivi</a:t>
            </a:r>
          </a:p>
        </p:txBody>
      </p:sp>
      <p:sp>
        <p:nvSpPr>
          <p:cNvPr id="4" name="Segnaposto numero diapositiva 3"/>
          <p:cNvSpPr>
            <a:spLocks noGrp="1"/>
          </p:cNvSpPr>
          <p:nvPr>
            <p:ph type="sldNum" sz="quarter" idx="12"/>
          </p:nvPr>
        </p:nvSpPr>
        <p:spPr/>
        <p:txBody>
          <a:bodyPr/>
          <a:lstStyle/>
          <a:p>
            <a:fld id="{70D4B44E-83AB-4E3C-B592-6AA8E9975EBB}" type="slidenum">
              <a:rPr lang="it-IT" smtClean="0"/>
              <a:pPr/>
              <a:t>20</a:t>
            </a:fld>
            <a:endParaRPr lang="it-IT" dirty="0"/>
          </a:p>
        </p:txBody>
      </p:sp>
      <p:pic>
        <p:nvPicPr>
          <p:cNvPr id="51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59342"/>
            <a:ext cx="8535339" cy="3771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37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AutoShape 7"/>
          <p:cNvSpPr>
            <a:spLocks noChangeArrowheads="1"/>
          </p:cNvSpPr>
          <p:nvPr/>
        </p:nvSpPr>
        <p:spPr bwMode="auto">
          <a:xfrm>
            <a:off x="3131840" y="1963116"/>
            <a:ext cx="4389040" cy="2736627"/>
          </a:xfrm>
          <a:prstGeom prst="rightArrow">
            <a:avLst>
              <a:gd name="adj1" fmla="val 51009"/>
              <a:gd name="adj2" fmla="val 29961"/>
            </a:avLst>
          </a:prstGeom>
          <a:solidFill>
            <a:schemeClr val="bg1">
              <a:lumMod val="85000"/>
            </a:schemeClr>
          </a:solidFill>
          <a:ln w="19050">
            <a:solidFill>
              <a:srgbClr val="FF0000"/>
            </a:solidFill>
            <a:miter lim="800000"/>
            <a:headEnd/>
            <a:tailEnd/>
          </a:ln>
        </p:spPr>
        <p:txBody>
          <a:bodyPr anchor="ctr"/>
          <a:lstStyle/>
          <a:p>
            <a:endParaRPr lang="it-IT">
              <a:latin typeface="Calibri" panose="020F0502020204030204" pitchFamily="34" charset="0"/>
            </a:endParaRPr>
          </a:p>
        </p:txBody>
      </p:sp>
      <p:cxnSp>
        <p:nvCxnSpPr>
          <p:cNvPr id="12" name="Connettore 1 11"/>
          <p:cNvCxnSpPr/>
          <p:nvPr/>
        </p:nvCxnSpPr>
        <p:spPr>
          <a:xfrm>
            <a:off x="2410717" y="3861048"/>
            <a:ext cx="2735263" cy="0"/>
          </a:xfrm>
          <a:prstGeom prst="line">
            <a:avLst/>
          </a:prstGeom>
          <a:noFill/>
          <a:ln w="25400">
            <a:solidFill>
              <a:srgbClr val="FF0000"/>
            </a:solidFill>
            <a:round/>
            <a:headEnd/>
            <a:tailEnd type="triangle" w="med" len="med"/>
          </a:ln>
        </p:spPr>
      </p:cxnSp>
      <p:sp>
        <p:nvSpPr>
          <p:cNvPr id="25605" name="Rectangle 4"/>
          <p:cNvSpPr>
            <a:spLocks noGrp="1" noChangeArrowheads="1"/>
          </p:cNvSpPr>
          <p:nvPr>
            <p:ph type="title"/>
          </p:nvPr>
        </p:nvSpPr>
        <p:spPr>
          <a:xfrm>
            <a:off x="468313" y="404664"/>
            <a:ext cx="3525539" cy="490538"/>
          </a:xfrm>
        </p:spPr>
        <p:txBody>
          <a:bodyPr anchorCtr="1"/>
          <a:lstStyle/>
          <a:p>
            <a:pPr eaLnBrk="1" hangingPunct="1"/>
            <a:r>
              <a:rPr lang="it-IT" sz="2400" b="1" dirty="0">
                <a:solidFill>
                  <a:schemeClr val="tx1">
                    <a:lumMod val="65000"/>
                    <a:lumOff val="35000"/>
                  </a:schemeClr>
                </a:solidFill>
                <a:latin typeface="Calibri" pitchFamily="34" charset="0"/>
              </a:rPr>
              <a:t>La struttura della Filiera</a:t>
            </a:r>
          </a:p>
        </p:txBody>
      </p:sp>
      <p:sp>
        <p:nvSpPr>
          <p:cNvPr id="25606" name="Rectangle 5"/>
          <p:cNvSpPr>
            <a:spLocks noChangeArrowheads="1"/>
          </p:cNvSpPr>
          <p:nvPr/>
        </p:nvSpPr>
        <p:spPr bwMode="auto">
          <a:xfrm>
            <a:off x="1403648" y="1196752"/>
            <a:ext cx="2159000" cy="863600"/>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Stampa</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editoriale</a:t>
            </a:r>
          </a:p>
        </p:txBody>
      </p:sp>
      <p:sp>
        <p:nvSpPr>
          <p:cNvPr id="5130" name="Rectangle 8"/>
          <p:cNvSpPr>
            <a:spLocks noChangeArrowheads="1"/>
          </p:cNvSpPr>
          <p:nvPr/>
        </p:nvSpPr>
        <p:spPr bwMode="auto">
          <a:xfrm>
            <a:off x="7524055" y="1196752"/>
            <a:ext cx="1368425" cy="4038600"/>
          </a:xfrm>
          <a:prstGeom prst="rect">
            <a:avLst/>
          </a:prstGeom>
          <a:solidFill>
            <a:srgbClr val="FFFFFF"/>
          </a:solidFill>
          <a:ln w="19050">
            <a:solidFill>
              <a:srgbClr val="FF0000"/>
            </a:solidFill>
            <a:miter lim="800000"/>
            <a:headEnd/>
            <a:tailEnd/>
          </a:ln>
          <a:effectLst>
            <a:outerShdw dist="107763" dir="2700000" algn="ctr" rotWithShape="0">
              <a:schemeClr val="bg2"/>
            </a:outerShdw>
          </a:effectLst>
        </p:spPr>
        <p:txBody>
          <a:bodyPr anchor="ctr"/>
          <a:lstStyle/>
          <a:p>
            <a:pPr algn="ctr">
              <a:buClr>
                <a:srgbClr val="003399"/>
              </a:buClr>
              <a:buFont typeface="Wingdings" pitchFamily="2" charset="2"/>
              <a:buNone/>
              <a:defRPr/>
            </a:pPr>
            <a:r>
              <a:rPr lang="it-IT" b="1" dirty="0">
                <a:solidFill>
                  <a:srgbClr val="FF0000"/>
                </a:solidFill>
                <a:latin typeface="Calibri" panose="020F0502020204030204" pitchFamily="34" charset="0"/>
              </a:rPr>
              <a:t>Fatturato</a:t>
            </a:r>
          </a:p>
          <a:p>
            <a:pPr algn="ctr">
              <a:buClr>
                <a:srgbClr val="003399"/>
              </a:buClr>
              <a:buFont typeface="Wingdings" pitchFamily="2" charset="2"/>
              <a:buNone/>
              <a:defRPr/>
            </a:pPr>
            <a:r>
              <a:rPr lang="it-IT" b="1" dirty="0">
                <a:solidFill>
                  <a:srgbClr val="FF0000"/>
                </a:solidFill>
                <a:latin typeface="Calibri" panose="020F0502020204030204" pitchFamily="34" charset="0"/>
              </a:rPr>
              <a:t>2015*</a:t>
            </a:r>
          </a:p>
          <a:p>
            <a:pPr algn="ctr">
              <a:buClr>
                <a:srgbClr val="003399"/>
              </a:buClr>
              <a:buFont typeface="Wingdings" pitchFamily="2" charset="2"/>
              <a:buNone/>
              <a:defRPr/>
            </a:pPr>
            <a:r>
              <a:rPr lang="it-IT" b="1" dirty="0">
                <a:solidFill>
                  <a:srgbClr val="FF0000"/>
                </a:solidFill>
                <a:latin typeface="Calibri" panose="020F0502020204030204" pitchFamily="34" charset="0"/>
              </a:rPr>
              <a:t>30.632</a:t>
            </a:r>
          </a:p>
          <a:p>
            <a:pPr algn="ctr">
              <a:buClr>
                <a:srgbClr val="003399"/>
              </a:buClr>
              <a:buFont typeface="Wingdings" pitchFamily="2" charset="2"/>
              <a:buNone/>
              <a:defRPr/>
            </a:pPr>
            <a:r>
              <a:rPr lang="it-IT" b="1" dirty="0">
                <a:solidFill>
                  <a:srgbClr val="FF0000"/>
                </a:solidFill>
                <a:latin typeface="Calibri" panose="020F0502020204030204" pitchFamily="34" charset="0"/>
              </a:rPr>
              <a:t>(mln di €)</a:t>
            </a:r>
          </a:p>
        </p:txBody>
      </p:sp>
      <p:sp>
        <p:nvSpPr>
          <p:cNvPr id="25611" name="Freeform 10"/>
          <p:cNvSpPr>
            <a:spLocks/>
          </p:cNvSpPr>
          <p:nvPr/>
        </p:nvSpPr>
        <p:spPr bwMode="auto">
          <a:xfrm>
            <a:off x="4211439" y="2060352"/>
            <a:ext cx="936625" cy="647700"/>
          </a:xfrm>
          <a:custGeom>
            <a:avLst/>
            <a:gdLst>
              <a:gd name="T0" fmla="*/ 0 w 1104"/>
              <a:gd name="T1" fmla="*/ 0 h 912"/>
              <a:gd name="T2" fmla="*/ 0 w 1104"/>
              <a:gd name="T3" fmla="*/ 2147483647 h 912"/>
              <a:gd name="T4" fmla="*/ 2147483647 w 1104"/>
              <a:gd name="T5" fmla="*/ 2147483647 h 912"/>
              <a:gd name="T6" fmla="*/ 0 60000 65536"/>
              <a:gd name="T7" fmla="*/ 0 60000 65536"/>
              <a:gd name="T8" fmla="*/ 0 60000 65536"/>
              <a:gd name="T9" fmla="*/ 0 w 1104"/>
              <a:gd name="T10" fmla="*/ 0 h 912"/>
              <a:gd name="T11" fmla="*/ 1104 w 1104"/>
              <a:gd name="T12" fmla="*/ 912 h 912"/>
            </a:gdLst>
            <a:ahLst/>
            <a:cxnLst>
              <a:cxn ang="T6">
                <a:pos x="T0" y="T1"/>
              </a:cxn>
              <a:cxn ang="T7">
                <a:pos x="T2" y="T3"/>
              </a:cxn>
              <a:cxn ang="T8">
                <a:pos x="T4" y="T5"/>
              </a:cxn>
            </a:cxnLst>
            <a:rect l="T9" t="T10" r="T11" b="T12"/>
            <a:pathLst>
              <a:path w="1104" h="912">
                <a:moveTo>
                  <a:pt x="0" y="0"/>
                </a:moveTo>
                <a:lnTo>
                  <a:pt x="0" y="912"/>
                </a:lnTo>
                <a:lnTo>
                  <a:pt x="1104" y="912"/>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12" name="Freeform 11"/>
          <p:cNvSpPr>
            <a:spLocks/>
          </p:cNvSpPr>
          <p:nvPr/>
        </p:nvSpPr>
        <p:spPr bwMode="auto">
          <a:xfrm flipV="1">
            <a:off x="4283124" y="3716113"/>
            <a:ext cx="862856" cy="782184"/>
          </a:xfrm>
          <a:custGeom>
            <a:avLst/>
            <a:gdLst>
              <a:gd name="T0" fmla="*/ 0 w 1104"/>
              <a:gd name="T1" fmla="*/ 0 h 912"/>
              <a:gd name="T2" fmla="*/ 0 w 1104"/>
              <a:gd name="T3" fmla="*/ 2147483647 h 912"/>
              <a:gd name="T4" fmla="*/ 2147483647 w 1104"/>
              <a:gd name="T5" fmla="*/ 2147483647 h 912"/>
              <a:gd name="T6" fmla="*/ 0 60000 65536"/>
              <a:gd name="T7" fmla="*/ 0 60000 65536"/>
              <a:gd name="T8" fmla="*/ 0 60000 65536"/>
              <a:gd name="T9" fmla="*/ 0 w 1104"/>
              <a:gd name="T10" fmla="*/ 0 h 912"/>
              <a:gd name="T11" fmla="*/ 1104 w 1104"/>
              <a:gd name="T12" fmla="*/ 912 h 912"/>
            </a:gdLst>
            <a:ahLst/>
            <a:cxnLst>
              <a:cxn ang="T6">
                <a:pos x="T0" y="T1"/>
              </a:cxn>
              <a:cxn ang="T7">
                <a:pos x="T2" y="T3"/>
              </a:cxn>
              <a:cxn ang="T8">
                <a:pos x="T4" y="T5"/>
              </a:cxn>
            </a:cxnLst>
            <a:rect l="T9" t="T10" r="T11" b="T12"/>
            <a:pathLst>
              <a:path w="1104" h="912">
                <a:moveTo>
                  <a:pt x="0" y="0"/>
                </a:moveTo>
                <a:lnTo>
                  <a:pt x="0" y="912"/>
                </a:lnTo>
                <a:lnTo>
                  <a:pt x="1104" y="912"/>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14" name="Freeform 13"/>
          <p:cNvSpPr>
            <a:spLocks/>
          </p:cNvSpPr>
          <p:nvPr/>
        </p:nvSpPr>
        <p:spPr bwMode="auto">
          <a:xfrm flipV="1">
            <a:off x="2339281" y="2636614"/>
            <a:ext cx="2806700" cy="287338"/>
          </a:xfrm>
          <a:custGeom>
            <a:avLst/>
            <a:gdLst>
              <a:gd name="T0" fmla="*/ 0 w 2449"/>
              <a:gd name="T1" fmla="*/ 2147483647 h 272"/>
              <a:gd name="T2" fmla="*/ 2147483647 w 2449"/>
              <a:gd name="T3" fmla="*/ 0 h 272"/>
              <a:gd name="T4" fmla="*/ 2147483647 w 2449"/>
              <a:gd name="T5" fmla="*/ 0 h 272"/>
              <a:gd name="T6" fmla="*/ 0 60000 65536"/>
              <a:gd name="T7" fmla="*/ 0 60000 65536"/>
              <a:gd name="T8" fmla="*/ 0 60000 65536"/>
              <a:gd name="T9" fmla="*/ 0 w 2449"/>
              <a:gd name="T10" fmla="*/ 0 h 272"/>
              <a:gd name="T11" fmla="*/ 2449 w 2449"/>
              <a:gd name="T12" fmla="*/ 272 h 272"/>
            </a:gdLst>
            <a:ahLst/>
            <a:cxnLst>
              <a:cxn ang="T6">
                <a:pos x="T0" y="T1"/>
              </a:cxn>
              <a:cxn ang="T7">
                <a:pos x="T2" y="T3"/>
              </a:cxn>
              <a:cxn ang="T8">
                <a:pos x="T4" y="T5"/>
              </a:cxn>
            </a:cxnLst>
            <a:rect l="T9" t="T10" r="T11" b="T12"/>
            <a:pathLst>
              <a:path w="2449" h="272">
                <a:moveTo>
                  <a:pt x="0" y="272"/>
                </a:moveTo>
                <a:lnTo>
                  <a:pt x="498" y="0"/>
                </a:lnTo>
                <a:lnTo>
                  <a:pt x="2449" y="0"/>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15" name="Freeform 14"/>
          <p:cNvSpPr>
            <a:spLocks/>
          </p:cNvSpPr>
          <p:nvPr/>
        </p:nvSpPr>
        <p:spPr bwMode="auto">
          <a:xfrm flipV="1">
            <a:off x="2986981" y="3561202"/>
            <a:ext cx="2159000" cy="937095"/>
          </a:xfrm>
          <a:custGeom>
            <a:avLst/>
            <a:gdLst>
              <a:gd name="T0" fmla="*/ 0 w 1104"/>
              <a:gd name="T1" fmla="*/ 0 h 912"/>
              <a:gd name="T2" fmla="*/ 0 w 1104"/>
              <a:gd name="T3" fmla="*/ 2147483647 h 912"/>
              <a:gd name="T4" fmla="*/ 2147483647 w 1104"/>
              <a:gd name="T5" fmla="*/ 2147483647 h 912"/>
              <a:gd name="T6" fmla="*/ 0 60000 65536"/>
              <a:gd name="T7" fmla="*/ 0 60000 65536"/>
              <a:gd name="T8" fmla="*/ 0 60000 65536"/>
              <a:gd name="T9" fmla="*/ 0 w 1104"/>
              <a:gd name="T10" fmla="*/ 0 h 912"/>
              <a:gd name="T11" fmla="*/ 1104 w 1104"/>
              <a:gd name="T12" fmla="*/ 912 h 912"/>
            </a:gdLst>
            <a:ahLst/>
            <a:cxnLst>
              <a:cxn ang="T6">
                <a:pos x="T0" y="T1"/>
              </a:cxn>
              <a:cxn ang="T7">
                <a:pos x="T2" y="T3"/>
              </a:cxn>
              <a:cxn ang="T8">
                <a:pos x="T4" y="T5"/>
              </a:cxn>
            </a:cxnLst>
            <a:rect l="T9" t="T10" r="T11" b="T12"/>
            <a:pathLst>
              <a:path w="1104" h="912">
                <a:moveTo>
                  <a:pt x="0" y="0"/>
                </a:moveTo>
                <a:lnTo>
                  <a:pt x="0" y="912"/>
                </a:lnTo>
                <a:lnTo>
                  <a:pt x="1104" y="912"/>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16" name="Freeform 15"/>
          <p:cNvSpPr>
            <a:spLocks/>
          </p:cNvSpPr>
          <p:nvPr/>
        </p:nvSpPr>
        <p:spPr bwMode="auto">
          <a:xfrm>
            <a:off x="2339280" y="3139852"/>
            <a:ext cx="2806700" cy="576262"/>
          </a:xfrm>
          <a:custGeom>
            <a:avLst/>
            <a:gdLst>
              <a:gd name="T0" fmla="*/ 0 w 2268"/>
              <a:gd name="T1" fmla="*/ 2147483647 h 826"/>
              <a:gd name="T2" fmla="*/ 2147483647 w 2268"/>
              <a:gd name="T3" fmla="*/ 0 h 826"/>
              <a:gd name="T4" fmla="*/ 2147483647 w 2268"/>
              <a:gd name="T5" fmla="*/ 2147483647 h 826"/>
              <a:gd name="T6" fmla="*/ 0 60000 65536"/>
              <a:gd name="T7" fmla="*/ 0 60000 65536"/>
              <a:gd name="T8" fmla="*/ 0 60000 65536"/>
              <a:gd name="T9" fmla="*/ 0 w 2268"/>
              <a:gd name="T10" fmla="*/ 0 h 826"/>
              <a:gd name="T11" fmla="*/ 2268 w 2268"/>
              <a:gd name="T12" fmla="*/ 826 h 826"/>
            </a:gdLst>
            <a:ahLst/>
            <a:cxnLst>
              <a:cxn ang="T6">
                <a:pos x="T0" y="T1"/>
              </a:cxn>
              <a:cxn ang="T7">
                <a:pos x="T2" y="T3"/>
              </a:cxn>
              <a:cxn ang="T8">
                <a:pos x="T4" y="T5"/>
              </a:cxn>
            </a:cxnLst>
            <a:rect l="T9" t="T10" r="T11" b="T12"/>
            <a:pathLst>
              <a:path w="2268" h="826">
                <a:moveTo>
                  <a:pt x="0" y="826"/>
                </a:moveTo>
                <a:lnTo>
                  <a:pt x="335" y="0"/>
                </a:lnTo>
                <a:lnTo>
                  <a:pt x="2268" y="10"/>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17" name="Rectangle 16"/>
          <p:cNvSpPr>
            <a:spLocks noChangeArrowheads="1"/>
          </p:cNvSpPr>
          <p:nvPr/>
        </p:nvSpPr>
        <p:spPr bwMode="auto">
          <a:xfrm>
            <a:off x="3779912" y="1196752"/>
            <a:ext cx="2087562" cy="863600"/>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Stampa pubblicitaria </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e commerciale</a:t>
            </a:r>
          </a:p>
        </p:txBody>
      </p:sp>
      <p:sp>
        <p:nvSpPr>
          <p:cNvPr id="25618" name="Freeform 17"/>
          <p:cNvSpPr>
            <a:spLocks/>
          </p:cNvSpPr>
          <p:nvPr/>
        </p:nvSpPr>
        <p:spPr bwMode="auto">
          <a:xfrm>
            <a:off x="2986981" y="2060352"/>
            <a:ext cx="2159000" cy="756277"/>
          </a:xfrm>
          <a:custGeom>
            <a:avLst/>
            <a:gdLst>
              <a:gd name="T0" fmla="*/ 0 w 1104"/>
              <a:gd name="T1" fmla="*/ 0 h 912"/>
              <a:gd name="T2" fmla="*/ 0 w 1104"/>
              <a:gd name="T3" fmla="*/ 2147483647 h 912"/>
              <a:gd name="T4" fmla="*/ 2147483647 w 1104"/>
              <a:gd name="T5" fmla="*/ 2147483647 h 912"/>
              <a:gd name="T6" fmla="*/ 0 60000 65536"/>
              <a:gd name="T7" fmla="*/ 0 60000 65536"/>
              <a:gd name="T8" fmla="*/ 0 60000 65536"/>
              <a:gd name="T9" fmla="*/ 0 w 1104"/>
              <a:gd name="T10" fmla="*/ 0 h 912"/>
              <a:gd name="T11" fmla="*/ 1104 w 1104"/>
              <a:gd name="T12" fmla="*/ 912 h 912"/>
            </a:gdLst>
            <a:ahLst/>
            <a:cxnLst>
              <a:cxn ang="T6">
                <a:pos x="T0" y="T1"/>
              </a:cxn>
              <a:cxn ang="T7">
                <a:pos x="T2" y="T3"/>
              </a:cxn>
              <a:cxn ang="T8">
                <a:pos x="T4" y="T5"/>
              </a:cxn>
            </a:cxnLst>
            <a:rect l="T9" t="T10" r="T11" b="T12"/>
            <a:pathLst>
              <a:path w="1104" h="912">
                <a:moveTo>
                  <a:pt x="0" y="0"/>
                </a:moveTo>
                <a:lnTo>
                  <a:pt x="0" y="912"/>
                </a:lnTo>
                <a:lnTo>
                  <a:pt x="1104" y="912"/>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sp>
        <p:nvSpPr>
          <p:cNvPr id="25620" name="Rectangle 19"/>
          <p:cNvSpPr>
            <a:spLocks noChangeArrowheads="1"/>
          </p:cNvSpPr>
          <p:nvPr/>
        </p:nvSpPr>
        <p:spPr bwMode="auto">
          <a:xfrm>
            <a:off x="1188864" y="4498300"/>
            <a:ext cx="2159000" cy="863600"/>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Macchine </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(per grafica e </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cartotecnica)</a:t>
            </a:r>
          </a:p>
        </p:txBody>
      </p:sp>
      <p:sp>
        <p:nvSpPr>
          <p:cNvPr id="25621" name="Rectangle 20"/>
          <p:cNvSpPr>
            <a:spLocks noChangeArrowheads="1"/>
          </p:cNvSpPr>
          <p:nvPr/>
        </p:nvSpPr>
        <p:spPr bwMode="auto">
          <a:xfrm>
            <a:off x="3491880" y="4498300"/>
            <a:ext cx="2159000" cy="863600"/>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Cartotecnica</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e trasformazione</a:t>
            </a:r>
          </a:p>
        </p:txBody>
      </p:sp>
      <p:sp>
        <p:nvSpPr>
          <p:cNvPr id="25622" name="Rectangle 21"/>
          <p:cNvSpPr>
            <a:spLocks noChangeArrowheads="1"/>
          </p:cNvSpPr>
          <p:nvPr/>
        </p:nvSpPr>
        <p:spPr bwMode="auto">
          <a:xfrm>
            <a:off x="468313" y="5876701"/>
            <a:ext cx="3240087" cy="166199"/>
          </a:xfrm>
          <a:prstGeom prst="rect">
            <a:avLst/>
          </a:prstGeom>
          <a:noFill/>
          <a:ln w="9525">
            <a:noFill/>
            <a:miter lim="800000"/>
            <a:headEnd/>
            <a:tailEnd/>
          </a:ln>
        </p:spPr>
        <p:txBody>
          <a:bodyPr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Fatturato aggregato -preconsuntivi</a:t>
            </a:r>
          </a:p>
        </p:txBody>
      </p:sp>
      <p:sp>
        <p:nvSpPr>
          <p:cNvPr id="25610" name="Rectangle 9"/>
          <p:cNvSpPr>
            <a:spLocks noChangeArrowheads="1"/>
          </p:cNvSpPr>
          <p:nvPr/>
        </p:nvSpPr>
        <p:spPr bwMode="auto">
          <a:xfrm>
            <a:off x="178692" y="2204813"/>
            <a:ext cx="2232025" cy="1018463"/>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Editoria</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(libraria, quotidiana,</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 periodica, periodica </a:t>
            </a:r>
          </a:p>
          <a:p>
            <a:pPr algn="ctr">
              <a:buClr>
                <a:srgbClr val="003399"/>
              </a:buClr>
              <a:buFont typeface="Wingdings" pitchFamily="2" charset="2"/>
              <a:buNone/>
            </a:pPr>
            <a:r>
              <a:rPr lang="it-IT" sz="1600" b="1" dirty="0">
                <a:solidFill>
                  <a:schemeClr val="bg1">
                    <a:lumMod val="50000"/>
                  </a:schemeClr>
                </a:solidFill>
                <a:latin typeface="Calibri" panose="020F0502020204030204" pitchFamily="34" charset="0"/>
              </a:rPr>
              <a:t>special.)</a:t>
            </a:r>
          </a:p>
        </p:txBody>
      </p:sp>
      <p:sp>
        <p:nvSpPr>
          <p:cNvPr id="25607" name="Rectangle 6"/>
          <p:cNvSpPr>
            <a:spLocks noChangeArrowheads="1"/>
          </p:cNvSpPr>
          <p:nvPr/>
        </p:nvSpPr>
        <p:spPr bwMode="auto">
          <a:xfrm>
            <a:off x="178693" y="3428777"/>
            <a:ext cx="2232024" cy="863600"/>
          </a:xfrm>
          <a:prstGeom prst="rect">
            <a:avLst/>
          </a:prstGeom>
          <a:solidFill>
            <a:schemeClr val="bg1"/>
          </a:solidFill>
          <a:ln w="12700">
            <a:solidFill>
              <a:srgbClr val="FF0000"/>
            </a:solidFill>
            <a:miter lim="800000"/>
            <a:headEnd/>
            <a:tailEnd/>
          </a:ln>
        </p:spPr>
        <p:txBody>
          <a:bodyPr wrap="none" anchor="ctr"/>
          <a:lstStyle/>
          <a:p>
            <a:pPr algn="ctr">
              <a:buClr>
                <a:srgbClr val="003399"/>
              </a:buClr>
              <a:buFont typeface="Wingdings" pitchFamily="2" charset="2"/>
              <a:buNone/>
            </a:pPr>
            <a:r>
              <a:rPr lang="it-IT" sz="1600" b="1">
                <a:solidFill>
                  <a:schemeClr val="bg1">
                    <a:lumMod val="50000"/>
                  </a:schemeClr>
                </a:solidFill>
                <a:latin typeface="Calibri" panose="020F0502020204030204" pitchFamily="34" charset="0"/>
              </a:rPr>
              <a:t>Carta e cartone</a:t>
            </a:r>
          </a:p>
        </p:txBody>
      </p:sp>
      <p:sp>
        <p:nvSpPr>
          <p:cNvPr id="25" name="Freeform 14"/>
          <p:cNvSpPr>
            <a:spLocks/>
          </p:cNvSpPr>
          <p:nvPr/>
        </p:nvSpPr>
        <p:spPr bwMode="auto">
          <a:xfrm flipV="1">
            <a:off x="2841724" y="3036806"/>
            <a:ext cx="2304256" cy="1461491"/>
          </a:xfrm>
          <a:custGeom>
            <a:avLst/>
            <a:gdLst>
              <a:gd name="T0" fmla="*/ 0 w 1104"/>
              <a:gd name="T1" fmla="*/ 0 h 912"/>
              <a:gd name="T2" fmla="*/ 0 w 1104"/>
              <a:gd name="T3" fmla="*/ 2147483647 h 912"/>
              <a:gd name="T4" fmla="*/ 2147483647 w 1104"/>
              <a:gd name="T5" fmla="*/ 2147483647 h 912"/>
              <a:gd name="T6" fmla="*/ 0 60000 65536"/>
              <a:gd name="T7" fmla="*/ 0 60000 65536"/>
              <a:gd name="T8" fmla="*/ 0 60000 65536"/>
              <a:gd name="T9" fmla="*/ 0 w 1104"/>
              <a:gd name="T10" fmla="*/ 0 h 912"/>
              <a:gd name="T11" fmla="*/ 1104 w 1104"/>
              <a:gd name="T12" fmla="*/ 912 h 912"/>
            </a:gdLst>
            <a:ahLst/>
            <a:cxnLst>
              <a:cxn ang="T6">
                <a:pos x="T0" y="T1"/>
              </a:cxn>
              <a:cxn ang="T7">
                <a:pos x="T2" y="T3"/>
              </a:cxn>
              <a:cxn ang="T8">
                <a:pos x="T4" y="T5"/>
              </a:cxn>
            </a:cxnLst>
            <a:rect l="T9" t="T10" r="T11" b="T12"/>
            <a:pathLst>
              <a:path w="1104" h="912">
                <a:moveTo>
                  <a:pt x="0" y="0"/>
                </a:moveTo>
                <a:lnTo>
                  <a:pt x="0" y="912"/>
                </a:lnTo>
                <a:lnTo>
                  <a:pt x="1104" y="912"/>
                </a:lnTo>
              </a:path>
            </a:pathLst>
          </a:custGeom>
          <a:noFill/>
          <a:ln w="25400">
            <a:solidFill>
              <a:srgbClr val="FF0000"/>
            </a:solidFill>
            <a:round/>
            <a:headEnd/>
            <a:tailEnd type="triangle" w="med" len="med"/>
          </a:ln>
        </p:spPr>
        <p:txBody>
          <a:bodyPr/>
          <a:lstStyle/>
          <a:p>
            <a:endParaRPr lang="it-IT" sz="1600">
              <a:latin typeface="Calibri" panose="020F0502020204030204" pitchFamily="34" charset="0"/>
            </a:endParaRPr>
          </a:p>
        </p:txBody>
      </p:sp>
      <p:cxnSp>
        <p:nvCxnSpPr>
          <p:cNvPr id="4" name="Connettore 1 3"/>
          <p:cNvCxnSpPr>
            <a:stCxn id="25608" idx="1"/>
            <a:endCxn id="25608" idx="3"/>
          </p:cNvCxnSpPr>
          <p:nvPr/>
        </p:nvCxnSpPr>
        <p:spPr>
          <a:xfrm>
            <a:off x="3131840" y="3331430"/>
            <a:ext cx="4389040"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 name="Segnaposto numero diapositiva 4"/>
          <p:cNvSpPr>
            <a:spLocks noGrp="1"/>
          </p:cNvSpPr>
          <p:nvPr>
            <p:ph type="sldNum" sz="quarter" idx="12"/>
          </p:nvPr>
        </p:nvSpPr>
        <p:spPr/>
        <p:txBody>
          <a:bodyPr/>
          <a:lstStyle/>
          <a:p>
            <a:fld id="{6D19E3A9-8EC7-4525-8242-A67FE3D9118C}" type="slidenum">
              <a:rPr lang="it-IT" smtClean="0"/>
              <a:pPr/>
              <a:t>3</a:t>
            </a:fld>
            <a:endParaRPr lang="it-IT" dirty="0"/>
          </a:p>
        </p:txBody>
      </p:sp>
    </p:spTree>
    <p:extLst>
      <p:ext uri="{BB962C8B-B14F-4D97-AF65-F5344CB8AC3E}">
        <p14:creationId xmlns:p14="http://schemas.microsoft.com/office/powerpoint/2010/main" val="202363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ChangeArrowheads="1"/>
          </p:cNvSpPr>
          <p:nvPr/>
        </p:nvSpPr>
        <p:spPr bwMode="auto">
          <a:xfrm>
            <a:off x="503536" y="5899621"/>
            <a:ext cx="3204368" cy="3323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Preconsuntivi              ** Consumo apparente</a:t>
            </a:r>
          </a:p>
          <a:p>
            <a:pPr algn="just">
              <a:lnSpc>
                <a:spcPct val="90000"/>
              </a:lnSpc>
              <a:buClr>
                <a:srgbClr val="FF3300"/>
              </a:buClr>
              <a:buFont typeface="Wingdings" pitchFamily="2" charset="2"/>
              <a:buNone/>
            </a:pPr>
            <a:endParaRPr lang="it-IT" sz="1200" b="1" i="1" dirty="0">
              <a:solidFill>
                <a:schemeClr val="tx1">
                  <a:lumMod val="65000"/>
                  <a:lumOff val="35000"/>
                </a:schemeClr>
              </a:solidFill>
              <a:latin typeface="Calibri" panose="020F0502020204030204" pitchFamily="34" charset="0"/>
            </a:endParaRPr>
          </a:p>
        </p:txBody>
      </p:sp>
      <p:sp>
        <p:nvSpPr>
          <p:cNvPr id="4102" name="Rectangle 6"/>
          <p:cNvSpPr>
            <a:spLocks noGrp="1" noChangeArrowheads="1"/>
          </p:cNvSpPr>
          <p:nvPr>
            <p:ph type="title"/>
          </p:nvPr>
        </p:nvSpPr>
        <p:spPr>
          <a:xfrm>
            <a:off x="539750" y="333375"/>
            <a:ext cx="8229600" cy="574675"/>
          </a:xfrm>
        </p:spPr>
        <p:txBody>
          <a:bodyPr/>
          <a:lstStyle/>
          <a:p>
            <a:pPr eaLnBrk="1" hangingPunct="1"/>
            <a:r>
              <a:rPr lang="it-IT" sz="2400" b="1" dirty="0">
                <a:solidFill>
                  <a:schemeClr val="tx1">
                    <a:lumMod val="65000"/>
                    <a:lumOff val="35000"/>
                  </a:schemeClr>
                </a:solidFill>
                <a:latin typeface="Calibri" pitchFamily="34" charset="0"/>
              </a:rPr>
              <a:t>La dinamica delle macrovariabili della Filiera</a:t>
            </a:r>
            <a:r>
              <a:rPr lang="it-IT" sz="2600" b="1" dirty="0">
                <a:solidFill>
                  <a:schemeClr val="tx1">
                    <a:lumMod val="65000"/>
                    <a:lumOff val="35000"/>
                  </a:schemeClr>
                </a:solidFill>
                <a:latin typeface="Calibri" pitchFamily="34" charset="0"/>
              </a:rPr>
              <a:t> </a:t>
            </a:r>
            <a:r>
              <a:rPr lang="it-IT" sz="2000" b="1" dirty="0">
                <a:solidFill>
                  <a:schemeClr val="tx1">
                    <a:lumMod val="65000"/>
                    <a:lumOff val="35000"/>
                  </a:schemeClr>
                </a:solidFill>
                <a:latin typeface="Calibri" pitchFamily="34" charset="0"/>
              </a:rPr>
              <a:t>[Mln di Euro]</a:t>
            </a:r>
            <a:br>
              <a:rPr lang="it-IT" sz="2000" b="1" dirty="0">
                <a:solidFill>
                  <a:schemeClr val="tx1">
                    <a:lumMod val="65000"/>
                    <a:lumOff val="35000"/>
                  </a:schemeClr>
                </a:solidFill>
                <a:latin typeface="Calibri" pitchFamily="34" charset="0"/>
              </a:rPr>
            </a:br>
            <a:r>
              <a:rPr lang="it-IT" sz="2000" b="1" dirty="0">
                <a:solidFill>
                  <a:schemeClr val="tx1">
                    <a:lumMod val="65000"/>
                    <a:lumOff val="35000"/>
                  </a:schemeClr>
                </a:solidFill>
                <a:latin typeface="Calibri" pitchFamily="34" charset="0"/>
              </a:rPr>
              <a:t>1.1 fatturato, vendite interne, domanda interna**</a:t>
            </a:r>
          </a:p>
        </p:txBody>
      </p:sp>
      <p:sp>
        <p:nvSpPr>
          <p:cNvPr id="4103" name="Rectangle 172"/>
          <p:cNvSpPr>
            <a:spLocks noChangeArrowheads="1"/>
          </p:cNvSpPr>
          <p:nvPr/>
        </p:nvSpPr>
        <p:spPr bwMode="auto">
          <a:xfrm>
            <a:off x="5618252" y="5877272"/>
            <a:ext cx="2880320"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Fonte: Uffici Studi Associazioni di filiera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460" y="1039936"/>
            <a:ext cx="7690112" cy="4762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12"/>
          </p:nvPr>
        </p:nvSpPr>
        <p:spPr/>
        <p:txBody>
          <a:bodyPr/>
          <a:lstStyle/>
          <a:p>
            <a:fld id="{6D19E3A9-8EC7-4525-8242-A67FE3D9118C}" type="slidenum">
              <a:rPr lang="it-IT" smtClean="0"/>
              <a:pPr/>
              <a:t>4</a:t>
            </a:fld>
            <a:endParaRPr lang="it-IT" dirty="0"/>
          </a:p>
        </p:txBody>
      </p:sp>
    </p:spTree>
    <p:extLst>
      <p:ext uri="{BB962C8B-B14F-4D97-AF65-F5344CB8AC3E}">
        <p14:creationId xmlns:p14="http://schemas.microsoft.com/office/powerpoint/2010/main" val="393773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088" y="116632"/>
            <a:ext cx="8000057" cy="823119"/>
          </a:xfrm>
        </p:spPr>
        <p:txBody>
          <a:bodyPr/>
          <a:lstStyle/>
          <a:p>
            <a:r>
              <a:rPr lang="it-IT" sz="2400" b="1" dirty="0">
                <a:solidFill>
                  <a:schemeClr val="tx1">
                    <a:lumMod val="65000"/>
                    <a:lumOff val="35000"/>
                  </a:schemeClr>
                </a:solidFill>
                <a:latin typeface="Calibri" panose="020F0502020204030204" pitchFamily="34" charset="0"/>
              </a:rPr>
              <a:t>La dinamica delle </a:t>
            </a:r>
            <a:r>
              <a:rPr lang="it-IT" sz="2400" b="1" dirty="0" err="1">
                <a:solidFill>
                  <a:schemeClr val="tx1">
                    <a:lumMod val="65000"/>
                    <a:lumOff val="35000"/>
                  </a:schemeClr>
                </a:solidFill>
                <a:latin typeface="Calibri" panose="020F0502020204030204" pitchFamily="34" charset="0"/>
              </a:rPr>
              <a:t>macrovariabili</a:t>
            </a:r>
            <a:r>
              <a:rPr lang="it-IT" sz="2400" b="1" dirty="0">
                <a:solidFill>
                  <a:schemeClr val="tx1">
                    <a:lumMod val="65000"/>
                    <a:lumOff val="35000"/>
                  </a:schemeClr>
                </a:solidFill>
                <a:latin typeface="Calibri" panose="020F0502020204030204" pitchFamily="34" charset="0"/>
              </a:rPr>
              <a:t> della Filiera</a:t>
            </a:r>
            <a:br>
              <a:rPr lang="it-IT" sz="2400" b="1" dirty="0">
                <a:solidFill>
                  <a:schemeClr val="tx1">
                    <a:lumMod val="65000"/>
                    <a:lumOff val="35000"/>
                  </a:schemeClr>
                </a:solidFill>
                <a:latin typeface="Calibri" panose="020F0502020204030204" pitchFamily="34" charset="0"/>
              </a:rPr>
            </a:br>
            <a:r>
              <a:rPr lang="it-IT" sz="2000" b="1" dirty="0">
                <a:solidFill>
                  <a:schemeClr val="tx1">
                    <a:lumMod val="65000"/>
                    <a:lumOff val="35000"/>
                  </a:schemeClr>
                </a:solidFill>
                <a:latin typeface="Calibri" panose="020F0502020204030204" pitchFamily="34" charset="0"/>
              </a:rPr>
              <a:t>1.1  fatturato, vendite interne, domanda interna</a:t>
            </a:r>
            <a:endParaRPr lang="it-IT" sz="2400" b="1" dirty="0">
              <a:solidFill>
                <a:schemeClr val="tx1">
                  <a:lumMod val="65000"/>
                  <a:lumOff val="35000"/>
                </a:schemeClr>
              </a:solidFill>
              <a:latin typeface="Calibri" panose="020F0502020204030204" pitchFamily="34" charset="0"/>
            </a:endParaRPr>
          </a:p>
        </p:txBody>
      </p:sp>
      <p:sp>
        <p:nvSpPr>
          <p:cNvPr id="6" name="Rettangolo 5"/>
          <p:cNvSpPr/>
          <p:nvPr/>
        </p:nvSpPr>
        <p:spPr>
          <a:xfrm>
            <a:off x="467544" y="1556792"/>
            <a:ext cx="8352928" cy="2939266"/>
          </a:xfrm>
          <a:prstGeom prst="rect">
            <a:avLst/>
          </a:prstGeom>
        </p:spPr>
        <p:txBody>
          <a:bodyPr wrap="square">
            <a:spAutoFit/>
          </a:bodyPr>
          <a:lstStyle/>
          <a:p>
            <a:pPr lvl="0" algn="just">
              <a:spcBef>
                <a:spcPts val="0"/>
              </a:spcBef>
              <a:spcAft>
                <a:spcPts val="600"/>
              </a:spcAft>
              <a:defRPr/>
            </a:pPr>
            <a:r>
              <a:rPr lang="it-IT" sz="1700" dirty="0">
                <a:solidFill>
                  <a:srgbClr val="000000">
                    <a:lumMod val="65000"/>
                    <a:lumOff val="35000"/>
                  </a:srgbClr>
                </a:solidFill>
                <a:latin typeface="Calibri" panose="020F0502020204030204" pitchFamily="34" charset="0"/>
              </a:rPr>
              <a:t>I risultati complessivi 2015 della Filiera evidenziano modesti miglioramenti sui valori 2014, addirittura peggiori del 2008-2009 (‘</a:t>
            </a:r>
            <a:r>
              <a:rPr lang="it-IT" sz="1700" dirty="0" err="1">
                <a:solidFill>
                  <a:srgbClr val="000000">
                    <a:lumMod val="65000"/>
                    <a:lumOff val="35000"/>
                  </a:srgbClr>
                </a:solidFill>
                <a:latin typeface="Calibri" panose="020F0502020204030204" pitchFamily="34" charset="0"/>
              </a:rPr>
              <a:t>horribilis</a:t>
            </a:r>
            <a:r>
              <a:rPr lang="it-IT" sz="1700" dirty="0">
                <a:solidFill>
                  <a:srgbClr val="000000">
                    <a:lumMod val="65000"/>
                    <a:lumOff val="35000"/>
                  </a:srgbClr>
                </a:solidFill>
                <a:latin typeface="Calibri" panose="020F0502020204030204" pitchFamily="34" charset="0"/>
              </a:rPr>
              <a:t> </a:t>
            </a:r>
            <a:r>
              <a:rPr lang="it-IT" sz="1700" dirty="0" err="1">
                <a:solidFill>
                  <a:srgbClr val="000000">
                    <a:lumMod val="65000"/>
                    <a:lumOff val="35000"/>
                  </a:srgbClr>
                </a:solidFill>
                <a:latin typeface="Calibri" panose="020F0502020204030204" pitchFamily="34" charset="0"/>
              </a:rPr>
              <a:t>annis</a:t>
            </a:r>
            <a:r>
              <a:rPr lang="it-IT" sz="1700" dirty="0">
                <a:solidFill>
                  <a:srgbClr val="000000">
                    <a:lumMod val="65000"/>
                    <a:lumOff val="35000"/>
                  </a:srgbClr>
                </a:solidFill>
                <a:latin typeface="Calibri" panose="020F0502020204030204" pitchFamily="34" charset="0"/>
              </a:rPr>
              <a:t>’)</a:t>
            </a:r>
          </a:p>
          <a:p>
            <a:pPr marL="361950" lvl="0" indent="-361950" algn="just">
              <a:spcBef>
                <a:spcPts val="0"/>
              </a:spcBef>
              <a:spcAft>
                <a:spcPts val="600"/>
              </a:spcAft>
              <a:buClr>
                <a:srgbClr val="FF3300"/>
              </a:buClr>
              <a:buSzPct val="80000"/>
              <a:buFont typeface="Wingdings" pitchFamily="2" charset="2"/>
              <a:buChar char="l"/>
              <a:defRPr/>
            </a:pPr>
            <a:r>
              <a:rPr lang="it-IT" sz="1700" dirty="0">
                <a:solidFill>
                  <a:srgbClr val="000000">
                    <a:lumMod val="65000"/>
                    <a:lumOff val="35000"/>
                  </a:srgbClr>
                </a:solidFill>
                <a:latin typeface="Calibri" panose="020F0502020204030204" pitchFamily="34" charset="0"/>
              </a:rPr>
              <a:t>ancora debole la </a:t>
            </a:r>
            <a:r>
              <a:rPr lang="it-IT" sz="1700" b="1" dirty="0">
                <a:solidFill>
                  <a:srgbClr val="000000">
                    <a:lumMod val="65000"/>
                    <a:lumOff val="35000"/>
                  </a:srgbClr>
                </a:solidFill>
                <a:latin typeface="Calibri" panose="020F0502020204030204" pitchFamily="34" charset="0"/>
              </a:rPr>
              <a:t>domanda interna </a:t>
            </a:r>
            <a:r>
              <a:rPr lang="it-IT" sz="1700" dirty="0">
                <a:solidFill>
                  <a:srgbClr val="000000">
                    <a:lumMod val="65000"/>
                    <a:lumOff val="35000"/>
                  </a:srgbClr>
                </a:solidFill>
                <a:latin typeface="Calibri" panose="020F0502020204030204" pitchFamily="34" charset="0"/>
              </a:rPr>
              <a:t>(consumo apparente) dei prodotti della Filiera che nel 2015 ha presentato una modestissima ripresa rispetto ai depressi livelli dell’anno prima (+0,7% sul 2014);</a:t>
            </a:r>
          </a:p>
          <a:p>
            <a:pPr marL="361950" lvl="0" indent="-361950" algn="just">
              <a:spcBef>
                <a:spcPts val="0"/>
              </a:spcBef>
              <a:spcAft>
                <a:spcPts val="600"/>
              </a:spcAft>
              <a:buClr>
                <a:srgbClr val="FF3300"/>
              </a:buClr>
              <a:buSzPct val="80000"/>
              <a:buFont typeface="Wingdings" pitchFamily="2" charset="2"/>
              <a:buChar char="l"/>
              <a:defRPr/>
            </a:pPr>
            <a:r>
              <a:rPr lang="it-IT" sz="1700" dirty="0">
                <a:solidFill>
                  <a:srgbClr val="000000">
                    <a:lumMod val="65000"/>
                    <a:lumOff val="35000"/>
                  </a:srgbClr>
                </a:solidFill>
                <a:latin typeface="Calibri" panose="020F0502020204030204" pitchFamily="34" charset="0"/>
              </a:rPr>
              <a:t>ancor più marginali i miglioramenti presentati dal </a:t>
            </a:r>
            <a:r>
              <a:rPr lang="it-IT" sz="1700" b="1" dirty="0">
                <a:solidFill>
                  <a:srgbClr val="000000">
                    <a:lumMod val="65000"/>
                    <a:lumOff val="35000"/>
                  </a:srgbClr>
                </a:solidFill>
                <a:latin typeface="Calibri" panose="020F0502020204030204" pitchFamily="34" charset="0"/>
              </a:rPr>
              <a:t>fatturato complessivo </a:t>
            </a:r>
            <a:r>
              <a:rPr lang="it-IT" sz="1700" dirty="0">
                <a:solidFill>
                  <a:srgbClr val="000000">
                    <a:lumMod val="65000"/>
                    <a:lumOff val="35000"/>
                  </a:srgbClr>
                </a:solidFill>
                <a:latin typeface="Calibri" panose="020F0502020204030204" pitchFamily="34" charset="0"/>
              </a:rPr>
              <a:t>delle imprese (+0,2% sul 2014), legati essenzialmente alla sostanziale staticità delle </a:t>
            </a:r>
            <a:r>
              <a:rPr lang="it-IT" sz="1700" b="1" dirty="0">
                <a:solidFill>
                  <a:srgbClr val="000000">
                    <a:lumMod val="65000"/>
                    <a:lumOff val="35000"/>
                  </a:srgbClr>
                </a:solidFill>
                <a:latin typeface="Calibri" panose="020F0502020204030204" pitchFamily="34" charset="0"/>
              </a:rPr>
              <a:t>vendite interne </a:t>
            </a:r>
            <a:r>
              <a:rPr lang="it-IT" sz="1700" dirty="0">
                <a:solidFill>
                  <a:srgbClr val="000000">
                    <a:lumMod val="65000"/>
                    <a:lumOff val="35000"/>
                  </a:srgbClr>
                </a:solidFill>
                <a:latin typeface="Calibri" panose="020F0502020204030204" pitchFamily="34" charset="0"/>
              </a:rPr>
              <a:t>(+0,1% sul 2014);</a:t>
            </a:r>
          </a:p>
          <a:p>
            <a:pPr marL="361950" lvl="0" indent="-361950" algn="just">
              <a:spcBef>
                <a:spcPts val="0"/>
              </a:spcBef>
              <a:spcAft>
                <a:spcPts val="600"/>
              </a:spcAft>
              <a:buClr>
                <a:srgbClr val="FF3300"/>
              </a:buClr>
              <a:buSzPct val="80000"/>
              <a:buFont typeface="Wingdings" pitchFamily="2" charset="2"/>
              <a:buChar char="l"/>
              <a:defRPr/>
            </a:pPr>
            <a:r>
              <a:rPr lang="it-IT" sz="1700" dirty="0">
                <a:solidFill>
                  <a:srgbClr val="000000">
                    <a:lumMod val="65000"/>
                    <a:lumOff val="35000"/>
                  </a:srgbClr>
                </a:solidFill>
                <a:latin typeface="Calibri" panose="020F0502020204030204" pitchFamily="34" charset="0"/>
              </a:rPr>
              <a:t>contrariamente a quanto sperato, quindi, </a:t>
            </a:r>
            <a:r>
              <a:rPr lang="it-IT" sz="1700" b="1" dirty="0">
                <a:solidFill>
                  <a:srgbClr val="000000">
                    <a:lumMod val="65000"/>
                    <a:lumOff val="35000"/>
                  </a:srgbClr>
                </a:solidFill>
                <a:latin typeface="Calibri" panose="020F0502020204030204" pitchFamily="34" charset="0"/>
              </a:rPr>
              <a:t>la Filiera non è ripartita nel 2015 e sono ingenti le perdite rispetto ai valori pre-crisi</a:t>
            </a:r>
            <a:r>
              <a:rPr lang="it-IT" sz="1700" dirty="0">
                <a:solidFill>
                  <a:srgbClr val="000000">
                    <a:lumMod val="65000"/>
                    <a:lumOff val="35000"/>
                  </a:srgbClr>
                </a:solidFill>
                <a:latin typeface="Calibri" panose="020F0502020204030204" pitchFamily="34" charset="0"/>
              </a:rPr>
              <a:t>.</a:t>
            </a:r>
          </a:p>
        </p:txBody>
      </p:sp>
      <p:sp>
        <p:nvSpPr>
          <p:cNvPr id="7" name="Segnaposto numero diapositiva 6"/>
          <p:cNvSpPr>
            <a:spLocks noGrp="1"/>
          </p:cNvSpPr>
          <p:nvPr>
            <p:ph type="sldNum" sz="quarter" idx="12"/>
          </p:nvPr>
        </p:nvSpPr>
        <p:spPr/>
        <p:txBody>
          <a:bodyPr/>
          <a:lstStyle/>
          <a:p>
            <a:fld id="{6D19E3A9-8EC7-4525-8242-A67FE3D9118C}" type="slidenum">
              <a:rPr lang="it-IT" smtClean="0"/>
              <a:pPr/>
              <a:t>5</a:t>
            </a:fld>
            <a:endParaRPr lang="it-IT" dirty="0"/>
          </a:p>
        </p:txBody>
      </p:sp>
    </p:spTree>
    <p:extLst>
      <p:ext uri="{BB962C8B-B14F-4D97-AF65-F5344CB8AC3E}">
        <p14:creationId xmlns:p14="http://schemas.microsoft.com/office/powerpoint/2010/main" val="343268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a:xfrm>
            <a:off x="179512" y="260648"/>
            <a:ext cx="6228494" cy="647700"/>
          </a:xfrm>
        </p:spPr>
        <p:txBody>
          <a:bodyPr anchorCtr="1"/>
          <a:lstStyle/>
          <a:p>
            <a:pPr eaLnBrk="1" hangingPunct="1"/>
            <a:r>
              <a:rPr lang="it-IT" sz="2400" b="1" dirty="0">
                <a:solidFill>
                  <a:schemeClr val="tx1">
                    <a:lumMod val="65000"/>
                    <a:lumOff val="35000"/>
                  </a:schemeClr>
                </a:solidFill>
                <a:latin typeface="Calibri" panose="020F0502020204030204" pitchFamily="34" charset="0"/>
              </a:rPr>
              <a:t>La dinamica delle </a:t>
            </a:r>
            <a:r>
              <a:rPr lang="it-IT" sz="2400" b="1" dirty="0" err="1">
                <a:solidFill>
                  <a:schemeClr val="tx1">
                    <a:lumMod val="65000"/>
                    <a:lumOff val="35000"/>
                  </a:schemeClr>
                </a:solidFill>
                <a:latin typeface="Calibri" panose="020F0502020204030204" pitchFamily="34" charset="0"/>
              </a:rPr>
              <a:t>macrovariabili</a:t>
            </a:r>
            <a:r>
              <a:rPr lang="it-IT" sz="2400" b="1" dirty="0">
                <a:solidFill>
                  <a:schemeClr val="tx1">
                    <a:lumMod val="65000"/>
                    <a:lumOff val="35000"/>
                  </a:schemeClr>
                </a:solidFill>
                <a:latin typeface="Calibri" panose="020F0502020204030204" pitchFamily="34" charset="0"/>
              </a:rPr>
              <a:t> della Filiera</a:t>
            </a:r>
            <a:br>
              <a:rPr lang="it-IT" sz="2400" b="1" dirty="0">
                <a:solidFill>
                  <a:schemeClr val="tx1">
                    <a:lumMod val="65000"/>
                    <a:lumOff val="35000"/>
                  </a:schemeClr>
                </a:solidFill>
                <a:latin typeface="Calibri" panose="020F0502020204030204" pitchFamily="34" charset="0"/>
              </a:rPr>
            </a:br>
            <a:r>
              <a:rPr lang="it-IT" sz="2000" b="1" dirty="0">
                <a:solidFill>
                  <a:schemeClr val="tx1">
                    <a:lumMod val="65000"/>
                    <a:lumOff val="35000"/>
                  </a:schemeClr>
                </a:solidFill>
                <a:latin typeface="Calibri" panose="020F0502020204030204" pitchFamily="34" charset="0"/>
              </a:rPr>
              <a:t>1.2  la domanda interna</a:t>
            </a:r>
            <a:endParaRPr lang="it-IT" sz="2000" b="1" dirty="0">
              <a:solidFill>
                <a:srgbClr val="FF0000"/>
              </a:solidFill>
              <a:latin typeface="Calibri" pitchFamily="34" charset="0"/>
            </a:endParaRPr>
          </a:p>
        </p:txBody>
      </p:sp>
      <p:sp>
        <p:nvSpPr>
          <p:cNvPr id="8" name="Rectangle 5"/>
          <p:cNvSpPr>
            <a:spLocks noChangeArrowheads="1"/>
          </p:cNvSpPr>
          <p:nvPr/>
        </p:nvSpPr>
        <p:spPr bwMode="auto">
          <a:xfrm>
            <a:off x="5605430" y="5919608"/>
            <a:ext cx="2815953"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Fonte:  Nostre elaborazioni su dati ISTAT</a:t>
            </a:r>
          </a:p>
        </p:txBody>
      </p:sp>
      <p:sp>
        <p:nvSpPr>
          <p:cNvPr id="7" name="Rectangle 5"/>
          <p:cNvSpPr>
            <a:spLocks noChangeArrowheads="1"/>
          </p:cNvSpPr>
          <p:nvPr/>
        </p:nvSpPr>
        <p:spPr bwMode="auto">
          <a:xfrm>
            <a:off x="812784" y="5915820"/>
            <a:ext cx="2952328"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2015: nostre stime su dati ISTAT</a:t>
            </a:r>
          </a:p>
        </p:txBody>
      </p:sp>
      <p:sp>
        <p:nvSpPr>
          <p:cNvPr id="5" name="Rettangolo 4"/>
          <p:cNvSpPr/>
          <p:nvPr/>
        </p:nvSpPr>
        <p:spPr>
          <a:xfrm>
            <a:off x="827584" y="1052736"/>
            <a:ext cx="7848872" cy="1246495"/>
          </a:xfrm>
          <a:prstGeom prst="rect">
            <a:avLst/>
          </a:prstGeom>
        </p:spPr>
        <p:txBody>
          <a:bodyPr wrap="square">
            <a:spAutoFit/>
          </a:bodyPr>
          <a:lstStyle/>
          <a:p>
            <a:pPr algn="just"/>
            <a:r>
              <a:rPr lang="it-IT" sz="1500" dirty="0">
                <a:solidFill>
                  <a:srgbClr val="000000">
                    <a:lumMod val="65000"/>
                    <a:lumOff val="35000"/>
                  </a:srgbClr>
                </a:solidFill>
                <a:latin typeface="Calibri" panose="020F0502020204030204" pitchFamily="34" charset="0"/>
              </a:rPr>
              <a:t>Una conferma della progressiva riduzione dei consumi interni dei prodotti della Filiera è fornita dalla dinamica decrescente del rapporto tra spesa per acquisti di libri e giornali e consumi totali delle famiglie che evidenzia la riduzione della già scarsa propensione degli italiani alla fruizione di prodotti culturali, </a:t>
            </a:r>
            <a:r>
              <a:rPr lang="it-IT" sz="1500" dirty="0">
                <a:solidFill>
                  <a:schemeClr val="tx1">
                    <a:lumMod val="65000"/>
                    <a:lumOff val="35000"/>
                  </a:schemeClr>
                </a:solidFill>
                <a:latin typeface="Calibri" panose="020F0502020204030204" pitchFamily="34" charset="0"/>
              </a:rPr>
              <a:t>sicuramente</a:t>
            </a:r>
            <a:r>
              <a:rPr lang="it-IT" sz="1500" dirty="0">
                <a:solidFill>
                  <a:srgbClr val="000000">
                    <a:lumMod val="65000"/>
                    <a:lumOff val="35000"/>
                  </a:srgbClr>
                </a:solidFill>
                <a:latin typeface="Calibri" panose="020F0502020204030204" pitchFamily="34" charset="0"/>
              </a:rPr>
              <a:t> accelerata dalla generalizzata riduzione dei consumi, che ha visto sacrificare i beni non necessari rispetto a quelli primari.</a:t>
            </a:r>
          </a:p>
        </p:txBody>
      </p:sp>
      <p:sp>
        <p:nvSpPr>
          <p:cNvPr id="4" name="Segnaposto numero diapositiva 3"/>
          <p:cNvSpPr>
            <a:spLocks noGrp="1"/>
          </p:cNvSpPr>
          <p:nvPr>
            <p:ph type="sldNum" sz="quarter" idx="12"/>
          </p:nvPr>
        </p:nvSpPr>
        <p:spPr/>
        <p:txBody>
          <a:bodyPr/>
          <a:lstStyle/>
          <a:p>
            <a:fld id="{6D19E3A9-8EC7-4525-8242-A67FE3D9118C}" type="slidenum">
              <a:rPr lang="it-IT" smtClean="0"/>
              <a:pPr/>
              <a:t>6</a:t>
            </a:fld>
            <a:endParaRPr lang="it-IT"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1206" y="2219854"/>
            <a:ext cx="6285090" cy="367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tangolo 5"/>
          <p:cNvSpPr/>
          <p:nvPr/>
        </p:nvSpPr>
        <p:spPr>
          <a:xfrm>
            <a:off x="2223042" y="2297365"/>
            <a:ext cx="4355976" cy="492443"/>
          </a:xfrm>
          <a:prstGeom prst="rect">
            <a:avLst/>
          </a:prstGeom>
        </p:spPr>
        <p:txBody>
          <a:bodyPr wrap="square">
            <a:spAutoFit/>
          </a:bodyPr>
          <a:lstStyle/>
          <a:p>
            <a:pPr algn="ctr"/>
            <a:r>
              <a:rPr lang="it-IT" sz="1400" b="1" dirty="0">
                <a:solidFill>
                  <a:schemeClr val="tx1">
                    <a:lumMod val="75000"/>
                    <a:lumOff val="25000"/>
                  </a:schemeClr>
                </a:solidFill>
                <a:latin typeface="Calibri" panose="020F0502020204030204" pitchFamily="34" charset="0"/>
              </a:rPr>
              <a:t>Consumi in libri e giornali / consumi totali delle famiglie</a:t>
            </a:r>
            <a:br>
              <a:rPr lang="it-IT" sz="1400" b="1" dirty="0">
                <a:solidFill>
                  <a:schemeClr val="tx1">
                    <a:lumMod val="75000"/>
                    <a:lumOff val="25000"/>
                  </a:schemeClr>
                </a:solidFill>
                <a:latin typeface="Calibri" panose="020F0502020204030204" pitchFamily="34" charset="0"/>
              </a:rPr>
            </a:br>
            <a:r>
              <a:rPr lang="it-IT" sz="1200" b="1" dirty="0">
                <a:solidFill>
                  <a:schemeClr val="tx1">
                    <a:lumMod val="75000"/>
                    <a:lumOff val="25000"/>
                  </a:schemeClr>
                </a:solidFill>
                <a:latin typeface="Calibri" panose="020F0502020204030204" pitchFamily="34" charset="0"/>
              </a:rPr>
              <a:t>(Rapporto a valori reali: 1995-2015*) </a:t>
            </a:r>
          </a:p>
        </p:txBody>
      </p:sp>
    </p:spTree>
    <p:extLst>
      <p:ext uri="{BB962C8B-B14F-4D97-AF65-F5344CB8AC3E}">
        <p14:creationId xmlns:p14="http://schemas.microsoft.com/office/powerpoint/2010/main" val="105418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ChangeArrowheads="1"/>
          </p:cNvSpPr>
          <p:nvPr/>
        </p:nvSpPr>
        <p:spPr bwMode="auto">
          <a:xfrm>
            <a:off x="503536" y="5877271"/>
            <a:ext cx="1260152"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Preconsuntivi</a:t>
            </a:r>
          </a:p>
        </p:txBody>
      </p:sp>
      <p:sp>
        <p:nvSpPr>
          <p:cNvPr id="4102" name="Rectangle 6"/>
          <p:cNvSpPr>
            <a:spLocks noGrp="1" noChangeArrowheads="1"/>
          </p:cNvSpPr>
          <p:nvPr>
            <p:ph type="title"/>
          </p:nvPr>
        </p:nvSpPr>
        <p:spPr>
          <a:xfrm>
            <a:off x="395536" y="332656"/>
            <a:ext cx="8229600" cy="574675"/>
          </a:xfrm>
        </p:spPr>
        <p:txBody>
          <a:bodyPr/>
          <a:lstStyle/>
          <a:p>
            <a:pPr eaLnBrk="1" hangingPunct="1"/>
            <a:r>
              <a:rPr lang="it-IT" sz="2400" b="1" dirty="0">
                <a:solidFill>
                  <a:schemeClr val="tx1">
                    <a:lumMod val="65000"/>
                    <a:lumOff val="35000"/>
                  </a:schemeClr>
                </a:solidFill>
                <a:latin typeface="Calibri" pitchFamily="34" charset="0"/>
              </a:rPr>
              <a:t>La dinamica delle macrovariabili della Filiera</a:t>
            </a:r>
            <a:r>
              <a:rPr lang="it-IT" sz="2600" b="1" dirty="0">
                <a:solidFill>
                  <a:schemeClr val="tx1">
                    <a:lumMod val="65000"/>
                    <a:lumOff val="35000"/>
                  </a:schemeClr>
                </a:solidFill>
                <a:latin typeface="Calibri" pitchFamily="34" charset="0"/>
              </a:rPr>
              <a:t> </a:t>
            </a:r>
            <a:r>
              <a:rPr lang="it-IT" sz="2000" b="1" dirty="0">
                <a:solidFill>
                  <a:schemeClr val="tx1">
                    <a:lumMod val="65000"/>
                    <a:lumOff val="35000"/>
                  </a:schemeClr>
                </a:solidFill>
                <a:latin typeface="Calibri" pitchFamily="34" charset="0"/>
              </a:rPr>
              <a:t>[Mln di Euro]</a:t>
            </a:r>
            <a:br>
              <a:rPr lang="it-IT" sz="2000" b="1" dirty="0">
                <a:solidFill>
                  <a:schemeClr val="tx1">
                    <a:lumMod val="65000"/>
                    <a:lumOff val="35000"/>
                  </a:schemeClr>
                </a:solidFill>
                <a:latin typeface="Calibri" pitchFamily="34" charset="0"/>
              </a:rPr>
            </a:br>
            <a:r>
              <a:rPr lang="it-IT" sz="2000" b="1" dirty="0">
                <a:solidFill>
                  <a:schemeClr val="tx1">
                    <a:lumMod val="65000"/>
                    <a:lumOff val="35000"/>
                  </a:schemeClr>
                </a:solidFill>
                <a:latin typeface="Calibri" pitchFamily="34" charset="0"/>
              </a:rPr>
              <a:t>2.1  </a:t>
            </a:r>
            <a:r>
              <a:rPr lang="it-IT" sz="2000" b="1" i="1" dirty="0">
                <a:solidFill>
                  <a:schemeClr val="tx1">
                    <a:lumMod val="65000"/>
                    <a:lumOff val="35000"/>
                  </a:schemeClr>
                </a:solidFill>
                <a:latin typeface="Calibri" pitchFamily="34" charset="0"/>
              </a:rPr>
              <a:t>le variabili di commercio estero</a:t>
            </a:r>
          </a:p>
        </p:txBody>
      </p:sp>
      <p:sp>
        <p:nvSpPr>
          <p:cNvPr id="4103" name="Rectangle 172"/>
          <p:cNvSpPr>
            <a:spLocks noChangeArrowheads="1"/>
          </p:cNvSpPr>
          <p:nvPr/>
        </p:nvSpPr>
        <p:spPr bwMode="auto">
          <a:xfrm>
            <a:off x="5618252" y="5877272"/>
            <a:ext cx="2880320"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Fonte: Uffici Studi Associazioni di filiera</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46198"/>
            <a:ext cx="7128792" cy="441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egnaposto numero diapositiva 3"/>
          <p:cNvSpPr>
            <a:spLocks noGrp="1"/>
          </p:cNvSpPr>
          <p:nvPr>
            <p:ph type="sldNum" sz="quarter" idx="12"/>
          </p:nvPr>
        </p:nvSpPr>
        <p:spPr/>
        <p:txBody>
          <a:bodyPr/>
          <a:lstStyle/>
          <a:p>
            <a:fld id="{6D19E3A9-8EC7-4525-8242-A67FE3D9118C}" type="slidenum">
              <a:rPr lang="it-IT" smtClean="0"/>
              <a:pPr/>
              <a:t>7</a:t>
            </a:fld>
            <a:endParaRPr lang="it-IT" dirty="0"/>
          </a:p>
        </p:txBody>
      </p:sp>
    </p:spTree>
    <p:extLst>
      <p:ext uri="{BB962C8B-B14F-4D97-AF65-F5344CB8AC3E}">
        <p14:creationId xmlns:p14="http://schemas.microsoft.com/office/powerpoint/2010/main" val="293444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179512" y="116632"/>
            <a:ext cx="6309618" cy="784598"/>
          </a:xfrm>
        </p:spPr>
        <p:txBody>
          <a:bodyPr anchorCtr="1"/>
          <a:lstStyle/>
          <a:p>
            <a:pPr eaLnBrk="1" hangingPunct="1"/>
            <a:r>
              <a:rPr lang="it-IT" sz="2400" b="1" dirty="0">
                <a:solidFill>
                  <a:schemeClr val="tx1">
                    <a:lumMod val="65000"/>
                    <a:lumOff val="35000"/>
                  </a:schemeClr>
                </a:solidFill>
                <a:latin typeface="Calibri" panose="020F0502020204030204" pitchFamily="34" charset="0"/>
              </a:rPr>
              <a:t>La dinamica delle </a:t>
            </a:r>
            <a:r>
              <a:rPr lang="it-IT" sz="2400" b="1" dirty="0" err="1">
                <a:solidFill>
                  <a:schemeClr val="tx1">
                    <a:lumMod val="65000"/>
                    <a:lumOff val="35000"/>
                  </a:schemeClr>
                </a:solidFill>
                <a:latin typeface="Calibri" panose="020F0502020204030204" pitchFamily="34" charset="0"/>
              </a:rPr>
              <a:t>macrovariabili</a:t>
            </a:r>
            <a:r>
              <a:rPr lang="it-IT" sz="2400" b="1" dirty="0">
                <a:solidFill>
                  <a:schemeClr val="tx1">
                    <a:lumMod val="65000"/>
                    <a:lumOff val="35000"/>
                  </a:schemeClr>
                </a:solidFill>
                <a:latin typeface="Calibri" panose="020F0502020204030204" pitchFamily="34" charset="0"/>
              </a:rPr>
              <a:t> della Filiera</a:t>
            </a:r>
            <a:br>
              <a:rPr lang="it-IT" sz="2400" b="1" dirty="0">
                <a:solidFill>
                  <a:schemeClr val="tx1">
                    <a:lumMod val="65000"/>
                    <a:lumOff val="35000"/>
                  </a:schemeClr>
                </a:solidFill>
                <a:latin typeface="Calibri" panose="020F0502020204030204" pitchFamily="34" charset="0"/>
              </a:rPr>
            </a:br>
            <a:r>
              <a:rPr lang="it-IT" sz="2000" b="1" dirty="0">
                <a:solidFill>
                  <a:schemeClr val="tx1">
                    <a:lumMod val="65000"/>
                    <a:lumOff val="35000"/>
                  </a:schemeClr>
                </a:solidFill>
                <a:latin typeface="Calibri" panose="020F0502020204030204" pitchFamily="34" charset="0"/>
              </a:rPr>
              <a:t>2.2  </a:t>
            </a:r>
            <a:r>
              <a:rPr lang="it-IT" sz="2000" b="1" i="1" dirty="0">
                <a:solidFill>
                  <a:schemeClr val="tx1">
                    <a:lumMod val="65000"/>
                    <a:lumOff val="35000"/>
                  </a:schemeClr>
                </a:solidFill>
                <a:latin typeface="Calibri" panose="020F0502020204030204" pitchFamily="34" charset="0"/>
              </a:rPr>
              <a:t>export su fatturato </a:t>
            </a:r>
            <a:r>
              <a:rPr lang="it-IT" sz="2000" b="1" dirty="0">
                <a:solidFill>
                  <a:schemeClr val="tx1">
                    <a:lumMod val="65000"/>
                    <a:lumOff val="35000"/>
                  </a:schemeClr>
                </a:solidFill>
                <a:latin typeface="Calibri" pitchFamily="34" charset="0"/>
              </a:rPr>
              <a:t>e </a:t>
            </a:r>
            <a:r>
              <a:rPr lang="it-IT" sz="2000" b="1" i="1" dirty="0">
                <a:solidFill>
                  <a:schemeClr val="tx1">
                    <a:lumMod val="65000"/>
                    <a:lumOff val="35000"/>
                  </a:schemeClr>
                </a:solidFill>
                <a:latin typeface="Calibri" pitchFamily="34" charset="0"/>
              </a:rPr>
              <a:t>import su domanda interna</a:t>
            </a:r>
            <a:endParaRPr lang="it-IT" sz="2400" b="1" i="1" dirty="0">
              <a:solidFill>
                <a:srgbClr val="FF0000"/>
              </a:solidFill>
              <a:latin typeface="Calibri" pitchFamily="34" charset="0"/>
            </a:endParaRPr>
          </a:p>
        </p:txBody>
      </p:sp>
      <p:sp>
        <p:nvSpPr>
          <p:cNvPr id="10247" name="Rectangle 172"/>
          <p:cNvSpPr>
            <a:spLocks noChangeArrowheads="1"/>
          </p:cNvSpPr>
          <p:nvPr/>
        </p:nvSpPr>
        <p:spPr bwMode="auto">
          <a:xfrm>
            <a:off x="5724897" y="5877272"/>
            <a:ext cx="2879551"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Fonte: Uffici Studi Associazioni di filiera</a:t>
            </a:r>
          </a:p>
        </p:txBody>
      </p:sp>
      <p:sp>
        <p:nvSpPr>
          <p:cNvPr id="5" name="Segnaposto numero diapositiva 4"/>
          <p:cNvSpPr>
            <a:spLocks noGrp="1"/>
          </p:cNvSpPr>
          <p:nvPr>
            <p:ph type="sldNum" sz="quarter" idx="12"/>
          </p:nvPr>
        </p:nvSpPr>
        <p:spPr/>
        <p:txBody>
          <a:bodyPr/>
          <a:lstStyle/>
          <a:p>
            <a:fld id="{6D19E3A9-8EC7-4525-8242-A67FE3D9118C}" type="slidenum">
              <a:rPr lang="it-IT" smtClean="0"/>
              <a:pPr/>
              <a:t>8</a:t>
            </a:fld>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96752"/>
            <a:ext cx="7462436" cy="4621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3"/>
          <p:cNvSpPr>
            <a:spLocks noChangeArrowheads="1"/>
          </p:cNvSpPr>
          <p:nvPr/>
        </p:nvSpPr>
        <p:spPr bwMode="auto">
          <a:xfrm>
            <a:off x="503536" y="5877271"/>
            <a:ext cx="1260152" cy="166199"/>
          </a:xfrm>
          <a:prstGeom prst="rect">
            <a:avLst/>
          </a:prstGeom>
          <a:noFill/>
          <a:ln w="9525">
            <a:noFill/>
            <a:miter lim="800000"/>
            <a:headEnd/>
            <a:tailEnd/>
          </a:ln>
        </p:spPr>
        <p:txBody>
          <a:bodyPr wrap="square" tIns="0" bIns="0">
            <a:spAutoFit/>
          </a:bodyPr>
          <a:lstStyle/>
          <a:p>
            <a:pPr algn="just">
              <a:lnSpc>
                <a:spcPct val="90000"/>
              </a:lnSpc>
              <a:buClr>
                <a:srgbClr val="FF3300"/>
              </a:buClr>
              <a:buFont typeface="Wingdings" pitchFamily="2" charset="2"/>
              <a:buNone/>
            </a:pPr>
            <a:r>
              <a:rPr lang="it-IT" sz="1200" b="1" i="1" dirty="0">
                <a:solidFill>
                  <a:schemeClr val="tx1">
                    <a:lumMod val="65000"/>
                    <a:lumOff val="35000"/>
                  </a:schemeClr>
                </a:solidFill>
                <a:latin typeface="Calibri" panose="020F0502020204030204" pitchFamily="34" charset="0"/>
              </a:rPr>
              <a:t>* Preconsuntivi</a:t>
            </a:r>
          </a:p>
        </p:txBody>
      </p:sp>
    </p:spTree>
    <p:extLst>
      <p:ext uri="{BB962C8B-B14F-4D97-AF65-F5344CB8AC3E}">
        <p14:creationId xmlns:p14="http://schemas.microsoft.com/office/powerpoint/2010/main" val="2342376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000057" cy="751111"/>
          </a:xfrm>
        </p:spPr>
        <p:txBody>
          <a:bodyPr/>
          <a:lstStyle/>
          <a:p>
            <a:r>
              <a:rPr lang="it-IT" sz="2400" b="1" dirty="0">
                <a:solidFill>
                  <a:schemeClr val="tx1">
                    <a:lumMod val="65000"/>
                    <a:lumOff val="35000"/>
                  </a:schemeClr>
                </a:solidFill>
                <a:latin typeface="Calibri" panose="020F0502020204030204" pitchFamily="34" charset="0"/>
              </a:rPr>
              <a:t>La dinamica delle </a:t>
            </a:r>
            <a:r>
              <a:rPr lang="it-IT" sz="2400" b="1" dirty="0" err="1">
                <a:solidFill>
                  <a:schemeClr val="tx1">
                    <a:lumMod val="65000"/>
                    <a:lumOff val="35000"/>
                  </a:schemeClr>
                </a:solidFill>
                <a:latin typeface="Calibri" panose="020F0502020204030204" pitchFamily="34" charset="0"/>
              </a:rPr>
              <a:t>macrovariabili</a:t>
            </a:r>
            <a:r>
              <a:rPr lang="it-IT" sz="2400" b="1" dirty="0">
                <a:solidFill>
                  <a:schemeClr val="tx1">
                    <a:lumMod val="65000"/>
                    <a:lumOff val="35000"/>
                  </a:schemeClr>
                </a:solidFill>
                <a:latin typeface="Calibri" panose="020F0502020204030204" pitchFamily="34" charset="0"/>
              </a:rPr>
              <a:t> della Filiera</a:t>
            </a:r>
            <a:br>
              <a:rPr lang="it-IT" sz="2400" b="1" dirty="0">
                <a:solidFill>
                  <a:schemeClr val="tx1">
                    <a:lumMod val="65000"/>
                    <a:lumOff val="35000"/>
                  </a:schemeClr>
                </a:solidFill>
                <a:latin typeface="Calibri" panose="020F0502020204030204" pitchFamily="34" charset="0"/>
              </a:rPr>
            </a:br>
            <a:r>
              <a:rPr lang="it-IT" sz="2000" b="1" dirty="0">
                <a:solidFill>
                  <a:schemeClr val="tx1">
                    <a:lumMod val="65000"/>
                    <a:lumOff val="35000"/>
                  </a:schemeClr>
                </a:solidFill>
                <a:latin typeface="Calibri" panose="020F0502020204030204" pitchFamily="34" charset="0"/>
              </a:rPr>
              <a:t>2.  </a:t>
            </a:r>
            <a:r>
              <a:rPr lang="it-IT" sz="2000" b="1" i="1" dirty="0">
                <a:solidFill>
                  <a:schemeClr val="tx1">
                    <a:lumMod val="65000"/>
                    <a:lumOff val="35000"/>
                  </a:schemeClr>
                </a:solidFill>
                <a:latin typeface="Calibri" panose="020F0502020204030204" pitchFamily="34" charset="0"/>
              </a:rPr>
              <a:t>export su fatturato </a:t>
            </a:r>
            <a:r>
              <a:rPr lang="it-IT" sz="2000" b="1" dirty="0">
                <a:solidFill>
                  <a:schemeClr val="tx1">
                    <a:lumMod val="65000"/>
                    <a:lumOff val="35000"/>
                  </a:schemeClr>
                </a:solidFill>
                <a:latin typeface="Calibri" panose="020F0502020204030204" pitchFamily="34" charset="0"/>
              </a:rPr>
              <a:t>e </a:t>
            </a:r>
            <a:r>
              <a:rPr lang="it-IT" sz="2000" b="1" i="1" dirty="0">
                <a:solidFill>
                  <a:schemeClr val="tx1">
                    <a:lumMod val="65000"/>
                    <a:lumOff val="35000"/>
                  </a:schemeClr>
                </a:solidFill>
                <a:latin typeface="Calibri" pitchFamily="34" charset="0"/>
              </a:rPr>
              <a:t>import su domanda interna</a:t>
            </a:r>
            <a:endParaRPr lang="it-IT" sz="2400" b="1" dirty="0">
              <a:solidFill>
                <a:srgbClr val="FF0000"/>
              </a:solidFill>
              <a:latin typeface="Calibri" panose="020F0502020204030204" pitchFamily="34" charset="0"/>
            </a:endParaRPr>
          </a:p>
        </p:txBody>
      </p:sp>
      <p:sp>
        <p:nvSpPr>
          <p:cNvPr id="6" name="Rettangolo 5"/>
          <p:cNvSpPr/>
          <p:nvPr/>
        </p:nvSpPr>
        <p:spPr>
          <a:xfrm>
            <a:off x="467544" y="1052736"/>
            <a:ext cx="8381160" cy="5437386"/>
          </a:xfrm>
          <a:prstGeom prst="rect">
            <a:avLst/>
          </a:prstGeom>
        </p:spPr>
        <p:txBody>
          <a:bodyPr wrap="square">
            <a:spAutoFit/>
          </a:bodyPr>
          <a:lstStyle/>
          <a:p>
            <a:pPr algn="just">
              <a:spcBef>
                <a:spcPts val="0"/>
              </a:spcBef>
              <a:spcAft>
                <a:spcPts val="600"/>
              </a:spcAft>
              <a:buClr>
                <a:srgbClr val="FF3300"/>
              </a:buClr>
              <a:buSzPct val="80000"/>
              <a:defRPr/>
            </a:pPr>
            <a:r>
              <a:rPr lang="it-IT" sz="1600" dirty="0">
                <a:solidFill>
                  <a:schemeClr val="tx1">
                    <a:lumMod val="65000"/>
                    <a:lumOff val="35000"/>
                  </a:schemeClr>
                </a:solidFill>
                <a:latin typeface="Calibri" panose="020F0502020204030204" pitchFamily="34" charset="0"/>
              </a:rPr>
              <a:t>Altri elementi denotano la mancata ripartenza della Filiera:</a:t>
            </a:r>
          </a:p>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l’</a:t>
            </a:r>
            <a:r>
              <a:rPr lang="it-IT" sz="1600" b="1" dirty="0">
                <a:solidFill>
                  <a:schemeClr val="tx1">
                    <a:lumMod val="65000"/>
                    <a:lumOff val="35000"/>
                  </a:schemeClr>
                </a:solidFill>
                <a:latin typeface="Calibri" panose="020F0502020204030204" pitchFamily="34" charset="0"/>
              </a:rPr>
              <a:t>export 2015</a:t>
            </a:r>
            <a:r>
              <a:rPr lang="it-IT" sz="1600" dirty="0">
                <a:solidFill>
                  <a:schemeClr val="tx1">
                    <a:lumMod val="65000"/>
                    <a:lumOff val="35000"/>
                  </a:schemeClr>
                </a:solidFill>
                <a:latin typeface="Calibri" panose="020F0502020204030204" pitchFamily="34" charset="0"/>
              </a:rPr>
              <a:t>, pur confermandosi su valori prossimi al 2014 (+0,3%) </a:t>
            </a:r>
            <a:r>
              <a:rPr lang="it-IT" sz="1600" b="1" dirty="0">
                <a:solidFill>
                  <a:schemeClr val="tx1">
                    <a:lumMod val="65000"/>
                    <a:lumOff val="35000"/>
                  </a:schemeClr>
                </a:solidFill>
                <a:latin typeface="Calibri" panose="020F0502020204030204" pitchFamily="34" charset="0"/>
              </a:rPr>
              <a:t>resta l’elemento trainante della Filiera e dei settori che la compongono</a:t>
            </a:r>
            <a:r>
              <a:rPr lang="it-IT" sz="1600" dirty="0">
                <a:solidFill>
                  <a:schemeClr val="tx1">
                    <a:lumMod val="65000"/>
                    <a:lumOff val="35000"/>
                  </a:schemeClr>
                </a:solidFill>
                <a:latin typeface="Calibri" panose="020F0502020204030204" pitchFamily="34" charset="0"/>
              </a:rPr>
              <a:t>;</a:t>
            </a:r>
          </a:p>
          <a:p>
            <a:pPr marL="361950" indent="-361950" algn="just">
              <a:spcBef>
                <a:spcPts val="0"/>
              </a:spcBef>
              <a:spcAft>
                <a:spcPts val="400"/>
              </a:spcAft>
              <a:buClr>
                <a:srgbClr val="FF3300"/>
              </a:buClr>
              <a:buSzPct val="80000"/>
              <a:buFont typeface="Wingdings" pitchFamily="2" charset="2"/>
              <a:buChar char="l"/>
              <a:defRPr/>
            </a:pPr>
            <a:r>
              <a:rPr lang="it-IT" sz="1600" b="1" dirty="0">
                <a:solidFill>
                  <a:schemeClr val="tx1">
                    <a:lumMod val="65000"/>
                    <a:lumOff val="35000"/>
                  </a:schemeClr>
                </a:solidFill>
                <a:latin typeface="Calibri" panose="020F0502020204030204" pitchFamily="34" charset="0"/>
              </a:rPr>
              <a:t>ma la modestissima dinamica dell’export nel 2015</a:t>
            </a:r>
            <a:r>
              <a:rPr lang="it-IT" sz="1600" dirty="0">
                <a:solidFill>
                  <a:schemeClr val="tx1">
                    <a:lumMod val="65000"/>
                    <a:lumOff val="35000"/>
                  </a:schemeClr>
                </a:solidFill>
                <a:latin typeface="Calibri" panose="020F0502020204030204" pitchFamily="34" charset="0"/>
              </a:rPr>
              <a:t>, indotta anche dal rallentamento dell’economia globale in corso d’anno,  </a:t>
            </a:r>
            <a:r>
              <a:rPr lang="it-IT" sz="1600" b="1" dirty="0">
                <a:solidFill>
                  <a:schemeClr val="tx1">
                    <a:lumMod val="65000"/>
                    <a:lumOff val="35000"/>
                  </a:schemeClr>
                </a:solidFill>
                <a:latin typeface="Calibri" panose="020F0502020204030204" pitchFamily="34" charset="0"/>
              </a:rPr>
              <a:t>è un elemento su cui riflettere</a:t>
            </a:r>
            <a:r>
              <a:rPr lang="it-IT" sz="1600" dirty="0">
                <a:solidFill>
                  <a:schemeClr val="tx1">
                    <a:lumMod val="65000"/>
                    <a:lumOff val="35000"/>
                  </a:schemeClr>
                </a:solidFill>
                <a:latin typeface="Calibri" panose="020F0502020204030204" pitchFamily="34" charset="0"/>
              </a:rPr>
              <a:t>;</a:t>
            </a:r>
          </a:p>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dall’inizio delle rilevazioni (2000) il rapporto </a:t>
            </a:r>
            <a:r>
              <a:rPr lang="it-IT" sz="1600" b="1" i="1" dirty="0">
                <a:solidFill>
                  <a:schemeClr val="tx1">
                    <a:lumMod val="65000"/>
                    <a:lumOff val="35000"/>
                  </a:schemeClr>
                </a:solidFill>
                <a:latin typeface="Calibri" panose="020F0502020204030204" pitchFamily="34" charset="0"/>
              </a:rPr>
              <a:t>export su fatturato</a:t>
            </a:r>
            <a:r>
              <a:rPr lang="it-IT" sz="1600" b="1" dirty="0">
                <a:solidFill>
                  <a:schemeClr val="tx1">
                    <a:lumMod val="65000"/>
                    <a:lumOff val="35000"/>
                  </a:schemeClr>
                </a:solidFill>
                <a:latin typeface="Calibri" panose="020F0502020204030204" pitchFamily="34" charset="0"/>
              </a:rPr>
              <a:t> </a:t>
            </a:r>
            <a:r>
              <a:rPr lang="it-IT" sz="1600" dirty="0">
                <a:solidFill>
                  <a:schemeClr val="tx1">
                    <a:lumMod val="65000"/>
                    <a:lumOff val="35000"/>
                  </a:schemeClr>
                </a:solidFill>
                <a:latin typeface="Calibri" panose="020F0502020204030204" pitchFamily="34" charset="0"/>
              </a:rPr>
              <a:t>è passato dal 19 al 30,9%, evidenziando una </a:t>
            </a:r>
            <a:r>
              <a:rPr lang="it-IT" sz="1600" b="1" dirty="0">
                <a:solidFill>
                  <a:schemeClr val="tx1">
                    <a:lumMod val="65000"/>
                    <a:lumOff val="35000"/>
                  </a:schemeClr>
                </a:solidFill>
                <a:latin typeface="Calibri" panose="020F0502020204030204" pitchFamily="34" charset="0"/>
              </a:rPr>
              <a:t>crescente apertura della Filiera alla componente internazionale del mercato</a:t>
            </a:r>
            <a:r>
              <a:rPr lang="it-IT" sz="1600" dirty="0">
                <a:solidFill>
                  <a:schemeClr val="tx1">
                    <a:lumMod val="65000"/>
                    <a:lumOff val="35000"/>
                  </a:schemeClr>
                </a:solidFill>
                <a:latin typeface="Calibri" panose="020F0502020204030204" pitchFamily="34" charset="0"/>
              </a:rPr>
              <a:t>, aiutata, soprattutto dal 2007, dalla parziale riduzione dimensionale relativa dei comparti esclusivamente legati al mercato interno.  </a:t>
            </a:r>
            <a:r>
              <a:rPr lang="it-IT" sz="1600" b="1" dirty="0">
                <a:solidFill>
                  <a:schemeClr val="tx1">
                    <a:lumMod val="65000"/>
                    <a:lumOff val="35000"/>
                  </a:schemeClr>
                </a:solidFill>
                <a:latin typeface="Calibri" panose="020F0502020204030204" pitchFamily="34" charset="0"/>
              </a:rPr>
              <a:t>Ma nel 2015 il valore di tale rapporto non è variato (30,9%)</a:t>
            </a:r>
            <a:r>
              <a:rPr lang="it-IT" sz="1600" dirty="0">
                <a:solidFill>
                  <a:schemeClr val="tx1">
                    <a:lumMod val="65000"/>
                    <a:lumOff val="35000"/>
                  </a:schemeClr>
                </a:solidFill>
                <a:latin typeface="Calibri" panose="020F0502020204030204" pitchFamily="34" charset="0"/>
              </a:rPr>
              <a:t>; </a:t>
            </a:r>
          </a:p>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si conferma nuovamente il </a:t>
            </a:r>
            <a:r>
              <a:rPr lang="it-IT" sz="1600" b="1" dirty="0">
                <a:solidFill>
                  <a:schemeClr val="tx1">
                    <a:lumMod val="65000"/>
                    <a:lumOff val="35000"/>
                  </a:schemeClr>
                </a:solidFill>
                <a:latin typeface="Calibri" panose="020F0502020204030204" pitchFamily="34" charset="0"/>
              </a:rPr>
              <a:t>peso preponderante della componente nazionale sul mercato totale della Filiera </a:t>
            </a:r>
            <a:r>
              <a:rPr lang="it-IT" sz="1600" dirty="0">
                <a:solidFill>
                  <a:schemeClr val="tx1">
                    <a:lumMod val="65000"/>
                    <a:lumOff val="35000"/>
                  </a:schemeClr>
                </a:solidFill>
                <a:latin typeface="Calibri" panose="020F0502020204030204" pitchFamily="34" charset="0"/>
              </a:rPr>
              <a:t>con ovvii riflessi negativi della debolezza dei consumi interni sui livelli di fatturato;</a:t>
            </a:r>
          </a:p>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altro aspetto non positivo è la </a:t>
            </a:r>
            <a:r>
              <a:rPr lang="it-IT" sz="1600" b="1" dirty="0">
                <a:solidFill>
                  <a:schemeClr val="tx1">
                    <a:lumMod val="65000"/>
                    <a:lumOff val="35000"/>
                  </a:schemeClr>
                </a:solidFill>
                <a:latin typeface="Calibri" panose="020F0502020204030204" pitchFamily="34" charset="0"/>
              </a:rPr>
              <a:t>conferma della ripresa dell’import dal 2014 </a:t>
            </a:r>
            <a:r>
              <a:rPr lang="it-IT" sz="1600" dirty="0">
                <a:solidFill>
                  <a:schemeClr val="tx1">
                    <a:lumMod val="65000"/>
                    <a:lumOff val="35000"/>
                  </a:schemeClr>
                </a:solidFill>
                <a:latin typeface="Calibri" panose="020F0502020204030204" pitchFamily="34" charset="0"/>
              </a:rPr>
              <a:t>(+2,9% sul 2014, dopo il +3,5% del 2014 sul 2013), </a:t>
            </a:r>
            <a:r>
              <a:rPr lang="it-IT" sz="1600" b="1" dirty="0">
                <a:solidFill>
                  <a:schemeClr val="tx1">
                    <a:lumMod val="65000"/>
                    <a:lumOff val="35000"/>
                  </a:schemeClr>
                </a:solidFill>
                <a:latin typeface="Calibri" panose="020F0502020204030204" pitchFamily="34" charset="0"/>
              </a:rPr>
              <a:t>anche se i valori restano al di sotto di quelli pre-crisi e di quello registrato nel 2011</a:t>
            </a:r>
            <a:r>
              <a:rPr lang="it-IT" sz="1600" dirty="0">
                <a:solidFill>
                  <a:schemeClr val="tx1">
                    <a:lumMod val="65000"/>
                    <a:lumOff val="35000"/>
                  </a:schemeClr>
                </a:solidFill>
                <a:latin typeface="Calibri" panose="020F0502020204030204" pitchFamily="34" charset="0"/>
              </a:rPr>
              <a:t>;</a:t>
            </a:r>
          </a:p>
          <a:p>
            <a:pPr marL="361950" indent="-361950" algn="just">
              <a:spcBef>
                <a:spcPts val="0"/>
              </a:spcBef>
              <a:spcAft>
                <a:spcPts val="400"/>
              </a:spcAft>
              <a:buClr>
                <a:srgbClr val="FF3300"/>
              </a:buClr>
              <a:buSzPct val="80000"/>
              <a:buFont typeface="Wingdings" pitchFamily="2" charset="2"/>
              <a:buChar char="l"/>
              <a:defRPr/>
            </a:pPr>
            <a:r>
              <a:rPr lang="it-IT" sz="1600" dirty="0">
                <a:solidFill>
                  <a:schemeClr val="tx1">
                    <a:lumMod val="65000"/>
                    <a:lumOff val="35000"/>
                  </a:schemeClr>
                </a:solidFill>
                <a:latin typeface="Calibri" panose="020F0502020204030204" pitchFamily="34" charset="0"/>
              </a:rPr>
              <a:t>ne consegue un </a:t>
            </a:r>
            <a:r>
              <a:rPr lang="it-IT" sz="1600" b="1" dirty="0">
                <a:solidFill>
                  <a:schemeClr val="tx1">
                    <a:lumMod val="65000"/>
                    <a:lumOff val="35000"/>
                  </a:schemeClr>
                </a:solidFill>
                <a:latin typeface="Calibri" panose="020F0502020204030204" pitchFamily="34" charset="0"/>
              </a:rPr>
              <a:t>rapporto import su domanda interna </a:t>
            </a:r>
            <a:r>
              <a:rPr lang="it-IT" sz="1600" dirty="0">
                <a:solidFill>
                  <a:schemeClr val="tx1">
                    <a:lumMod val="65000"/>
                    <a:lumOff val="35000"/>
                  </a:schemeClr>
                </a:solidFill>
                <a:latin typeface="Calibri" panose="020F0502020204030204" pitchFamily="34" charset="0"/>
              </a:rPr>
              <a:t>in leggero aumento rispetto al 2014 (21% dal 15,9% del 2007), favorito dalla debolezza del consumo interno; </a:t>
            </a:r>
          </a:p>
          <a:p>
            <a:pPr marL="361950" indent="-361950" algn="just">
              <a:spcBef>
                <a:spcPts val="0"/>
              </a:spcBef>
              <a:spcAft>
                <a:spcPts val="400"/>
              </a:spcAft>
              <a:buClr>
                <a:srgbClr val="FF3300"/>
              </a:buClr>
              <a:buSzPct val="80000"/>
              <a:buFont typeface="Wingdings" pitchFamily="2" charset="2"/>
              <a:buChar char="l"/>
              <a:defRPr/>
            </a:pPr>
            <a:endParaRPr lang="it-IT" sz="1600" dirty="0">
              <a:solidFill>
                <a:schemeClr val="tx1">
                  <a:lumMod val="65000"/>
                  <a:lumOff val="35000"/>
                </a:schemeClr>
              </a:solidFill>
              <a:latin typeface="Calibri" panose="020F0502020204030204" pitchFamily="34" charset="0"/>
            </a:endParaRPr>
          </a:p>
          <a:p>
            <a:pPr marL="361950" indent="-361950" algn="just">
              <a:spcBef>
                <a:spcPts val="0"/>
              </a:spcBef>
              <a:spcAft>
                <a:spcPts val="400"/>
              </a:spcAft>
              <a:buClr>
                <a:srgbClr val="FF3300"/>
              </a:buClr>
              <a:buSzPct val="80000"/>
              <a:buFont typeface="Wingdings" pitchFamily="2" charset="2"/>
              <a:buChar char="l"/>
              <a:defRPr/>
            </a:pPr>
            <a:endParaRPr lang="it-IT" sz="1500" dirty="0">
              <a:solidFill>
                <a:schemeClr val="tx1">
                  <a:lumMod val="65000"/>
                  <a:lumOff val="35000"/>
                </a:schemeClr>
              </a:solidFill>
              <a:latin typeface="Calibri" panose="020F0502020204030204" pitchFamily="34" charset="0"/>
            </a:endParaRPr>
          </a:p>
        </p:txBody>
      </p:sp>
      <p:sp>
        <p:nvSpPr>
          <p:cNvPr id="7" name="Segnaposto numero diapositiva 6"/>
          <p:cNvSpPr>
            <a:spLocks noGrp="1"/>
          </p:cNvSpPr>
          <p:nvPr>
            <p:ph type="sldNum" sz="quarter" idx="12"/>
          </p:nvPr>
        </p:nvSpPr>
        <p:spPr/>
        <p:txBody>
          <a:bodyPr/>
          <a:lstStyle/>
          <a:p>
            <a:fld id="{6D19E3A9-8EC7-4525-8242-A67FE3D9118C}" type="slidenum">
              <a:rPr lang="it-IT" smtClean="0"/>
              <a:pPr/>
              <a:t>9</a:t>
            </a:fld>
            <a:endParaRPr lang="it-IT" dirty="0"/>
          </a:p>
        </p:txBody>
      </p:sp>
    </p:spTree>
    <p:extLst>
      <p:ext uri="{BB962C8B-B14F-4D97-AF65-F5344CB8AC3E}">
        <p14:creationId xmlns:p14="http://schemas.microsoft.com/office/powerpoint/2010/main" val="3101892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Trebuchet MS"/>
        <a:ea typeface=""/>
        <a:cs typeface=""/>
      </a:majorFont>
      <a:minorFont>
        <a:latin typeface="Trebuchet MS"/>
        <a:ea typeface=""/>
        <a:cs typeface=""/>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10757</TotalTime>
  <Words>1515</Words>
  <Application>Microsoft Office PowerPoint</Application>
  <PresentationFormat>Presentazione su schermo (4:3)</PresentationFormat>
  <Paragraphs>141</Paragraphs>
  <Slides>20</Slides>
  <Notes>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20</vt:i4>
      </vt:variant>
    </vt:vector>
  </HeadingPairs>
  <TitlesOfParts>
    <vt:vector size="28" baseType="lpstr">
      <vt:lpstr>Arial</vt:lpstr>
      <vt:lpstr>Calibri</vt:lpstr>
      <vt:lpstr>Calibri Light</vt:lpstr>
      <vt:lpstr>Tahoma</vt:lpstr>
      <vt:lpstr>Trebuchet MS</vt:lpstr>
      <vt:lpstr>Verdana</vt:lpstr>
      <vt:lpstr>Wingdings</vt:lpstr>
      <vt:lpstr>Eclipse</vt:lpstr>
      <vt:lpstr>Presentazione standard di PowerPoint</vt:lpstr>
      <vt:lpstr>La Filiera della carta, editoria, stampa e trasformazione:  comparti e “attori”</vt:lpstr>
      <vt:lpstr>La struttura della Filiera</vt:lpstr>
      <vt:lpstr>La dinamica delle macrovariabili della Filiera [Mln di Euro] 1.1 fatturato, vendite interne, domanda interna**</vt:lpstr>
      <vt:lpstr>La dinamica delle macrovariabili della Filiera 1.1  fatturato, vendite interne, domanda interna</vt:lpstr>
      <vt:lpstr>La dinamica delle macrovariabili della Filiera 1.2  la domanda interna</vt:lpstr>
      <vt:lpstr>La dinamica delle macrovariabili della Filiera [Mln di Euro] 2.1  le variabili di commercio estero</vt:lpstr>
      <vt:lpstr>La dinamica delle macrovariabili della Filiera 2.2  export su fatturato e import su domanda interna</vt:lpstr>
      <vt:lpstr>La dinamica delle macrovariabili della Filiera 2.  export su fatturato e import su domanda interna</vt:lpstr>
      <vt:lpstr>La dinamica delle macrovariabili della Filiera 2.  export su fatturato e import su domanda interna</vt:lpstr>
      <vt:lpstr>   La dinamica delle macrovariabili della Filiera [numero addetti] 3.   l’occupazione</vt:lpstr>
      <vt:lpstr>La dinamica delle macrovariabili della Filiera  3.   l’occupazione</vt:lpstr>
      <vt:lpstr>  Quali le perdite della Filiera rispetto ai livelli pre-crisi?</vt:lpstr>
      <vt:lpstr>La domanda interna della Filiera per comparti [Mln Euro]</vt:lpstr>
      <vt:lpstr>Il fatturato della Filiera per comparti [Mln Euro]</vt:lpstr>
      <vt:lpstr>L’occupazione nella Filiera della carta [Numero di addetti]</vt:lpstr>
      <vt:lpstr>   Le dinamiche produttive dei settori Carta e prodotti in carta,  Stampa e del Manifatturiero                                                        -1990-2015– numeri indici 1990=100</vt:lpstr>
      <vt:lpstr>Le dinamiche produttive dei settori Carta e prodotti in carta e Stampa</vt:lpstr>
      <vt:lpstr>Le determinanti delle dinamiche produttive dei settori della Carta e prodotti in carta  e della Stampa</vt:lpstr>
      <vt:lpstr>Appendice                     Gli aggregati principali della Filiera  2007-2015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Diana Daneluz</cp:lastModifiedBy>
  <cp:revision>889</cp:revision>
  <cp:lastPrinted>2016-03-09T09:55:03Z</cp:lastPrinted>
  <dcterms:created xsi:type="dcterms:W3CDTF">2006-01-19T14:52:09Z</dcterms:created>
  <dcterms:modified xsi:type="dcterms:W3CDTF">2016-03-17T15:59:42Z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